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44" r:id="rId5"/>
    <p:sldId id="313" r:id="rId6"/>
    <p:sldId id="316" r:id="rId7"/>
    <p:sldId id="330" r:id="rId8"/>
    <p:sldId id="345" r:id="rId9"/>
    <p:sldId id="331" r:id="rId10"/>
    <p:sldId id="332" r:id="rId11"/>
    <p:sldId id="333" r:id="rId12"/>
    <p:sldId id="346" r:id="rId13"/>
    <p:sldId id="334" r:id="rId14"/>
    <p:sldId id="347" r:id="rId15"/>
    <p:sldId id="337" r:id="rId16"/>
    <p:sldId id="338" r:id="rId17"/>
    <p:sldId id="348" r:id="rId18"/>
  </p:sldIdLst>
  <p:sldSz cx="9144000" cy="6858000" type="screen4x3"/>
  <p:notesSz cx="6669088" cy="9872663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Standaardsectie" id="{90C8A3E1-3E1A-084B-98DB-55662B2133E6}">
          <p14:sldIdLst>
            <p14:sldId id="344"/>
            <p14:sldId id="313"/>
            <p14:sldId id="316"/>
            <p14:sldId id="330"/>
            <p14:sldId id="345"/>
            <p14:sldId id="331"/>
            <p14:sldId id="332"/>
            <p14:sldId id="333"/>
            <p14:sldId id="346"/>
            <p14:sldId id="334"/>
            <p14:sldId id="347"/>
            <p14:sldId id="337"/>
            <p14:sldId id="338"/>
            <p14:sldId id="348"/>
          </p14:sldIdLst>
        </p14:section>
        <p14:section name="Naamloze sectie" id="{7E2167AC-C298-2140-A5E7-31D6C209E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EC8"/>
    <a:srgbClr val="7B144A"/>
    <a:srgbClr val="3C5FA6"/>
    <a:srgbClr val="251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EE3F4C-45B4-434B-B31C-5C06400BCB4A}" v="7" dt="2023-06-26T14:51:52.5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552" autoAdjust="0"/>
  </p:normalViewPr>
  <p:slideViewPr>
    <p:cSldViewPr snapToGrid="0" snapToObjects="1">
      <p:cViewPr varScale="1">
        <p:scale>
          <a:sx n="82" d="100"/>
          <a:sy n="82" d="100"/>
        </p:scale>
        <p:origin x="14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Luitzen" userId="3d508635-fa92-480c-9b74-94b8942fc252" providerId="ADAL" clId="{DDAA2C79-211C-4C42-B92B-05CB9C7A5373}"/>
    <pc:docChg chg="custSel addSld delSld modSld modSection">
      <pc:chgData name="Jan Luitzen" userId="3d508635-fa92-480c-9b74-94b8942fc252" providerId="ADAL" clId="{DDAA2C79-211C-4C42-B92B-05CB9C7A5373}" dt="2023-05-25T08:10:41.865" v="181" actId="47"/>
      <pc:docMkLst>
        <pc:docMk/>
      </pc:docMkLst>
      <pc:sldChg chg="del">
        <pc:chgData name="Jan Luitzen" userId="3d508635-fa92-480c-9b74-94b8942fc252" providerId="ADAL" clId="{DDAA2C79-211C-4C42-B92B-05CB9C7A5373}" dt="2023-05-25T08:10:41.865" v="181" actId="47"/>
        <pc:sldMkLst>
          <pc:docMk/>
          <pc:sldMk cId="1538535549" sldId="283"/>
        </pc:sldMkLst>
      </pc:sldChg>
      <pc:sldChg chg="modSp add mod">
        <pc:chgData name="Jan Luitzen" userId="3d508635-fa92-480c-9b74-94b8942fc252" providerId="ADAL" clId="{DDAA2C79-211C-4C42-B92B-05CB9C7A5373}" dt="2023-05-25T08:09:54.055" v="180" actId="14100"/>
        <pc:sldMkLst>
          <pc:docMk/>
          <pc:sldMk cId="3737074484" sldId="344"/>
        </pc:sldMkLst>
        <pc:spChg chg="mod">
          <ac:chgData name="Jan Luitzen" userId="3d508635-fa92-480c-9b74-94b8942fc252" providerId="ADAL" clId="{DDAA2C79-211C-4C42-B92B-05CB9C7A5373}" dt="2023-05-25T08:09:08.936" v="169" actId="1076"/>
          <ac:spMkLst>
            <pc:docMk/>
            <pc:sldMk cId="3737074484" sldId="344"/>
            <ac:spMk id="5" creationId="{00000000-0000-0000-0000-000000000000}"/>
          </ac:spMkLst>
        </pc:spChg>
        <pc:spChg chg="mod">
          <ac:chgData name="Jan Luitzen" userId="3d508635-fa92-480c-9b74-94b8942fc252" providerId="ADAL" clId="{DDAA2C79-211C-4C42-B92B-05CB9C7A5373}" dt="2023-05-25T08:09:14.527" v="170" actId="1076"/>
          <ac:spMkLst>
            <pc:docMk/>
            <pc:sldMk cId="3737074484" sldId="344"/>
            <ac:spMk id="6" creationId="{00000000-0000-0000-0000-000000000000}"/>
          </ac:spMkLst>
        </pc:spChg>
        <pc:picChg chg="mod">
          <ac:chgData name="Jan Luitzen" userId="3d508635-fa92-480c-9b74-94b8942fc252" providerId="ADAL" clId="{DDAA2C79-211C-4C42-B92B-05CB9C7A5373}" dt="2023-05-25T08:09:31.337" v="172" actId="14100"/>
          <ac:picMkLst>
            <pc:docMk/>
            <pc:sldMk cId="3737074484" sldId="344"/>
            <ac:picMk id="3" creationId="{A5B03AC2-72C9-66C1-B326-C41EFF38FEFF}"/>
          </ac:picMkLst>
        </pc:picChg>
        <pc:picChg chg="mod">
          <ac:chgData name="Jan Luitzen" userId="3d508635-fa92-480c-9b74-94b8942fc252" providerId="ADAL" clId="{DDAA2C79-211C-4C42-B92B-05CB9C7A5373}" dt="2023-05-25T08:09:37.150" v="174" actId="14100"/>
          <ac:picMkLst>
            <pc:docMk/>
            <pc:sldMk cId="3737074484" sldId="344"/>
            <ac:picMk id="9" creationId="{2F224038-F5E8-9619-8396-985F64B6BD61}"/>
          </ac:picMkLst>
        </pc:picChg>
        <pc:picChg chg="mod">
          <ac:chgData name="Jan Luitzen" userId="3d508635-fa92-480c-9b74-94b8942fc252" providerId="ADAL" clId="{DDAA2C79-211C-4C42-B92B-05CB9C7A5373}" dt="2023-05-25T08:09:42.457" v="176" actId="14100"/>
          <ac:picMkLst>
            <pc:docMk/>
            <pc:sldMk cId="3737074484" sldId="344"/>
            <ac:picMk id="13" creationId="{1E2F161D-D0A3-3607-0D51-BC5B832FAAB2}"/>
          </ac:picMkLst>
        </pc:picChg>
        <pc:picChg chg="mod">
          <ac:chgData name="Jan Luitzen" userId="3d508635-fa92-480c-9b74-94b8942fc252" providerId="ADAL" clId="{DDAA2C79-211C-4C42-B92B-05CB9C7A5373}" dt="2023-05-25T08:09:46.991" v="178" actId="14100"/>
          <ac:picMkLst>
            <pc:docMk/>
            <pc:sldMk cId="3737074484" sldId="344"/>
            <ac:picMk id="17" creationId="{49069D31-2721-D0D9-955A-BC90F7498D53}"/>
          </ac:picMkLst>
        </pc:picChg>
        <pc:picChg chg="mod">
          <ac:chgData name="Jan Luitzen" userId="3d508635-fa92-480c-9b74-94b8942fc252" providerId="ADAL" clId="{DDAA2C79-211C-4C42-B92B-05CB9C7A5373}" dt="2023-05-25T08:09:54.055" v="180" actId="14100"/>
          <ac:picMkLst>
            <pc:docMk/>
            <pc:sldMk cId="3737074484" sldId="344"/>
            <ac:picMk id="19" creationId="{84E0AC79-C1F6-5E12-5486-BBB42FA496D8}"/>
          </ac:picMkLst>
        </pc:picChg>
      </pc:sldChg>
    </pc:docChg>
  </pc:docChgLst>
  <pc:docChgLst>
    <pc:chgData name="Jan Luitzen" userId="3d508635-fa92-480c-9b74-94b8942fc252" providerId="ADAL" clId="{6CEE3F4C-45B4-434B-B31C-5C06400BCB4A}"/>
    <pc:docChg chg="undo custSel addSld delSld modSld modSection">
      <pc:chgData name="Jan Luitzen" userId="3d508635-fa92-480c-9b74-94b8942fc252" providerId="ADAL" clId="{6CEE3F4C-45B4-434B-B31C-5C06400BCB4A}" dt="2023-06-26T14:51:52.570" v="1379"/>
      <pc:docMkLst>
        <pc:docMk/>
      </pc:docMkLst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4051695431" sldId="313"/>
        </pc:sldMkLst>
        <pc:spChg chg="mod">
          <ac:chgData name="Jan Luitzen" userId="3d508635-fa92-480c-9b74-94b8942fc252" providerId="ADAL" clId="{6CEE3F4C-45B4-434B-B31C-5C06400BCB4A}" dt="2023-06-26T11:47:13.282" v="28" actId="6549"/>
          <ac:spMkLst>
            <pc:docMk/>
            <pc:sldMk cId="4051695431" sldId="313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1:46:28.272" v="2" actId="114"/>
          <ac:spMkLst>
            <pc:docMk/>
            <pc:sldMk cId="4051695431" sldId="313"/>
            <ac:spMk id="3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930851596" sldId="316"/>
        </pc:sldMkLst>
        <pc:spChg chg="mod">
          <ac:chgData name="Jan Luitzen" userId="3d508635-fa92-480c-9b74-94b8942fc252" providerId="ADAL" clId="{6CEE3F4C-45B4-434B-B31C-5C06400BCB4A}" dt="2023-06-26T11:47:43.915" v="44" actId="14100"/>
          <ac:spMkLst>
            <pc:docMk/>
            <pc:sldMk cId="2930851596" sldId="316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1:53:23.665" v="114" actId="20577"/>
          <ac:spMkLst>
            <pc:docMk/>
            <pc:sldMk cId="2930851596" sldId="316"/>
            <ac:spMk id="5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609224527" sldId="330"/>
        </pc:sldMkLst>
        <pc:spChg chg="mod">
          <ac:chgData name="Jan Luitzen" userId="3d508635-fa92-480c-9b74-94b8942fc252" providerId="ADAL" clId="{6CEE3F4C-45B4-434B-B31C-5C06400BCB4A}" dt="2023-06-26T11:54:42.961" v="121" actId="14100"/>
          <ac:spMkLst>
            <pc:docMk/>
            <pc:sldMk cId="2609224527" sldId="330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1:56:41.413" v="149" actId="255"/>
          <ac:spMkLst>
            <pc:docMk/>
            <pc:sldMk cId="2609224527" sldId="330"/>
            <ac:spMk id="62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1850404294" sldId="331"/>
        </pc:sldMkLst>
        <pc:spChg chg="mod">
          <ac:chgData name="Jan Luitzen" userId="3d508635-fa92-480c-9b74-94b8942fc252" providerId="ADAL" clId="{6CEE3F4C-45B4-434B-B31C-5C06400BCB4A}" dt="2023-06-26T13:58:47.832" v="480" actId="1076"/>
          <ac:spMkLst>
            <pc:docMk/>
            <pc:sldMk cId="1850404294" sldId="331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3:59:42.890" v="513" actId="12"/>
          <ac:spMkLst>
            <pc:docMk/>
            <pc:sldMk cId="1850404294" sldId="331"/>
            <ac:spMk id="56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1319422969" sldId="332"/>
        </pc:sldMkLst>
        <pc:spChg chg="mod">
          <ac:chgData name="Jan Luitzen" userId="3d508635-fa92-480c-9b74-94b8942fc252" providerId="ADAL" clId="{6CEE3F4C-45B4-434B-B31C-5C06400BCB4A}" dt="2023-06-26T14:00:13.984" v="531" actId="1076"/>
          <ac:spMkLst>
            <pc:docMk/>
            <pc:sldMk cId="1319422969" sldId="332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4:20:54.928" v="1000" actId="6549"/>
          <ac:spMkLst>
            <pc:docMk/>
            <pc:sldMk cId="1319422969" sldId="332"/>
            <ac:spMk id="59" creationId="{00000000-0000-0000-0000-000000000000}"/>
          </ac:spMkLst>
        </pc:spChg>
      </pc:sldChg>
      <pc:sldChg chg="addSp delSp 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728728793" sldId="333"/>
        </pc:sldMkLst>
        <pc:spChg chg="mod">
          <ac:chgData name="Jan Luitzen" userId="3d508635-fa92-480c-9b74-94b8942fc252" providerId="ADAL" clId="{6CEE3F4C-45B4-434B-B31C-5C06400BCB4A}" dt="2023-06-26T14:10:08.461" v="733" actId="1076"/>
          <ac:spMkLst>
            <pc:docMk/>
            <pc:sldMk cId="728728793" sldId="333"/>
            <ac:spMk id="2" creationId="{00000000-0000-0000-0000-000000000000}"/>
          </ac:spMkLst>
        </pc:spChg>
        <pc:spChg chg="add mod">
          <ac:chgData name="Jan Luitzen" userId="3d508635-fa92-480c-9b74-94b8942fc252" providerId="ADAL" clId="{6CEE3F4C-45B4-434B-B31C-5C06400BCB4A}" dt="2023-06-26T14:17:23.521" v="925" actId="6549"/>
          <ac:spMkLst>
            <pc:docMk/>
            <pc:sldMk cId="728728793" sldId="333"/>
            <ac:spMk id="4" creationId="{A4819558-F8AD-F14A-5A05-EE7A8391E312}"/>
          </ac:spMkLst>
        </pc:spChg>
        <pc:spChg chg="del mod">
          <ac:chgData name="Jan Luitzen" userId="3d508635-fa92-480c-9b74-94b8942fc252" providerId="ADAL" clId="{6CEE3F4C-45B4-434B-B31C-5C06400BCB4A}" dt="2023-06-26T14:06:16.795" v="635" actId="478"/>
          <ac:spMkLst>
            <pc:docMk/>
            <pc:sldMk cId="728728793" sldId="333"/>
            <ac:spMk id="65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872198968" sldId="334"/>
        </pc:sldMkLst>
        <pc:spChg chg="mod">
          <ac:chgData name="Jan Luitzen" userId="3d508635-fa92-480c-9b74-94b8942fc252" providerId="ADAL" clId="{6CEE3F4C-45B4-434B-B31C-5C06400BCB4A}" dt="2023-06-26T14:21:54.145" v="1010" actId="20577"/>
          <ac:spMkLst>
            <pc:docMk/>
            <pc:sldMk cId="2872198968" sldId="334"/>
            <ac:spMk id="68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718666540" sldId="337"/>
        </pc:sldMkLst>
        <pc:spChg chg="mod">
          <ac:chgData name="Jan Luitzen" userId="3d508635-fa92-480c-9b74-94b8942fc252" providerId="ADAL" clId="{6CEE3F4C-45B4-434B-B31C-5C06400BCB4A}" dt="2023-06-26T14:31:32.122" v="1179" actId="20577"/>
          <ac:spMkLst>
            <pc:docMk/>
            <pc:sldMk cId="2718666540" sldId="337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4:31:13.123" v="1173" actId="6549"/>
          <ac:spMkLst>
            <pc:docMk/>
            <pc:sldMk cId="2718666540" sldId="337"/>
            <ac:spMk id="74" creationId="{00000000-0000-0000-0000-000000000000}"/>
          </ac:spMkLst>
        </pc:spChg>
      </pc:sldChg>
      <pc:sldChg chg="modSp mod modTransition">
        <pc:chgData name="Jan Luitzen" userId="3d508635-fa92-480c-9b74-94b8942fc252" providerId="ADAL" clId="{6CEE3F4C-45B4-434B-B31C-5C06400BCB4A}" dt="2023-06-26T14:51:52.570" v="1379"/>
        <pc:sldMkLst>
          <pc:docMk/>
          <pc:sldMk cId="3896246230" sldId="338"/>
        </pc:sldMkLst>
        <pc:spChg chg="mod">
          <ac:chgData name="Jan Luitzen" userId="3d508635-fa92-480c-9b74-94b8942fc252" providerId="ADAL" clId="{6CEE3F4C-45B4-434B-B31C-5C06400BCB4A}" dt="2023-06-26T14:37:16.798" v="1279" actId="1076"/>
          <ac:spMkLst>
            <pc:docMk/>
            <pc:sldMk cId="3896246230" sldId="338"/>
            <ac:spMk id="2" creationId="{00000000-0000-0000-0000-000000000000}"/>
          </ac:spMkLst>
        </pc:spChg>
        <pc:spChg chg="mod">
          <ac:chgData name="Jan Luitzen" userId="3d508635-fa92-480c-9b74-94b8942fc252" providerId="ADAL" clId="{6CEE3F4C-45B4-434B-B31C-5C06400BCB4A}" dt="2023-06-26T14:37:22.011" v="1280" actId="1076"/>
          <ac:spMkLst>
            <pc:docMk/>
            <pc:sldMk cId="3896246230" sldId="338"/>
            <ac:spMk id="77" creationId="{00000000-0000-0000-0000-000000000000}"/>
          </ac:spMkLst>
        </pc:spChg>
      </pc:sldChg>
      <pc:sldChg chg="del">
        <pc:chgData name="Jan Luitzen" userId="3d508635-fa92-480c-9b74-94b8942fc252" providerId="ADAL" clId="{6CEE3F4C-45B4-434B-B31C-5C06400BCB4A}" dt="2023-06-26T14:37:59.079" v="1281" actId="47"/>
        <pc:sldMkLst>
          <pc:docMk/>
          <pc:sldMk cId="1117574344" sldId="343"/>
        </pc:sldMkLst>
      </pc:sldChg>
      <pc:sldChg chg="modTransition">
        <pc:chgData name="Jan Luitzen" userId="3d508635-fa92-480c-9b74-94b8942fc252" providerId="ADAL" clId="{6CEE3F4C-45B4-434B-B31C-5C06400BCB4A}" dt="2023-06-26T14:51:52.570" v="1379"/>
        <pc:sldMkLst>
          <pc:docMk/>
          <pc:sldMk cId="3737074484" sldId="344"/>
        </pc:sldMkLst>
      </pc:sldChg>
      <pc:sldChg chg="modSp new mod modTransition">
        <pc:chgData name="Jan Luitzen" userId="3d508635-fa92-480c-9b74-94b8942fc252" providerId="ADAL" clId="{6CEE3F4C-45B4-434B-B31C-5C06400BCB4A}" dt="2023-06-26T14:51:52.570" v="1379"/>
        <pc:sldMkLst>
          <pc:docMk/>
          <pc:sldMk cId="3011602164" sldId="345"/>
        </pc:sldMkLst>
        <pc:spChg chg="mod">
          <ac:chgData name="Jan Luitzen" userId="3d508635-fa92-480c-9b74-94b8942fc252" providerId="ADAL" clId="{6CEE3F4C-45B4-434B-B31C-5C06400BCB4A}" dt="2023-06-26T12:04:03.111" v="229" actId="1076"/>
          <ac:spMkLst>
            <pc:docMk/>
            <pc:sldMk cId="3011602164" sldId="345"/>
            <ac:spMk id="2" creationId="{7208A9A8-F8B4-69E8-04A7-73E3205BD64D}"/>
          </ac:spMkLst>
        </pc:spChg>
        <pc:spChg chg="mod">
          <ac:chgData name="Jan Luitzen" userId="3d508635-fa92-480c-9b74-94b8942fc252" providerId="ADAL" clId="{6CEE3F4C-45B4-434B-B31C-5C06400BCB4A}" dt="2023-06-26T12:04:46.899" v="287" actId="6549"/>
          <ac:spMkLst>
            <pc:docMk/>
            <pc:sldMk cId="3011602164" sldId="345"/>
            <ac:spMk id="3" creationId="{61BA4F17-B500-E9E8-C27B-4BAF9E921497}"/>
          </ac:spMkLst>
        </pc:spChg>
      </pc:sldChg>
      <pc:sldChg chg="modSp new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830475155" sldId="346"/>
        </pc:sldMkLst>
        <pc:spChg chg="mod">
          <ac:chgData name="Jan Luitzen" userId="3d508635-fa92-480c-9b74-94b8942fc252" providerId="ADAL" clId="{6CEE3F4C-45B4-434B-B31C-5C06400BCB4A}" dt="2023-06-26T14:22:09.614" v="1011" actId="255"/>
          <ac:spMkLst>
            <pc:docMk/>
            <pc:sldMk cId="2830475155" sldId="346"/>
            <ac:spMk id="3" creationId="{EB5EE544-C4C2-9FF3-9CE4-81E2D21841CC}"/>
          </ac:spMkLst>
        </pc:spChg>
      </pc:sldChg>
      <pc:sldChg chg="modSp add mod modTransition">
        <pc:chgData name="Jan Luitzen" userId="3d508635-fa92-480c-9b74-94b8942fc252" providerId="ADAL" clId="{6CEE3F4C-45B4-434B-B31C-5C06400BCB4A}" dt="2023-06-26T14:51:52.570" v="1379"/>
        <pc:sldMkLst>
          <pc:docMk/>
          <pc:sldMk cId="4127863664" sldId="347"/>
        </pc:sldMkLst>
        <pc:spChg chg="mod">
          <ac:chgData name="Jan Luitzen" userId="3d508635-fa92-480c-9b74-94b8942fc252" providerId="ADAL" clId="{6CEE3F4C-45B4-434B-B31C-5C06400BCB4A}" dt="2023-06-26T14:23:54.638" v="1073" actId="1076"/>
          <ac:spMkLst>
            <pc:docMk/>
            <pc:sldMk cId="4127863664" sldId="347"/>
            <ac:spMk id="2" creationId="{A513F08C-8D20-FC3A-FA67-E624D0BCC94D}"/>
          </ac:spMkLst>
        </pc:spChg>
        <pc:spChg chg="mod">
          <ac:chgData name="Jan Luitzen" userId="3d508635-fa92-480c-9b74-94b8942fc252" providerId="ADAL" clId="{6CEE3F4C-45B4-434B-B31C-5C06400BCB4A}" dt="2023-06-26T14:29:00.155" v="1142" actId="6549"/>
          <ac:spMkLst>
            <pc:docMk/>
            <pc:sldMk cId="4127863664" sldId="347"/>
            <ac:spMk id="3" creationId="{13D012F1-722E-4741-D4EB-8EADB2E219AF}"/>
          </ac:spMkLst>
        </pc:spChg>
      </pc:sldChg>
      <pc:sldChg chg="modSp new mod modTransition">
        <pc:chgData name="Jan Luitzen" userId="3d508635-fa92-480c-9b74-94b8942fc252" providerId="ADAL" clId="{6CEE3F4C-45B4-434B-B31C-5C06400BCB4A}" dt="2023-06-26T14:51:52.570" v="1379"/>
        <pc:sldMkLst>
          <pc:docMk/>
          <pc:sldMk cId="2190769103" sldId="348"/>
        </pc:sldMkLst>
        <pc:spChg chg="mod">
          <ac:chgData name="Jan Luitzen" userId="3d508635-fa92-480c-9b74-94b8942fc252" providerId="ADAL" clId="{6CEE3F4C-45B4-434B-B31C-5C06400BCB4A}" dt="2023-06-26T14:42:22.776" v="1346" actId="14100"/>
          <ac:spMkLst>
            <pc:docMk/>
            <pc:sldMk cId="2190769103" sldId="348"/>
            <ac:spMk id="2" creationId="{C832B220-23B5-F95F-5041-9C7AE9C74673}"/>
          </ac:spMkLst>
        </pc:spChg>
        <pc:spChg chg="mod">
          <ac:chgData name="Jan Luitzen" userId="3d508635-fa92-480c-9b74-94b8942fc252" providerId="ADAL" clId="{6CEE3F4C-45B4-434B-B31C-5C06400BCB4A}" dt="2023-06-26T14:48:40.239" v="1377" actId="1076"/>
          <ac:spMkLst>
            <pc:docMk/>
            <pc:sldMk cId="2190769103" sldId="348"/>
            <ac:spMk id="3" creationId="{E6884775-59BE-2A7D-A0EA-2CE75B3122A6}"/>
          </ac:spMkLst>
        </pc:spChg>
      </pc:sldChg>
      <pc:sldMasterChg chg="delSldLayout">
        <pc:chgData name="Jan Luitzen" userId="3d508635-fa92-480c-9b74-94b8942fc252" providerId="ADAL" clId="{6CEE3F4C-45B4-434B-B31C-5C06400BCB4A}" dt="2023-06-26T14:37:59.079" v="1281" actId="47"/>
        <pc:sldMasterMkLst>
          <pc:docMk/>
          <pc:sldMasterMk cId="0" sldId="2147483648"/>
        </pc:sldMasterMkLst>
        <pc:sldLayoutChg chg="del">
          <pc:chgData name="Jan Luitzen" userId="3d508635-fa92-480c-9b74-94b8942fc252" providerId="ADAL" clId="{6CEE3F4C-45B4-434B-B31C-5C06400BCB4A}" dt="2023-06-26T14:37:59.079" v="1281" actId="47"/>
          <pc:sldLayoutMkLst>
            <pc:docMk/>
            <pc:sldMasterMk cId="0" sldId="2147483648"/>
            <pc:sldLayoutMk cId="0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7783BA7-1357-544A-924B-33FB5EEF574D}" type="datetime1">
              <a:rPr lang="nl-NL"/>
              <a:pPr>
                <a:defRPr/>
              </a:pPr>
              <a:t>26-6-2023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FF7F22-B632-7B4E-B968-6AD13F04618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15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C4E78D-2113-B540-8DB8-73ECFF728D67}" type="datetime1">
              <a:rPr lang="nl-NL"/>
              <a:pPr>
                <a:defRPr/>
              </a:pPr>
              <a:t>26-6-2023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41363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8" tIns="45359" rIns="90718" bIns="45359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9"/>
          </a:xfrm>
          <a:prstGeom prst="rect">
            <a:avLst/>
          </a:prstGeom>
        </p:spPr>
        <p:txBody>
          <a:bodyPr vert="horz" lIns="90718" tIns="45359" rIns="90718" bIns="45359" rtlCol="0">
            <a:normAutofit/>
          </a:bodyPr>
          <a:lstStyle/>
          <a:p>
            <a:pPr lvl="0"/>
            <a:r>
              <a:rPr lang="en-US" noProof="0"/>
              <a:t>Klik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3634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928D9E-3648-3349-9083-53D07E02A37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32629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28D9E-3648-3349-9083-53D07E02A373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846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980" y="1156059"/>
            <a:ext cx="7772400" cy="1470025"/>
          </a:xfrm>
        </p:spPr>
        <p:txBody>
          <a:bodyPr anchor="b" anchorCtr="0"/>
          <a:lstStyle>
            <a:lvl1pPr>
              <a:defRPr>
                <a:solidFill>
                  <a:srgbClr val="229EC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33076" y="2626084"/>
            <a:ext cx="776230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62F2D2-6CB0-6E4C-B07B-174CD1C20DA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Click to edit Master text styles</a:t>
            </a:r>
          </a:p>
          <a:p>
            <a:pPr marL="342900" marR="0" lvl="1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Second level</a:t>
            </a:r>
          </a:p>
          <a:p>
            <a:pPr marL="342900" marR="0" lvl="2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Third level</a:t>
            </a:r>
          </a:p>
          <a:p>
            <a:pPr marL="342900" marR="0" lvl="3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Fourth level</a:t>
            </a:r>
          </a:p>
          <a:p>
            <a:pPr marL="342900" marR="0" lvl="4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Fifth level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/>
          </p:nvPr>
        </p:nvSpPr>
        <p:spPr>
          <a:xfrm>
            <a:off x="4648200" y="2085608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Click to edit Master text styles</a:t>
            </a:r>
          </a:p>
          <a:p>
            <a:pPr marL="342900" marR="0" lvl="1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Second level</a:t>
            </a:r>
          </a:p>
          <a:p>
            <a:pPr marL="342900" marR="0" lvl="2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Third level</a:t>
            </a:r>
          </a:p>
          <a:p>
            <a:pPr marL="342900" marR="0" lvl="3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Fourth level</a:t>
            </a:r>
          </a:p>
          <a:p>
            <a:pPr marL="342900" marR="0" lvl="4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Fifth level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085D-38F4-454B-B03A-D5C0B0BC40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Click to edit Master text styles</a:t>
            </a:r>
          </a:p>
          <a:p>
            <a:pPr marL="342900" marR="0" lvl="1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Second level</a:t>
            </a:r>
          </a:p>
          <a:p>
            <a:pPr marL="342900" marR="0" lvl="2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Third level</a:t>
            </a:r>
          </a:p>
          <a:p>
            <a:pPr marL="342900" marR="0" lvl="3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Fourth level</a:t>
            </a:r>
          </a:p>
          <a:p>
            <a:pPr marL="342900" marR="0" lvl="4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Fifth level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DAE1-16C2-DC40-A5B7-137D0047687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1927"/>
            <a:ext cx="8229600" cy="95563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5442786"/>
            <a:ext cx="2895600" cy="3651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2B5FF-3EA7-4845-8EA2-07D09B48DFF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72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890359-8D0B-3C4E-9000-206353513EA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4922" cap="all">
                <a:solidFill>
                  <a:srgbClr val="D93E2B"/>
                </a:solidFill>
              </a:rPr>
              <a:t>Titeltekst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531">
                <a:solidFill>
                  <a:srgbClr val="414141"/>
                </a:solidFill>
              </a:rPr>
              <a:t>Hoofdtekst - niveau één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531">
                <a:solidFill>
                  <a:srgbClr val="414141"/>
                </a:solidFill>
              </a:rPr>
              <a:t>Hoofdtekst - niveau twee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31">
                <a:solidFill>
                  <a:srgbClr val="414141"/>
                </a:solidFill>
              </a:rPr>
              <a:t>Hoofdtekst - niveau drie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531">
                <a:solidFill>
                  <a:srgbClr val="414141"/>
                </a:solidFill>
              </a:rPr>
              <a:t>Hoofdtekst - niveau vier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531">
                <a:solidFill>
                  <a:srgbClr val="414141"/>
                </a:solidFill>
              </a:rPr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959755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37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66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66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73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4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093" y="1266582"/>
            <a:ext cx="7772400" cy="1362075"/>
          </a:xfrm>
        </p:spPr>
        <p:txBody>
          <a:bodyPr anchor="b" anchorCtr="0"/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8093" y="2659949"/>
            <a:ext cx="77724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73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000" marR="0" indent="-342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 cap="all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69D-FFA0-B149-B0CE-C20BB893522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100263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7200" y="61245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55000" y="6124575"/>
            <a:ext cx="627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D57120BC-FA98-424E-B2C9-D133E0CC1D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6" r:id="rId4"/>
    <p:sldLayoutId id="2147483677" r:id="rId5"/>
    <p:sldLayoutId id="2147483678" r:id="rId6"/>
    <p:sldLayoutId id="2147483681" r:id="rId7"/>
    <p:sldLayoutId id="2147483679" r:id="rId8"/>
    <p:sldLayoutId id="2147483668" r:id="rId9"/>
    <p:sldLayoutId id="2147483669" r:id="rId10"/>
    <p:sldLayoutId id="2147483670" r:id="rId11"/>
    <p:sldLayoutId id="2147483680" r:id="rId12"/>
    <p:sldLayoutId id="2147483673" r:id="rId13"/>
    <p:sldLayoutId id="2147483682" r:id="rId14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 cap="all">
          <a:solidFill>
            <a:srgbClr val="229EC8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9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tabLst/>
        <a:defRPr sz="2000" kern="1200" cap="all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1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14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12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xaminationboard-ismb@hva.nl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sterdamuas.com/practical-matters/students/faculties/fsn/examination-board/examination-board.html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318064" y="2577046"/>
            <a:ext cx="7772400" cy="851954"/>
          </a:xfrm>
        </p:spPr>
        <p:txBody>
          <a:bodyPr>
            <a:normAutofit/>
          </a:bodyPr>
          <a:lstStyle/>
          <a:p>
            <a:r>
              <a:rPr lang="nl-NL" dirty="0" err="1"/>
              <a:t>ExamINATION</a:t>
            </a:r>
            <a:r>
              <a:rPr lang="nl-NL" dirty="0"/>
              <a:t> BOARD</a:t>
            </a:r>
          </a:p>
        </p:txBody>
      </p:sp>
      <p:sp>
        <p:nvSpPr>
          <p:cNvPr id="6" name="Subtitel 5"/>
          <p:cNvSpPr>
            <a:spLocks noGrp="1"/>
          </p:cNvSpPr>
          <p:nvPr>
            <p:ph type="subTitle" idx="1"/>
          </p:nvPr>
        </p:nvSpPr>
        <p:spPr>
          <a:xfrm>
            <a:off x="318064" y="3623477"/>
            <a:ext cx="4681313" cy="3020488"/>
          </a:xfr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Jan Luitzen, Dr: </a:t>
            </a:r>
            <a:r>
              <a:rPr lang="en-US" cap="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voorzitter</a:t>
            </a:r>
            <a:endParaRPr lang="en-US" cap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Peter van Paassen, MA: member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Pachena Madokwenyu, MA: member</a:t>
            </a:r>
            <a:b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Thijs </a:t>
            </a:r>
            <a:r>
              <a:rPr lang="en-US" cap="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Mensink</a:t>
            </a: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cap="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BEd</a:t>
            </a: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external member (ALO)</a:t>
            </a:r>
          </a:p>
          <a:p>
            <a:pPr>
              <a:defRPr sz="1800">
                <a:solidFill>
                  <a:srgbClr val="000000"/>
                </a:solidFill>
              </a:defRPr>
            </a:pPr>
            <a:endParaRPr lang="en-US" cap="none" dirty="0">
              <a:solidFill>
                <a:schemeClr val="tx1">
                  <a:lumMod val="95000"/>
                  <a:lumOff val="5000"/>
                </a:schemeClr>
              </a:solidFill>
              <a:ea typeface="ＭＳ Ｐゴシック"/>
            </a:endParaRPr>
          </a:p>
          <a:p>
            <a:pPr>
              <a:defRPr sz="1800">
                <a:solidFill>
                  <a:srgbClr val="000000"/>
                </a:solidFill>
              </a:defRPr>
            </a:pP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/>
              </a:rPr>
              <a:t>Gaby </a:t>
            </a:r>
            <a:r>
              <a:rPr lang="en-US" cap="none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/>
              </a:rPr>
              <a:t>Duttenhofer</a:t>
            </a:r>
            <a:r>
              <a:rPr lang="en-US" cap="none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/>
              </a:rPr>
              <a:t>, BA: clerk </a:t>
            </a:r>
            <a:endParaRPr lang="nl-NL" dirty="0"/>
          </a:p>
        </p:txBody>
      </p:sp>
      <p:pic>
        <p:nvPicPr>
          <p:cNvPr id="3" name="Afbeelding 2" descr="Afbeelding met persoon, Menselijk gezicht, kleding, glimlach&#10;&#10;Automatisch gegenereerde beschrijving">
            <a:extLst>
              <a:ext uri="{FF2B5EF4-FFF2-40B4-BE49-F238E27FC236}">
                <a16:creationId xmlns:a16="http://schemas.microsoft.com/office/drawing/2014/main" id="{A5B03AC2-72C9-66C1-B326-C41EFF38F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137" y="934857"/>
            <a:ext cx="1184133" cy="151209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F224038-F5E8-9619-8396-985F64B6B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170" y="938779"/>
            <a:ext cx="1041969" cy="152127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1E2F161D-D0A3-3607-0D51-BC5B832FA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3039" y="934857"/>
            <a:ext cx="1135628" cy="1525196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49069D31-2721-D0D9-955A-BC90F7498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6566" y="947912"/>
            <a:ext cx="1167285" cy="149904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4E0AC79-C1F6-5E12-5486-BBB42FA496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1750" y="947912"/>
            <a:ext cx="1122053" cy="149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7448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xfrm>
            <a:off x="364921" y="1652644"/>
            <a:ext cx="8229600" cy="4664266"/>
          </a:xfrm>
          <a:prstGeom prst="rect">
            <a:avLst/>
          </a:prstGeom>
        </p:spPr>
        <p:txBody>
          <a:bodyPr/>
          <a:lstStyle/>
          <a:p>
            <a:pPr marL="271145" indent="-271145"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Plagiarism involves copying data or parts of text from others in a product or thesis, without citing the source (or incorrectly citing – check the APA rules and the Writing Guide).</a:t>
            </a:r>
            <a:endParaRPr lang="en-US" sz="2400" dirty="0"/>
          </a:p>
          <a:p>
            <a:pPr marL="271145" indent="-271145"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ea typeface="ＭＳ Ｐゴシック"/>
              </a:rPr>
              <a:t>Plagiarism also includes consciously giving the opportunity to let others use the work you produced (“Here, take it from me!”).</a:t>
            </a:r>
          </a:p>
          <a:p>
            <a:pPr marL="271145" indent="-271145"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Plagiarism can also be unconsciously. </a:t>
            </a:r>
          </a:p>
          <a:p>
            <a:pPr marL="271145" indent="-271145"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Fraud is consciously. </a:t>
            </a:r>
          </a:p>
          <a:p>
            <a:pPr marL="271145" indent="-271145"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solidFill>
                  <a:srgbClr val="FF0000"/>
                </a:solidFill>
              </a:rPr>
              <a:t>For exact understanding of plagiarism and fraud: check the TER!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573844"/>
          </a:xfrm>
        </p:spPr>
        <p:txBody>
          <a:bodyPr>
            <a:normAutofit fontScale="90000"/>
          </a:bodyPr>
          <a:lstStyle/>
          <a:p>
            <a:r>
              <a:rPr lang="en-US" dirty="0"/>
              <a:t>Plagiarism and fraud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219896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3F08C-8D20-FC3A-FA67-E624D0BCC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350898" cy="1143000"/>
          </a:xfrm>
        </p:spPr>
        <p:txBody>
          <a:bodyPr>
            <a:normAutofit/>
          </a:bodyPr>
          <a:lstStyle/>
          <a:p>
            <a:r>
              <a:rPr lang="nl-NL" sz="2900" dirty="0" err="1"/>
              <a:t>What</a:t>
            </a:r>
            <a:r>
              <a:rPr lang="nl-NL" sz="2900" dirty="0"/>
              <a:t> </a:t>
            </a:r>
            <a:r>
              <a:rPr lang="nl-NL" sz="2900" dirty="0" err="1"/>
              <a:t>about</a:t>
            </a:r>
            <a:r>
              <a:rPr lang="nl-NL" sz="2900" dirty="0"/>
              <a:t> </a:t>
            </a:r>
            <a:r>
              <a:rPr lang="nl-NL" sz="2900" dirty="0" err="1"/>
              <a:t>G</a:t>
            </a:r>
            <a:r>
              <a:rPr lang="nl-NL" sz="2900" cap="none" dirty="0" err="1"/>
              <a:t>enAI</a:t>
            </a:r>
            <a:r>
              <a:rPr lang="nl-NL" sz="2900" cap="none" dirty="0"/>
              <a:t>? INCLUDED IN THE TER?</a:t>
            </a:r>
            <a:endParaRPr lang="nl-NL" sz="29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D012F1-722E-4741-D4EB-8EADB2E21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2400" b="1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YES INDEED!</a:t>
            </a:r>
          </a:p>
          <a:p>
            <a:endParaRPr lang="nl-NL" sz="2400" cap="none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OER 4.3 </a:t>
            </a:r>
            <a:r>
              <a:rPr lang="nl-NL" sz="2400" cap="non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Own</a:t>
            </a:r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</a:t>
            </a:r>
            <a:r>
              <a:rPr lang="nl-NL" sz="2400" cap="non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individual</a:t>
            </a:r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nl-NL" sz="2400" cap="non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work</a:t>
            </a:r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item 2: </a:t>
            </a:r>
            <a:r>
              <a:rPr lang="en-US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Students must always submit their own work in tests and partial tests.</a:t>
            </a:r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r>
              <a:rPr lang="nl-NL" sz="2400" cap="non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OER 4.6 Definition of (</a:t>
            </a:r>
            <a:r>
              <a:rPr lang="nl-NL" sz="2400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serious</a:t>
            </a:r>
            <a:r>
              <a:rPr lang="nl-NL" sz="2400" cap="non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nl-NL" sz="2400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fraud</a:t>
            </a:r>
            <a:r>
              <a:rPr lang="nl-NL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nl-NL" sz="2400" cap="non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item </a:t>
            </a:r>
            <a:r>
              <a:rPr lang="nl-NL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4: D</a:t>
            </a:r>
            <a:r>
              <a:rPr lang="en-US" sz="2400" cap="none" spc="-1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epending</a:t>
            </a:r>
            <a:r>
              <a:rPr lang="en-US" sz="2400" cap="none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on the actual circumstances of the particular case, other conduct may also be treated as fraud.</a:t>
            </a:r>
            <a:endParaRPr lang="nl-NL" sz="2400" cap="none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sz="2400" cap="none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786366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xfrm>
            <a:off x="331365" y="1596923"/>
            <a:ext cx="8229600" cy="4577374"/>
          </a:xfrm>
          <a:prstGeom prst="rect">
            <a:avLst/>
          </a:prstGeom>
        </p:spPr>
        <p:txBody>
          <a:bodyPr/>
          <a:lstStyle/>
          <a:p>
            <a:pPr marL="271229" indent="-271229">
              <a:defRPr sz="1800">
                <a:solidFill>
                  <a:srgbClr val="000000"/>
                </a:solidFill>
              </a:defRPr>
            </a:pPr>
            <a:r>
              <a:rPr lang="en-US" sz="2531" cap="none" dirty="0"/>
              <a:t>When a teacher suspects plagiarism or fraud, they will report it to the examination committee and to you. Suspicion can be based on a report from </a:t>
            </a:r>
            <a:r>
              <a:rPr lang="en-US" sz="2531" cap="none" dirty="0" err="1"/>
              <a:t>Urkund</a:t>
            </a:r>
            <a:r>
              <a:rPr lang="en-US" sz="2531" cap="none" dirty="0"/>
              <a:t>: Brightspace’s plagiarism checker. </a:t>
            </a:r>
          </a:p>
          <a:p>
            <a:pPr marL="271229" indent="-271229">
              <a:defRPr sz="1800">
                <a:solidFill>
                  <a:srgbClr val="000000"/>
                </a:solidFill>
              </a:defRPr>
            </a:pPr>
            <a:r>
              <a:rPr lang="en-US" sz="2531" cap="none" dirty="0"/>
              <a:t>The student will have the opportunity to share their story during an Exam Board meeting – you will be invited for this. </a:t>
            </a:r>
          </a:p>
          <a:p>
            <a:pPr marL="271229" indent="-271229">
              <a:defRPr sz="1800">
                <a:solidFill>
                  <a:srgbClr val="000000"/>
                </a:solidFill>
              </a:defRPr>
            </a:pPr>
            <a:r>
              <a:rPr lang="en-US" sz="2531" cap="none" dirty="0"/>
              <a:t>The grade will not be awarded until the examination board has made its decision.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716457"/>
          </a:xfrm>
        </p:spPr>
        <p:txBody>
          <a:bodyPr/>
          <a:lstStyle/>
          <a:p>
            <a:r>
              <a:rPr lang="en-US" dirty="0"/>
              <a:t>Fraud Procedure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866654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457200" y="1905875"/>
            <a:ext cx="8229600" cy="4025900"/>
          </a:xfrm>
          <a:prstGeom prst="rect">
            <a:avLst/>
          </a:prstGeom>
        </p:spPr>
        <p:txBody>
          <a:bodyPr/>
          <a:lstStyle/>
          <a:p>
            <a:pPr marL="514350" indent="-514350" defTabSz="402536">
              <a:lnSpc>
                <a:spcPct val="90000"/>
              </a:lnSpc>
              <a:spcBef>
                <a:spcPts val="1617"/>
              </a:spcBef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618" cap="none" dirty="0"/>
              <a:t>FR (of ‘Fraud’) in SIS + noted in your dossier. Work invalidated and on to the </a:t>
            </a:r>
            <a:r>
              <a:rPr lang="en-US" sz="2618" cap="none" dirty="0" err="1"/>
              <a:t>resit</a:t>
            </a:r>
            <a:r>
              <a:rPr lang="en-US" sz="2618" cap="none" dirty="0"/>
              <a:t>. </a:t>
            </a:r>
          </a:p>
          <a:p>
            <a:pPr marL="514350" indent="-514350" defTabSz="402536">
              <a:lnSpc>
                <a:spcPct val="90000"/>
              </a:lnSpc>
              <a:spcBef>
                <a:spcPts val="1617"/>
              </a:spcBef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618" cap="none" dirty="0"/>
              <a:t>FR (of ‘Fraud’) + noted in your dossier + excluded from obtaining ECT’s for a minimum of one trimester.</a:t>
            </a:r>
          </a:p>
          <a:p>
            <a:pPr marL="514350" indent="-514350" defTabSz="402536">
              <a:lnSpc>
                <a:spcPct val="90000"/>
              </a:lnSpc>
              <a:spcBef>
                <a:spcPts val="1617"/>
              </a:spcBef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618" cap="none" dirty="0"/>
              <a:t>FR (of ‘Fraud’) + noted in your dossier + excluded from obtaining ECT’s for a maximum of 1 year. Or even: removal from the </a:t>
            </a:r>
            <a:r>
              <a:rPr lang="en-US" sz="2618" cap="none" dirty="0" err="1"/>
              <a:t>programme</a:t>
            </a:r>
            <a:r>
              <a:rPr lang="en-US" sz="2618" cap="none" dirty="0"/>
              <a:t>.</a:t>
            </a:r>
          </a:p>
          <a:p>
            <a:pPr marL="0" indent="0" defTabSz="402536">
              <a:lnSpc>
                <a:spcPct val="90000"/>
              </a:lnSpc>
              <a:spcBef>
                <a:spcPts val="1617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US" sz="2618" cap="none" dirty="0"/>
              <a:t>Second time fraud? More severe sanction!</a:t>
            </a:r>
          </a:p>
          <a:p>
            <a:pPr marL="0" indent="0" defTabSz="402536">
              <a:lnSpc>
                <a:spcPct val="90000"/>
              </a:lnSpc>
              <a:spcBef>
                <a:spcPts val="1617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US" sz="2618" cap="none" dirty="0"/>
              <a:t>*</a:t>
            </a:r>
            <a:r>
              <a:rPr lang="en-US" sz="1600" cap="none" dirty="0"/>
              <a:t>These are examples of sanctions, there are more options and variations.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498" y="743339"/>
            <a:ext cx="8229600" cy="1143000"/>
          </a:xfrm>
        </p:spPr>
        <p:txBody>
          <a:bodyPr/>
          <a:lstStyle/>
          <a:p>
            <a:r>
              <a:rPr lang="en-US" dirty="0"/>
              <a:t>Possible sanction in case of fraud or plagiarism*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624623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2B220-23B5-F95F-5041-9C7AE9C74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837" y="39494"/>
            <a:ext cx="5486400" cy="1143000"/>
          </a:xfrm>
        </p:spPr>
        <p:txBody>
          <a:bodyPr/>
          <a:lstStyle/>
          <a:p>
            <a:r>
              <a:rPr lang="nl-NL" dirty="0" err="1"/>
              <a:t>Requests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Contact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884775-59BE-2A7D-A0EA-2CE75B312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926" y="922113"/>
            <a:ext cx="8229600" cy="5597814"/>
          </a:xfrm>
        </p:spPr>
        <p:txBody>
          <a:bodyPr/>
          <a:lstStyle/>
          <a:p>
            <a:r>
              <a:rPr lang="en-US" cap="none" dirty="0"/>
              <a:t>Meetings: once a week (sometimes fortnightly) on </a:t>
            </a:r>
            <a:r>
              <a:rPr lang="en-US" cap="none" dirty="0" err="1"/>
              <a:t>mondays</a:t>
            </a:r>
            <a:r>
              <a:rPr lang="en-US" cap="none" dirty="0"/>
              <a:t>. See the examination board website for exact dates. Requests will be dealt with within 15 working days and/or you will be invited for an interview during the meeting. Submit your request in time, no later than the </a:t>
            </a:r>
            <a:r>
              <a:rPr lang="en-US" cap="none" dirty="0" err="1"/>
              <a:t>thursday</a:t>
            </a:r>
            <a:r>
              <a:rPr lang="en-US" cap="none" dirty="0"/>
              <a:t> before the meeting date. Requests received after that will be postponed by one week.</a:t>
            </a:r>
          </a:p>
          <a:p>
            <a:r>
              <a:rPr lang="en-US" cap="none" dirty="0"/>
              <a:t>submit requests to the examination board only via the website (the e-mail address of the Exam Board will give you a reference to the website). On the website you will find:</a:t>
            </a:r>
          </a:p>
          <a:p>
            <a:endParaRPr lang="en-US" cap="none" dirty="0"/>
          </a:p>
          <a:p>
            <a:pPr marL="719138" indent="-365125"/>
            <a:r>
              <a:rPr lang="en-US" cap="none" dirty="0"/>
              <a:t>link to requests page;</a:t>
            </a:r>
          </a:p>
          <a:p>
            <a:pPr marL="719138" indent="-365125"/>
            <a:r>
              <a:rPr lang="en-US" cap="none" dirty="0"/>
              <a:t>examination rules;</a:t>
            </a:r>
          </a:p>
          <a:p>
            <a:pPr marL="719138" indent="-365125"/>
            <a:r>
              <a:rPr lang="en-US" cap="none" dirty="0"/>
              <a:t>list of approved minors;</a:t>
            </a:r>
          </a:p>
          <a:p>
            <a:pPr marL="719138" indent="-365125"/>
            <a:r>
              <a:rPr lang="en-US" cap="none" dirty="0"/>
              <a:t>the TER.</a:t>
            </a:r>
          </a:p>
          <a:p>
            <a:pPr marL="719138" indent="-365125"/>
            <a:endParaRPr lang="en-US" cap="none" dirty="0"/>
          </a:p>
          <a:p>
            <a:pPr marL="354013" indent="-354013"/>
            <a:r>
              <a:rPr lang="en-US" cap="none" dirty="0"/>
              <a:t>E-mail address of the Exam Board: </a:t>
            </a:r>
            <a:r>
              <a:rPr lang="en-US" cap="none" dirty="0">
                <a:hlinkClick r:id="rId2"/>
              </a:rPr>
              <a:t>examinationboard-ismb@hva.nl</a:t>
            </a:r>
            <a:r>
              <a:rPr lang="en-US" cap="none" dirty="0"/>
              <a:t>. </a:t>
            </a:r>
            <a:endParaRPr lang="nl-NL" cap="none" dirty="0"/>
          </a:p>
        </p:txBody>
      </p:sp>
    </p:spTree>
    <p:extLst>
      <p:ext uri="{BB962C8B-B14F-4D97-AF65-F5344CB8AC3E}">
        <p14:creationId xmlns:p14="http://schemas.microsoft.com/office/powerpoint/2010/main" val="219076910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Agenda info </a:t>
            </a:r>
            <a:r>
              <a:rPr lang="nl-NL" dirty="0" err="1"/>
              <a:t>Session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87563"/>
            <a:ext cx="8229600" cy="4038600"/>
          </a:xfrm>
        </p:spPr>
        <p:txBody>
          <a:bodyPr>
            <a:normAutofit/>
          </a:bodyPr>
          <a:lstStyle/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/>
              <a:t>What the examination committee (EC) does</a:t>
            </a:r>
            <a:endParaRPr lang="en-US" dirty="0"/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>
                <a:ea typeface="ＭＳ Ｐゴシック"/>
              </a:rPr>
              <a:t>Teaching- and Examination Regulations (TER)</a:t>
            </a:r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/>
              <a:t>When to go to the examination committee?</a:t>
            </a:r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/>
              <a:t>When </a:t>
            </a:r>
            <a:r>
              <a:rPr lang="en-US" sz="2800" i="1" cap="none" dirty="0"/>
              <a:t>not </a:t>
            </a:r>
            <a:r>
              <a:rPr lang="en-US" sz="2800" cap="none" dirty="0"/>
              <a:t>to go to the examination committee?</a:t>
            </a:r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/>
              <a:t>BSA procedure </a:t>
            </a:r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en-US" sz="2800" cap="none" dirty="0"/>
              <a:t>Plagiarism &amp; fraud</a:t>
            </a:r>
          </a:p>
          <a:p>
            <a:pPr marL="341630" lvl="0" indent="-341630">
              <a:defRPr sz="1800">
                <a:solidFill>
                  <a:srgbClr val="000000"/>
                </a:solidFill>
              </a:defRPr>
            </a:pPr>
            <a:r>
              <a:rPr lang="nl-NL" sz="2800" cap="none" dirty="0"/>
              <a:t>Contact</a:t>
            </a:r>
            <a:endParaRPr lang="nl-NL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D0CA6AF-D3F1-4426-8839-E9D4C7336A62}" type="slidenum">
              <a:rPr lang="nl-NL" altLang="nl-NL" sz="1000">
                <a:solidFill>
                  <a:schemeClr val="bg1"/>
                </a:solidFill>
              </a:rPr>
              <a:pPr eaLnBrk="1" hangingPunct="1"/>
              <a:t>2</a:t>
            </a:fld>
            <a:endParaRPr lang="nl-NL" altLang="nl-NL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9543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9853" y="272760"/>
            <a:ext cx="5057192" cy="57384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dirty="0"/>
              <a:t>The examination Board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D0CA6AF-D3F1-4426-8839-E9D4C7336A62}" type="slidenum">
              <a:rPr lang="nl-NL" altLang="nl-NL" sz="1000">
                <a:solidFill>
                  <a:schemeClr val="bg1"/>
                </a:solidFill>
              </a:rPr>
              <a:pPr eaLnBrk="1" hangingPunct="1"/>
              <a:t>3</a:t>
            </a:fld>
            <a:endParaRPr lang="nl-NL" altLang="nl-NL" sz="1000">
              <a:solidFill>
                <a:schemeClr val="bg1"/>
              </a:solidFill>
            </a:endParaRPr>
          </a:p>
        </p:txBody>
      </p:sp>
      <p:sp>
        <p:nvSpPr>
          <p:cNvPr id="5" name="Shape 53"/>
          <p:cNvSpPr>
            <a:spLocks noGrp="1"/>
          </p:cNvSpPr>
          <p:nvPr>
            <p:ph sz="half" idx="1"/>
          </p:nvPr>
        </p:nvSpPr>
        <p:spPr>
          <a:xfrm>
            <a:off x="338931" y="1051877"/>
            <a:ext cx="8229600" cy="4971291"/>
          </a:xfrm>
          <a:prstGeom prst="rect">
            <a:avLst/>
          </a:prstGeom>
        </p:spPr>
        <p:txBody>
          <a:bodyPr>
            <a:noAutofit/>
          </a:bodyPr>
          <a:lstStyle/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Independent and legally established body at ISMB. Acts within the Dutch Higher Education Act.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Responsibility to determine objectively whether a student meets the requirements of the TER and the learning outcomes of the ISMB </a:t>
            </a:r>
            <a:r>
              <a:rPr lang="en-US" sz="1800" cap="none" dirty="0" err="1"/>
              <a:t>programme</a:t>
            </a:r>
            <a:r>
              <a:rPr lang="en-US" sz="1800" cap="none" dirty="0"/>
              <a:t>. 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Stands for </a:t>
            </a:r>
            <a:r>
              <a:rPr lang="en-US" sz="1800" b="1" cap="none" dirty="0"/>
              <a:t>quality</a:t>
            </a:r>
            <a:r>
              <a:rPr lang="en-US" sz="1800" cap="none" dirty="0"/>
              <a:t> assurance of the </a:t>
            </a:r>
            <a:r>
              <a:rPr lang="en-US" sz="1800" cap="none" dirty="0" err="1"/>
              <a:t>programme</a:t>
            </a:r>
            <a:r>
              <a:rPr lang="en-US" sz="1800" cap="none" dirty="0"/>
              <a:t>: test and exams. </a:t>
            </a:r>
          </a:p>
          <a:p>
            <a:pPr marL="801688" lvl="2" indent="-260350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b="1" dirty="0"/>
              <a:t>Towards teachers</a:t>
            </a:r>
            <a:r>
              <a:rPr lang="en-US" sz="1800" dirty="0"/>
              <a:t>: ensuring good quality of exams and educational </a:t>
            </a:r>
            <a:r>
              <a:rPr lang="en-US" sz="1800" dirty="0" err="1"/>
              <a:t>programme</a:t>
            </a:r>
            <a:r>
              <a:rPr lang="en-US" sz="1800" dirty="0"/>
              <a:t>. </a:t>
            </a:r>
          </a:p>
          <a:p>
            <a:pPr marL="801688" lvl="2" indent="-260350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b="1" dirty="0"/>
              <a:t>Towards students</a:t>
            </a:r>
            <a:r>
              <a:rPr lang="en-US" sz="1800" dirty="0"/>
              <a:t>: ensure a study proof </a:t>
            </a:r>
            <a:r>
              <a:rPr lang="en-US" sz="1800" dirty="0" err="1"/>
              <a:t>programme</a:t>
            </a:r>
            <a:r>
              <a:rPr lang="en-US" sz="1800" dirty="0"/>
              <a:t>, check entry requirements for study components as minor and strategic internship, check for fraud/plagiarism and, if necessary, determining and imposing sanctions. 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Possibly granting exemptions or extra opportunities.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Handling complaints and request through formal decisions.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Formulates examination regulations.</a:t>
            </a:r>
          </a:p>
          <a:p>
            <a:pPr marL="465201" lvl="0" indent="-465201" defTabSz="578358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Is in contact with dean of faculty, </a:t>
            </a:r>
            <a:r>
              <a:rPr lang="en-US" sz="1800" cap="none" dirty="0" err="1"/>
              <a:t>programme</a:t>
            </a:r>
            <a:r>
              <a:rPr lang="en-US" sz="1800" cap="none" dirty="0"/>
              <a:t> management, student and employee council and student counselors. </a:t>
            </a:r>
          </a:p>
        </p:txBody>
      </p:sp>
    </p:spTree>
    <p:extLst>
      <p:ext uri="{BB962C8B-B14F-4D97-AF65-F5344CB8AC3E}">
        <p14:creationId xmlns:p14="http://schemas.microsoft.com/office/powerpoint/2010/main" val="293085159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457200" y="2100263"/>
            <a:ext cx="8229600" cy="4241814"/>
          </a:xfrm>
          <a:prstGeom prst="rect">
            <a:avLst/>
          </a:prstGeom>
        </p:spPr>
        <p:txBody>
          <a:bodyPr/>
          <a:lstStyle/>
          <a:p>
            <a:pPr marL="227965" indent="-227965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ea typeface="ＭＳ Ｐゴシック"/>
              </a:rPr>
              <a:t>All rights and regulations for students and lecturers.</a:t>
            </a:r>
          </a:p>
          <a:p>
            <a:pPr marL="227965" indent="-227965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ea typeface="ＭＳ Ｐゴシック"/>
              </a:rPr>
              <a:t>All regulations based on which decisions are made, and which the Exam Board can reject or deviate from in exceptional cases. </a:t>
            </a:r>
            <a:endParaRPr lang="en-US" sz="2400" cap="none" dirty="0"/>
          </a:p>
          <a:p>
            <a:pPr marL="227965" indent="-227965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TER can be found on the </a:t>
            </a:r>
            <a:r>
              <a:rPr lang="en-US" sz="2400" cap="none" dirty="0">
                <a:hlinkClick r:id="rId2"/>
              </a:rPr>
              <a:t>Examination Committee website.</a:t>
            </a:r>
            <a:endParaRPr lang="en-US" sz="2400" cap="non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44563"/>
            <a:ext cx="8397551" cy="1143000"/>
          </a:xfrm>
        </p:spPr>
        <p:txBody>
          <a:bodyPr>
            <a:normAutofit/>
          </a:bodyPr>
          <a:lstStyle/>
          <a:p>
            <a:r>
              <a:rPr lang="en-US" sz="2500" dirty="0">
                <a:ea typeface="ＭＳ Ｐゴシック"/>
              </a:rPr>
              <a:t>Teaching and examination regulations (TER) 1</a:t>
            </a:r>
            <a:endParaRPr lang="nl-NL" sz="2500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0922452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8A9A8-F8B4-69E8-04A7-73E3205BD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3063"/>
            <a:ext cx="8602824" cy="1143000"/>
          </a:xfrm>
        </p:spPr>
        <p:txBody>
          <a:bodyPr>
            <a:normAutofit/>
          </a:bodyPr>
          <a:lstStyle/>
          <a:p>
            <a:r>
              <a:rPr lang="en-US" sz="2500" dirty="0">
                <a:ea typeface="ＭＳ Ｐゴシック"/>
              </a:rPr>
              <a:t>Teaching and examination regulations (TER) 2</a:t>
            </a:r>
            <a:endParaRPr lang="nl-NL" sz="25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BA4F17-B500-E9E8-C27B-4BAF9E92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9249" y="1416050"/>
            <a:ext cx="8229600" cy="4025900"/>
          </a:xfrm>
        </p:spPr>
        <p:txBody>
          <a:bodyPr/>
          <a:lstStyle/>
          <a:p>
            <a:pPr marL="227965" indent="-227965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Prerequisites for parts of the progression in your study </a:t>
            </a:r>
            <a:r>
              <a:rPr lang="en-US" sz="1800" cap="none" dirty="0" err="1"/>
              <a:t>programme</a:t>
            </a:r>
            <a:r>
              <a:rPr lang="en-US" sz="1800" cap="none" dirty="0"/>
              <a:t>, including these.</a:t>
            </a:r>
          </a:p>
          <a:p>
            <a:pPr marL="625475" indent="-177800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Binding Study Advice (BSA).</a:t>
            </a:r>
          </a:p>
          <a:p>
            <a:pPr marL="625475" indent="-177800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Entry requirement minor: propaedeutic year (60) + 40 credits from main phase 1.</a:t>
            </a:r>
          </a:p>
          <a:p>
            <a:pPr marL="625475" indent="-177800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Entry-level requirement strategic internship: propaedeutic year (60) + 40 credits from main phase 1 </a:t>
            </a:r>
            <a:r>
              <a:rPr lang="en-US" sz="1800" cap="none" dirty="0" err="1"/>
              <a:t>ánd</a:t>
            </a:r>
            <a:r>
              <a:rPr lang="en-US" sz="1800" cap="none" dirty="0"/>
              <a:t> completed operational internship.</a:t>
            </a:r>
          </a:p>
          <a:p>
            <a:pPr marL="625475" indent="-177800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Entry requirement for </a:t>
            </a:r>
            <a:r>
              <a:rPr lang="en-US" sz="1800" cap="none" dirty="0" err="1"/>
              <a:t>Enterpreneurship</a:t>
            </a:r>
            <a:r>
              <a:rPr lang="en-US" sz="1800" cap="none" dirty="0"/>
              <a:t> and World of Sport Strategy modules in third year: propaedeutic year (60) + 40 credits from main phase 1. </a:t>
            </a:r>
          </a:p>
          <a:p>
            <a:pPr marL="625475" indent="-177800" defTabSz="283418">
              <a:spcBef>
                <a:spcPts val="1125"/>
              </a:spcBef>
              <a:defRPr sz="1800">
                <a:solidFill>
                  <a:srgbClr val="000000"/>
                </a:solidFill>
              </a:defRPr>
            </a:pPr>
            <a:r>
              <a:rPr lang="en-US" sz="1800" cap="none" dirty="0"/>
              <a:t>Starting requirements graduation internship. In the Netherlands: maximum 8 credits open in SIS (excluding the graduation assignment), of which no research subjects. Abroad: 0 credits open in SIS (excluding the graduation assignment).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60216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531845" y="1661724"/>
            <a:ext cx="8229600" cy="464577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ea typeface="ＭＳ Ｐゴシック"/>
              </a:rPr>
              <a:t>You are free to always approach the Exam board with a complaint or request, but we advise the following.</a:t>
            </a:r>
          </a:p>
          <a:p>
            <a:pPr lvl="1"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Discuss the matter with your coach and see if it is needed to get a ruling from the Exam Board.</a:t>
            </a:r>
          </a:p>
          <a:p>
            <a:pPr lvl="1"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Contact the teacher of the teaching subject in question yourself.</a:t>
            </a:r>
            <a:endParaRPr lang="en-US" sz="2400" cap="none" dirty="0"/>
          </a:p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Always go to the Exam Board for: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Approval of minor. </a:t>
            </a:r>
          </a:p>
          <a:p>
            <a:pPr lvl="2"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First check the list of pre-approved minors.</a:t>
            </a:r>
          </a:p>
          <a:p>
            <a:pPr lvl="2"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If you submit a minor approval request: fill out the online form on the site of the Exam Board correctly and completely. 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endParaRPr lang="nl-NL" sz="2531" dirty="0"/>
          </a:p>
          <a:p>
            <a:pPr lvl="1">
              <a:defRPr sz="1800">
                <a:solidFill>
                  <a:srgbClr val="000000"/>
                </a:solidFill>
              </a:defRPr>
            </a:pPr>
            <a:endParaRPr lang="nl-NL" sz="2531" dirty="0"/>
          </a:p>
          <a:p>
            <a:pPr marL="342900" lvl="1" indent="0">
              <a:buNone/>
              <a:defRPr sz="1800">
                <a:solidFill>
                  <a:srgbClr val="000000"/>
                </a:solidFill>
              </a:defRPr>
            </a:pPr>
            <a:endParaRPr sz="2531" dirty="0">
              <a:solidFill>
                <a:srgbClr val="41414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12" y="673975"/>
            <a:ext cx="8229600" cy="1143000"/>
          </a:xfrm>
        </p:spPr>
        <p:txBody>
          <a:bodyPr/>
          <a:lstStyle/>
          <a:p>
            <a:r>
              <a:rPr lang="en-US" dirty="0"/>
              <a:t>When to go to the exam Board?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40429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357188" y="1600757"/>
            <a:ext cx="8590359" cy="3934521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When you missed an exam because of transportation troubles, illness, etc. You won’t get an extra </a:t>
            </a:r>
            <a:r>
              <a:rPr lang="en-US" sz="2400" cap="none" dirty="0" err="1"/>
              <a:t>resit</a:t>
            </a:r>
            <a:r>
              <a:rPr lang="en-US" sz="2400" cap="none" dirty="0"/>
              <a:t> for this. Do report it to your coach though.</a:t>
            </a:r>
          </a:p>
          <a:p>
            <a:pPr lvl="0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If you missed a lesson that was mandatory or other prerequisites regarding testing that you ‘think’ something about: resolve this with the relevant subject lecturer.</a:t>
            </a:r>
          </a:p>
          <a:p>
            <a:pPr lvl="0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Request for situations that are not relevant yet, but might possibly be in the future (‘I don’t have P+40 ECT now, but in x weeks I want to start with…’).</a:t>
            </a:r>
          </a:p>
          <a:p>
            <a:pPr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/>
              <a:t>For personal circumstance and binding study advice: report to your coach </a:t>
            </a:r>
            <a:r>
              <a:rPr lang="en-US" sz="2400" cap="none" dirty="0">
                <a:solidFill>
                  <a:srgbClr val="FF0000"/>
                </a:solidFill>
              </a:rPr>
              <a:t>and the student counselor</a:t>
            </a:r>
            <a:r>
              <a:rPr lang="en-US" sz="2400" cap="none" dirty="0"/>
              <a:t>. In later stages this will be an Exam Board case, during the BSA-procedure.</a:t>
            </a:r>
          </a:p>
          <a:p>
            <a:pPr marL="0" lvl="0" indent="0">
              <a:buNone/>
              <a:defRPr sz="1800">
                <a:solidFill>
                  <a:srgbClr val="000000"/>
                </a:solidFill>
              </a:defRPr>
            </a:pPr>
            <a:endParaRPr lang="nl-NL" sz="1800" cap="non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8661"/>
            <a:ext cx="8490347" cy="1143000"/>
          </a:xfrm>
        </p:spPr>
        <p:txBody>
          <a:bodyPr/>
          <a:lstStyle/>
          <a:p>
            <a:r>
              <a:rPr lang="en-US" dirty="0"/>
              <a:t>When </a:t>
            </a:r>
            <a:r>
              <a:rPr lang="en-US" b="1" i="1" dirty="0"/>
              <a:t>not </a:t>
            </a:r>
            <a:r>
              <a:rPr lang="en-US" dirty="0"/>
              <a:t>to go to the exam Board?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942296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432" y="496694"/>
            <a:ext cx="8229600" cy="1143000"/>
          </a:xfrm>
        </p:spPr>
        <p:txBody>
          <a:bodyPr/>
          <a:lstStyle/>
          <a:p>
            <a:r>
              <a:rPr lang="en-US" dirty="0"/>
              <a:t>Binding study advice (BSA) 1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819558-F8AD-F14A-5A05-EE7A8391E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241" y="1521764"/>
            <a:ext cx="8229600" cy="4757737"/>
          </a:xfrm>
        </p:spPr>
        <p:txBody>
          <a:bodyPr/>
          <a:lstStyle/>
          <a:p>
            <a:pPr marL="247650" indent="-247650" defTabSz="308063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SIS is leading for the Exam Board. Make sure you check your credits in SIS yourself: see if all is in there.</a:t>
            </a:r>
            <a:endParaRPr lang="en-US" sz="2400" cap="none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cs typeface="Calibri"/>
            </a:endParaRPr>
          </a:p>
          <a:p>
            <a:pPr marL="247650" indent="-247650" defTabSz="308063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End of year 1: 50 ECT in SIS? Great, you can continue. 49 ECT or less? We will start the BSA-procedure.</a:t>
            </a:r>
            <a:endParaRPr lang="en-US" sz="2400" cap="none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cs typeface="Calibri"/>
            </a:endParaRPr>
          </a:p>
          <a:p>
            <a:pPr marL="247650" indent="-247650" defTabSz="308063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Received a suspended BSA in July/August 2023 and passed your propaedeutic phase (60 ECT) in 2023-2024? Very good, you can continue. </a:t>
            </a:r>
          </a:p>
          <a:p>
            <a:pPr marL="247650" indent="-247650" defTabSz="308063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Received a suspended BSA and did not pass your propaedeutic phase (60 ECT) at the beginning of July 2024? Then the BSA procedure starts. </a:t>
            </a:r>
          </a:p>
          <a:p>
            <a:pPr marL="247650" indent="-247650" defTabSz="308063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Exemptions because of personal circumstances </a:t>
            </a:r>
            <a:r>
              <a:rPr lang="en-US" sz="2400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always</a:t>
            </a: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need to be reported to the student counselor in time! </a:t>
            </a:r>
            <a:endParaRPr lang="en-US" sz="2400" cap="none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cs typeface="Calibri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872879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D8E3B-4178-7E40-7C61-762C8D166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5EE544-C4C2-9FF3-9CE4-81E2D2184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7650" indent="-247650" defTabSz="308063">
              <a:spcBef>
                <a:spcPts val="1266"/>
              </a:spcBef>
              <a:defRPr sz="1800">
                <a:solidFill>
                  <a:srgbClr val="000000"/>
                </a:solidFill>
              </a:defRPr>
            </a:pPr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BSA hearings are in the second/third week of July 2024 at the faculty and the very urgent advice is to attend if you think you will get a negative BSA. You can sign up for this to explain your BSA circumstances. The dates of the BSA hearings are: 9, 11 and 12 July 2024.</a:t>
            </a:r>
          </a:p>
          <a:p>
            <a:pPr marL="0" indent="0" defTabSz="308063">
              <a:spcBef>
                <a:spcPts val="1266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US" sz="20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PLEASE NOTE: ONE OF THE REQUIREMENTS FOR STARTING A STRATEGIC INTERNSHIP AND MINOR IS THAT YOU MUST HAVE PASSED THE PROPAEDEUTIC YEAR (60) IN FULL, SO IF YOU WERE ALLOWED TO CONTINUE AFTER YEAR 1 WITH 50 POINTS OR MORE, YOU STILL NEED TO PASS YOUR PROPAEDEUTIC PHASE (60 ECT) IN THE FOLLOWING YEAR: USE THE P-X WEEKS</a:t>
            </a:r>
            <a:r>
              <a:rPr lang="en-US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047515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BS&amp;V_sjabloon_docume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35ABFFFEBB5945A4A745CDBED19066" ma:contentTypeVersion="16" ma:contentTypeDescription="Een nieuw document maken." ma:contentTypeScope="" ma:versionID="6165c6a186303bb04b7880b73b180a66">
  <xsd:schema xmlns:xsd="http://www.w3.org/2001/XMLSchema" xmlns:xs="http://www.w3.org/2001/XMLSchema" xmlns:p="http://schemas.microsoft.com/office/2006/metadata/properties" xmlns:ns2="ecba2961-471c-40a1-a50c-6d47d0cc6a21" xmlns:ns3="8f597c44-1c3f-4510-9075-aa9539f75989" targetNamespace="http://schemas.microsoft.com/office/2006/metadata/properties" ma:root="true" ma:fieldsID="ebed54c1dcc65629d0f08733122a5953" ns2:_="" ns3:_="">
    <xsd:import namespace="ecba2961-471c-40a1-a50c-6d47d0cc6a21"/>
    <xsd:import namespace="8f597c44-1c3f-4510-9075-aa9539f759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ba2961-471c-40a1-a50c-6d47d0cc6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97c44-1c3f-4510-9075-aa9539f7598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1cbb54b-effa-4acc-9dc8-5326ceda4109}" ma:internalName="TaxCatchAll" ma:showField="CatchAllData" ma:web="8f597c44-1c3f-4510-9075-aa9539f7598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cba2961-471c-40a1-a50c-6d47d0cc6a21">
      <Terms xmlns="http://schemas.microsoft.com/office/infopath/2007/PartnerControls"/>
    </lcf76f155ced4ddcb4097134ff3c332f>
    <TaxCatchAll xmlns="8f597c44-1c3f-4510-9075-aa9539f75989" xsi:nil="true"/>
    <MediaLengthInSeconds xmlns="ecba2961-471c-40a1-a50c-6d47d0cc6a21" xsi:nil="true"/>
    <SharedWithUsers xmlns="8f597c44-1c3f-4510-9075-aa9539f7598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F4EB1BD-468D-4EDF-A87A-D7118A6E6A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9D9946-B365-4B97-98EA-C439DF6A20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ba2961-471c-40a1-a50c-6d47d0cc6a21"/>
    <ds:schemaRef ds:uri="8f597c44-1c3f-4510-9075-aa9539f759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4DFAB0-D38B-484A-BD67-6357A64910D1}">
  <ds:schemaRefs>
    <ds:schemaRef ds:uri="http://schemas.microsoft.com/office/2006/metadata/properties"/>
    <ds:schemaRef ds:uri="http://schemas.microsoft.com/office/infopath/2007/PartnerControls"/>
    <ds:schemaRef ds:uri="ecba2961-471c-40a1-a50c-6d47d0cc6a21"/>
    <ds:schemaRef ds:uri="8f597c44-1c3f-4510-9075-aa9539f7598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1656</TotalTime>
  <Words>1376</Words>
  <Application>Microsoft Office PowerPoint</Application>
  <PresentationFormat>Diavoorstelling (4:3)</PresentationFormat>
  <Paragraphs>91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BS&amp;V_sjabloon_document</vt:lpstr>
      <vt:lpstr>ExamINATION BOARD</vt:lpstr>
      <vt:lpstr>Agenda info Session</vt:lpstr>
      <vt:lpstr>The examination Board</vt:lpstr>
      <vt:lpstr>Teaching and examination regulations (TER) 1</vt:lpstr>
      <vt:lpstr>Teaching and examination regulations (TER) 2</vt:lpstr>
      <vt:lpstr>When to go to the exam Board?</vt:lpstr>
      <vt:lpstr>When not to go to the exam Board?</vt:lpstr>
      <vt:lpstr>Binding study advice (BSA) 1</vt:lpstr>
      <vt:lpstr>PowerPoint-presentatie</vt:lpstr>
      <vt:lpstr>Plagiarism and fraud</vt:lpstr>
      <vt:lpstr>What about GenAI? INCLUDED IN THE TER?</vt:lpstr>
      <vt:lpstr>Fraud Procedure</vt:lpstr>
      <vt:lpstr>Possible sanction in case of fraud or plagiarism* </vt:lpstr>
      <vt:lpstr>Requests and Contact</vt:lpstr>
    </vt:vector>
  </TitlesOfParts>
  <Company>Hogeschool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waaic</dc:creator>
  <cp:lastModifiedBy>Jan Luitzen</cp:lastModifiedBy>
  <cp:revision>196</cp:revision>
  <cp:lastPrinted>2017-10-10T07:04:54Z</cp:lastPrinted>
  <dcterms:created xsi:type="dcterms:W3CDTF">2011-11-01T15:16:27Z</dcterms:created>
  <dcterms:modified xsi:type="dcterms:W3CDTF">2023-06-26T14:51:59Z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0x010100C335ABFFFEBB5945A4A745CDBED19066</vt:lpwstr>
  </property>
  <property fmtid="{D5CDD505-2E9C-101B-9397-08002B2CF9AE}" pid="3" name="MediaServiceImageTags">
    <vt:lpwstr/>
  </property>
</Properties>
</file>