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2" r:id="rId5"/>
    <p:sldId id="259" r:id="rId6"/>
    <p:sldId id="263" r:id="rId7"/>
    <p:sldId id="269" r:id="rId8"/>
    <p:sldId id="265" r:id="rId9"/>
    <p:sldId id="264" r:id="rId10"/>
    <p:sldId id="266" r:id="rId11"/>
    <p:sldId id="260" r:id="rId12"/>
    <p:sldId id="277" r:id="rId13"/>
    <p:sldId id="278" r:id="rId14"/>
    <p:sldId id="261" r:id="rId15"/>
    <p:sldId id="267" r:id="rId16"/>
    <p:sldId id="268" r:id="rId17"/>
    <p:sldId id="270" r:id="rId18"/>
    <p:sldId id="279" r:id="rId19"/>
    <p:sldId id="271" r:id="rId20"/>
    <p:sldId id="272" r:id="rId21"/>
    <p:sldId id="280" r:id="rId22"/>
    <p:sldId id="273" r:id="rId23"/>
    <p:sldId id="274" r:id="rId24"/>
    <p:sldId id="275" r:id="rId25"/>
    <p:sldId id="276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6B77D31-2FCC-4803-B1CB-5720E027D689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924A60B-CD95-42FA-B475-B3D3765A9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53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ED7B025-1784-49C9-A11D-F6E51C0FFCD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651919-1EE5-4D05-92E0-0E784EBC1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4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3085A7-7835-488B-B087-4036A1FF76D8}" type="slidenum">
              <a:rPr lang="en-GB" altLang="en-US">
                <a:solidFill>
                  <a:srgbClr val="000099"/>
                </a:solidFill>
              </a:rPr>
              <a:pPr eaLnBrk="1" hangingPunct="1"/>
              <a:t>12</a:t>
            </a:fld>
            <a:endParaRPr lang="en-GB" alt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9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64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7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8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49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41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37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8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82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8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3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52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8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4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6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5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16CBF73-6017-4123-A5B8-D2CA6DFBE20C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C4B5728-488C-4200-99B4-0CB304E59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9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Aviation Safety Management Systems:</a:t>
            </a:r>
            <a:br>
              <a:rPr lang="en-US" sz="4400" dirty="0"/>
            </a:br>
            <a:r>
              <a:rPr lang="en-US" sz="3100" dirty="0"/>
              <a:t>A </a:t>
            </a:r>
            <a:r>
              <a:rPr lang="en-US" sz="3100" dirty="0" smtClean="0"/>
              <a:t>comparative analysis between Maintenance Steering group (MSG-3) and Safety Management Systems (SMS)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Lisa Whittaker</a:t>
            </a:r>
            <a:br>
              <a:rPr lang="en-US" dirty="0" smtClean="0"/>
            </a:br>
            <a:r>
              <a:rPr lang="en-US" dirty="0" smtClean="0"/>
              <a:t>College of Aviation</a:t>
            </a:r>
            <a:br>
              <a:rPr lang="en-US" dirty="0" smtClean="0"/>
            </a:br>
            <a:r>
              <a:rPr lang="en-US" dirty="0" smtClean="0"/>
              <a:t>Western Michigan University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4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MSG-3 Data Collection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985" y="2485623"/>
            <a:ext cx="9341328" cy="404396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service reliability provides the crux of data used in the program.</a:t>
            </a:r>
          </a:p>
          <a:p>
            <a:pPr lvl="1"/>
            <a:r>
              <a:rPr lang="en-US" dirty="0" smtClean="0"/>
              <a:t>Determined by Mean Time Between Failures (MTSB)</a:t>
            </a:r>
          </a:p>
          <a:p>
            <a:pPr lvl="1"/>
            <a:r>
              <a:rPr lang="en-US" dirty="0" smtClean="0"/>
              <a:t>Failure reports come from the Service Difficulty Reports (SDRs).</a:t>
            </a:r>
          </a:p>
          <a:p>
            <a:pPr lvl="1"/>
            <a:r>
              <a:rPr lang="en-US" dirty="0"/>
              <a:t>Failure data of systems, components and structures comes from airlines reports </a:t>
            </a:r>
          </a:p>
          <a:p>
            <a:pPr lvl="2"/>
            <a:r>
              <a:rPr lang="en-US" dirty="0" smtClean="0"/>
              <a:t>Mandatory</a:t>
            </a:r>
            <a:endParaRPr lang="en-US" dirty="0"/>
          </a:p>
          <a:p>
            <a:pPr lvl="2"/>
            <a:r>
              <a:rPr lang="en-US" dirty="0" smtClean="0"/>
              <a:t>Data reveals specific failure </a:t>
            </a:r>
            <a:r>
              <a:rPr lang="en-US" dirty="0"/>
              <a:t>trends</a:t>
            </a:r>
          </a:p>
          <a:p>
            <a:pPr lvl="2"/>
            <a:r>
              <a:rPr lang="en-US" dirty="0"/>
              <a:t>Analysis determines need for corrective action.</a:t>
            </a:r>
          </a:p>
          <a:p>
            <a:r>
              <a:rPr lang="en-US" dirty="0" smtClean="0"/>
              <a:t>The FAA regulates the SDR systems, NASA maintains the database.</a:t>
            </a:r>
          </a:p>
          <a:p>
            <a:pPr lvl="1"/>
            <a:r>
              <a:rPr lang="en-US" dirty="0" smtClean="0"/>
              <a:t>Reports are used by the FAA and other constituents</a:t>
            </a:r>
          </a:p>
          <a:p>
            <a:pPr lvl="2"/>
            <a:r>
              <a:rPr lang="en-US" dirty="0" smtClean="0"/>
              <a:t>for planning, directing, controlling and evaluating certain assigned safety related programs.  </a:t>
            </a:r>
          </a:p>
          <a:p>
            <a:pPr lvl="2"/>
            <a:r>
              <a:rPr lang="en-US" dirty="0" smtClean="0"/>
              <a:t>Alerting of safety issues</a:t>
            </a:r>
          </a:p>
          <a:p>
            <a:pPr lvl="2"/>
            <a:r>
              <a:rPr lang="en-US" dirty="0" smtClean="0"/>
              <a:t>Supporting safety inspections and investigations for accidents and incidents</a:t>
            </a:r>
          </a:p>
          <a:p>
            <a:pPr lvl="2"/>
            <a:r>
              <a:rPr lang="en-US" dirty="0" smtClean="0"/>
              <a:t>Aviation safety /accident prevention programs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Evolution of Safety Programs </a:t>
            </a:r>
          </a:p>
          <a:p>
            <a:pPr lvl="1"/>
            <a:r>
              <a:rPr lang="en-US" dirty="0" smtClean="0"/>
              <a:t>Reactive</a:t>
            </a:r>
          </a:p>
          <a:p>
            <a:pPr lvl="1"/>
            <a:r>
              <a:rPr lang="en-US" dirty="0" smtClean="0"/>
              <a:t>Preventive</a:t>
            </a:r>
          </a:p>
          <a:p>
            <a:pPr lvl="1"/>
            <a:r>
              <a:rPr lang="en-US" dirty="0" smtClean="0"/>
              <a:t>Predictive</a:t>
            </a:r>
          </a:p>
          <a:p>
            <a:r>
              <a:rPr lang="en-US" dirty="0" smtClean="0"/>
              <a:t>1950s into 1970s</a:t>
            </a:r>
          </a:p>
          <a:p>
            <a:pPr lvl="1"/>
            <a:r>
              <a:rPr lang="en-US" dirty="0" smtClean="0"/>
              <a:t>Designing better airplanes</a:t>
            </a:r>
          </a:p>
          <a:p>
            <a:pPr lvl="1"/>
            <a:r>
              <a:rPr lang="en-US" dirty="0" smtClean="0"/>
              <a:t>1970s to 1990s</a:t>
            </a:r>
          </a:p>
          <a:p>
            <a:pPr lvl="2"/>
            <a:r>
              <a:rPr lang="en-US" dirty="0" smtClean="0"/>
              <a:t>Human Factors focus</a:t>
            </a:r>
          </a:p>
          <a:p>
            <a:pPr lvl="1"/>
            <a:r>
              <a:rPr lang="en-US" dirty="0" smtClean="0"/>
              <a:t>Today</a:t>
            </a:r>
          </a:p>
          <a:p>
            <a:pPr lvl="2"/>
            <a:r>
              <a:rPr lang="en-US" dirty="0" smtClean="0"/>
              <a:t>Human error  / Organizational perspective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4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3"/>
          <p:cNvSpPr>
            <a:spLocks noChangeArrowheads="1"/>
          </p:cNvSpPr>
          <p:nvPr/>
        </p:nvSpPr>
        <p:spPr bwMode="auto">
          <a:xfrm rot="-5400000">
            <a:off x="9359107" y="3207544"/>
            <a:ext cx="1203325" cy="515938"/>
          </a:xfrm>
          <a:prstGeom prst="rect">
            <a:avLst/>
          </a:prstGeom>
          <a:noFill/>
          <a:ln w="12700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solidFill>
                  <a:srgbClr val="000099"/>
                </a:solidFill>
                <a:latin typeface="Arial Narrow" panose="020B0606020202030204" pitchFamily="34" charset="0"/>
              </a:rPr>
              <a:t>TODAY</a:t>
            </a:r>
          </a:p>
        </p:txBody>
      </p:sp>
      <p:grpSp>
        <p:nvGrpSpPr>
          <p:cNvPr id="17411" name="Group 31"/>
          <p:cNvGrpSpPr>
            <a:grpSpLocks/>
          </p:cNvGrpSpPr>
          <p:nvPr/>
        </p:nvGrpSpPr>
        <p:grpSpPr bwMode="auto">
          <a:xfrm>
            <a:off x="2119314" y="1571626"/>
            <a:ext cx="7488237" cy="3692525"/>
            <a:chOff x="595313" y="1828105"/>
            <a:chExt cx="7488706" cy="3692525"/>
          </a:xfrm>
        </p:grpSpPr>
        <p:sp>
          <p:nvSpPr>
            <p:cNvPr id="17431" name="Line 22"/>
            <p:cNvSpPr>
              <a:spLocks noChangeShapeType="1"/>
            </p:cNvSpPr>
            <p:nvPr/>
          </p:nvSpPr>
          <p:spPr bwMode="auto">
            <a:xfrm flipH="1">
              <a:off x="8038509" y="1828105"/>
              <a:ext cx="28577" cy="3692525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Line 25"/>
            <p:cNvSpPr>
              <a:spLocks noChangeShapeType="1"/>
            </p:cNvSpPr>
            <p:nvPr/>
          </p:nvSpPr>
          <p:spPr bwMode="auto">
            <a:xfrm flipH="1">
              <a:off x="595313" y="5503697"/>
              <a:ext cx="7488706" cy="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12" name="TextBox 33"/>
          <p:cNvSpPr txBox="1">
            <a:spLocks noChangeArrowheads="1"/>
          </p:cNvSpPr>
          <p:nvPr/>
        </p:nvSpPr>
        <p:spPr bwMode="auto">
          <a:xfrm>
            <a:off x="2154238" y="5373688"/>
            <a:ext cx="1122362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99"/>
                </a:solidFill>
                <a:latin typeface="Arial Narrow" panose="020B0606020202030204" pitchFamily="34" charset="0"/>
              </a:rPr>
              <a:t>1950s</a:t>
            </a:r>
            <a:endParaRPr lang="en-GB" altLang="en-US" sz="3200"/>
          </a:p>
        </p:txBody>
      </p:sp>
      <p:sp>
        <p:nvSpPr>
          <p:cNvPr id="17413" name="TextBox 34"/>
          <p:cNvSpPr txBox="1">
            <a:spLocks noChangeArrowheads="1"/>
          </p:cNvSpPr>
          <p:nvPr/>
        </p:nvSpPr>
        <p:spPr bwMode="auto">
          <a:xfrm>
            <a:off x="8474076" y="5386388"/>
            <a:ext cx="11223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99"/>
                </a:solidFill>
                <a:latin typeface="Arial Narrow" panose="020B0606020202030204" pitchFamily="34" charset="0"/>
              </a:rPr>
              <a:t>2000s</a:t>
            </a:r>
            <a:endParaRPr lang="en-GB" altLang="en-US" sz="3200"/>
          </a:p>
        </p:txBody>
      </p:sp>
      <p:sp>
        <p:nvSpPr>
          <p:cNvPr id="17414" name="TextBox 35"/>
          <p:cNvSpPr txBox="1">
            <a:spLocks noChangeArrowheads="1"/>
          </p:cNvSpPr>
          <p:nvPr/>
        </p:nvSpPr>
        <p:spPr bwMode="auto">
          <a:xfrm>
            <a:off x="4260851" y="5386388"/>
            <a:ext cx="11223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99"/>
                </a:solidFill>
                <a:latin typeface="Arial Narrow" panose="020B0606020202030204" pitchFamily="34" charset="0"/>
              </a:rPr>
              <a:t>1970s</a:t>
            </a:r>
            <a:endParaRPr lang="en-GB" altLang="en-US" sz="3200"/>
          </a:p>
        </p:txBody>
      </p:sp>
      <p:sp>
        <p:nvSpPr>
          <p:cNvPr id="17415" name="TextBox 36"/>
          <p:cNvSpPr txBox="1">
            <a:spLocks noChangeArrowheads="1"/>
          </p:cNvSpPr>
          <p:nvPr/>
        </p:nvSpPr>
        <p:spPr bwMode="auto">
          <a:xfrm>
            <a:off x="6367463" y="5386388"/>
            <a:ext cx="1122362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99"/>
                </a:solidFill>
                <a:latin typeface="Arial Narrow" panose="020B0606020202030204" pitchFamily="34" charset="0"/>
              </a:rPr>
              <a:t>1990s</a:t>
            </a:r>
            <a:endParaRPr lang="en-GB" altLang="en-US" sz="3200"/>
          </a:p>
        </p:txBody>
      </p:sp>
      <p:sp>
        <p:nvSpPr>
          <p:cNvPr id="17416" name="Title 37"/>
          <p:cNvSpPr>
            <a:spLocks noGrp="1"/>
          </p:cNvSpPr>
          <p:nvPr>
            <p:ph type="title"/>
          </p:nvPr>
        </p:nvSpPr>
        <p:spPr>
          <a:xfrm>
            <a:off x="1903414" y="874191"/>
            <a:ext cx="8315325" cy="428623"/>
          </a:xfrm>
        </p:spPr>
        <p:txBody>
          <a:bodyPr/>
          <a:lstStyle/>
          <a:p>
            <a:r>
              <a:rPr lang="en-GB" altLang="en-US" dirty="0" smtClean="0"/>
              <a:t>The evolution of safety thinking </a:t>
            </a:r>
            <a:br>
              <a:rPr lang="en-GB" altLang="en-US" dirty="0" smtClean="0"/>
            </a:br>
            <a:r>
              <a:rPr lang="en-GB" altLang="en-US" dirty="0" smtClean="0"/>
              <a:t> </a:t>
            </a:r>
            <a:endParaRPr lang="en-GB" altLang="en-US" sz="1000" dirty="0" smtClean="0"/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2133600" y="1644652"/>
            <a:ext cx="7392988" cy="974725"/>
            <a:chOff x="384" y="987"/>
            <a:chExt cx="4657" cy="614"/>
          </a:xfrm>
          <a:solidFill>
            <a:srgbClr val="FF9900"/>
          </a:solidFill>
        </p:grpSpPr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423" y="1008"/>
              <a:ext cx="2187" cy="539"/>
            </a:xfrm>
            <a:prstGeom prst="rect">
              <a:avLst/>
            </a:prstGeom>
            <a:grpFill/>
            <a:ln w="19050">
              <a:solidFill>
                <a:srgbClr val="FF9900"/>
              </a:solidFill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000099"/>
                  </a:solidFill>
                  <a:latin typeface="Arial Narrow" pitchFamily="34" charset="0"/>
                  <a:cs typeface="Arial" charset="0"/>
                </a:rPr>
                <a:t>TECHNICAL FACTORS</a:t>
              </a: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>
              <a:off x="2619" y="1277"/>
              <a:ext cx="2422" cy="2"/>
            </a:xfrm>
            <a:prstGeom prst="line">
              <a:avLst/>
            </a:prstGeom>
            <a:grpFill/>
            <a:ln w="50800">
              <a:solidFill>
                <a:srgbClr val="FF9900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rgbClr val="000099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910014" y="2714626"/>
            <a:ext cx="5616575" cy="855663"/>
            <a:chOff x="2386013" y="2636838"/>
            <a:chExt cx="5616575" cy="855663"/>
          </a:xfrm>
        </p:grpSpPr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2386013" y="2636838"/>
              <a:ext cx="3816350" cy="8556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miter lim="800000"/>
              <a:headEnd/>
              <a:tailEnd w="lg" len="lg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000099"/>
                  </a:solidFill>
                  <a:latin typeface="Arial Narrow" pitchFamily="34" charset="0"/>
                  <a:cs typeface="Arial" charset="0"/>
                </a:rPr>
                <a:t>HUMAN FACTORS</a:t>
              </a:r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6202363" y="3065463"/>
              <a:ext cx="1800225" cy="0"/>
            </a:xfrm>
            <a:prstGeom prst="lin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08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rgbClr val="000099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45" name="AutoShape 13"/>
          <p:cNvSpPr>
            <a:spLocks noChangeArrowheads="1"/>
          </p:cNvSpPr>
          <p:nvPr/>
        </p:nvSpPr>
        <p:spPr bwMode="auto">
          <a:xfrm rot="5400000">
            <a:off x="2840580" y="2672765"/>
            <a:ext cx="720725" cy="823496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GB" dirty="0">
              <a:cs typeface="Arial" charset="0"/>
            </a:endParaRPr>
          </a:p>
        </p:txBody>
      </p: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5310182" y="3943351"/>
            <a:ext cx="4251948" cy="1035050"/>
            <a:chOff x="2669" y="2435"/>
            <a:chExt cx="2360" cy="652"/>
          </a:xfrm>
          <a:solidFill>
            <a:srgbClr val="00B050"/>
          </a:solidFill>
        </p:grpSpPr>
        <p:sp>
          <p:nvSpPr>
            <p:cNvPr id="47" name="Rectangle 16"/>
            <p:cNvSpPr>
              <a:spLocks noChangeArrowheads="1"/>
            </p:cNvSpPr>
            <p:nvPr/>
          </p:nvSpPr>
          <p:spPr bwMode="auto">
            <a:xfrm>
              <a:off x="2707" y="2458"/>
              <a:ext cx="2091" cy="576"/>
            </a:xfrm>
            <a:prstGeom prst="rect">
              <a:avLst/>
            </a:prstGeom>
            <a:grpFill/>
            <a:ln w="19050">
              <a:solidFill>
                <a:srgbClr val="00B050"/>
              </a:solidFill>
              <a:miter lim="800000"/>
              <a:headEnd/>
              <a:tailEnd w="lg" len="lg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000099"/>
                  </a:solidFill>
                  <a:latin typeface="Arial Narrow" pitchFamily="34" charset="0"/>
                  <a:cs typeface="Arial" charset="0"/>
                </a:rPr>
                <a:t>ORGANIZATIONAL FACTORS </a:t>
              </a:r>
            </a:p>
          </p:txBody>
        </p:sp>
        <p:sp>
          <p:nvSpPr>
            <p:cNvPr id="48" name="Line 18"/>
            <p:cNvSpPr>
              <a:spLocks noChangeShapeType="1"/>
            </p:cNvSpPr>
            <p:nvPr/>
          </p:nvSpPr>
          <p:spPr bwMode="auto">
            <a:xfrm>
              <a:off x="4785" y="2741"/>
              <a:ext cx="244" cy="0"/>
            </a:xfrm>
            <a:prstGeom prst="line">
              <a:avLst/>
            </a:prstGeom>
            <a:grpFill/>
            <a:ln w="50800">
              <a:solidFill>
                <a:srgbClr val="00B050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rgbClr val="000099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49" name="AutoShape 19"/>
          <p:cNvSpPr>
            <a:spLocks noChangeArrowheads="1"/>
          </p:cNvSpPr>
          <p:nvPr/>
        </p:nvSpPr>
        <p:spPr bwMode="auto">
          <a:xfrm rot="5400000">
            <a:off x="4378326" y="3931653"/>
            <a:ext cx="720725" cy="823496"/>
          </a:xfrm>
          <a:custGeom>
            <a:avLst/>
            <a:gdLst>
              <a:gd name="T0" fmla="*/ 17177878 w 21600"/>
              <a:gd name="T1" fmla="*/ 0 h 21600"/>
              <a:gd name="T2" fmla="*/ 10306268 w 21600"/>
              <a:gd name="T3" fmla="*/ 6474001 h 21600"/>
              <a:gd name="T4" fmla="*/ 0 w 21600"/>
              <a:gd name="T5" fmla="*/ 16185905 h 21600"/>
              <a:gd name="T6" fmla="*/ 10306268 w 21600"/>
              <a:gd name="T7" fmla="*/ 19422005 h 21600"/>
              <a:gd name="T8" fmla="*/ 20612569 w 21600"/>
              <a:gd name="T9" fmla="*/ 13487512 h 21600"/>
              <a:gd name="T10" fmla="*/ 24048357 w 21600"/>
              <a:gd name="T11" fmla="*/ 6474001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GB" dirty="0">
              <a:latin typeface="Calibri" pitchFamily="34" charset="0"/>
              <a:cs typeface="Arial" charset="0"/>
            </a:endParaRPr>
          </a:p>
        </p:txBody>
      </p:sp>
      <p:sp>
        <p:nvSpPr>
          <p:cNvPr id="17426" name="Text Box 30"/>
          <p:cNvSpPr txBox="1">
            <a:spLocks noChangeArrowheads="1"/>
          </p:cNvSpPr>
          <p:nvPr/>
        </p:nvSpPr>
        <p:spPr bwMode="auto">
          <a:xfrm>
            <a:off x="1703388" y="6083300"/>
            <a:ext cx="1479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_tradnl" altLang="en-US" sz="1200" dirty="0">
                <a:solidFill>
                  <a:srgbClr val="000099"/>
                </a:solidFill>
                <a:latin typeface="Arial Narrow" panose="020B0606020202030204" pitchFamily="34" charset="0"/>
              </a:rPr>
              <a:t>Fuente: James </a:t>
            </a:r>
            <a:r>
              <a:rPr lang="es-ES_tradnl" altLang="en-US" sz="1200" dirty="0" err="1">
                <a:solidFill>
                  <a:srgbClr val="000099"/>
                </a:solidFill>
                <a:latin typeface="Arial Narrow" panose="020B0606020202030204" pitchFamily="34" charset="0"/>
              </a:rPr>
              <a:t>Reason</a:t>
            </a:r>
            <a:endParaRPr lang="es-ES_tradnl" altLang="en-US" sz="1200" dirty="0">
              <a:solidFill>
                <a:srgbClr val="000099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00942" y="6089651"/>
            <a:ext cx="3329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 smtClean="0"/>
              <a:t>Ref:  ICAO </a:t>
            </a:r>
            <a:r>
              <a:rPr lang="en-GB" altLang="en-US" dirty="0"/>
              <a:t>SMM, 2013, p. 2.2</a:t>
            </a:r>
          </a:p>
        </p:txBody>
      </p:sp>
    </p:spTree>
    <p:extLst>
      <p:ext uri="{BB962C8B-B14F-4D97-AF65-F5344CB8AC3E}">
        <p14:creationId xmlns:p14="http://schemas.microsoft.com/office/powerpoint/2010/main" val="208494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Evolution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Reason’s model focuses on organizational factors.</a:t>
            </a:r>
          </a:p>
          <a:p>
            <a:r>
              <a:rPr lang="en-US" dirty="0" smtClean="0"/>
              <a:t>The foundation of SMS is organizational safety</a:t>
            </a:r>
          </a:p>
          <a:p>
            <a:pPr lvl="1"/>
            <a:r>
              <a:rPr lang="en-US" dirty="0" smtClean="0"/>
              <a:t>Enhancing overall safety in the most efficient manner requires the adoption of a system approach to safety management.  Every segment and level of an organization must become part of a safety culture that promotes and practices risk reduction (ACRP, 2007)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2467050"/>
            <a:ext cx="4070546" cy="398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33246" y="6019801"/>
            <a:ext cx="1555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Ferguson&amp;Nelson</a:t>
            </a:r>
            <a:r>
              <a:rPr lang="en-US" sz="1200" dirty="0" smtClean="0"/>
              <a:t>, 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10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ICAO is spearheading the SMS initiative to assist in managing safety risks associated with the increase of air traffic within the next 15 years.  </a:t>
            </a:r>
          </a:p>
          <a:p>
            <a:r>
              <a:rPr lang="en-US" dirty="0" smtClean="0"/>
              <a:t>All ICAO member states will have to comply with the SMS guidelines.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13" y="2751095"/>
            <a:ext cx="4824412" cy="2155909"/>
          </a:xfrm>
        </p:spPr>
      </p:pic>
    </p:spTree>
    <p:extLst>
      <p:ext uri="{BB962C8B-B14F-4D97-AF65-F5344CB8AC3E}">
        <p14:creationId xmlns:p14="http://schemas.microsoft.com/office/powerpoint/2010/main" val="123316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Program and Methodology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The safety management SARP is contained in Annex 19 for all domains of aviation.  </a:t>
            </a:r>
          </a:p>
          <a:p>
            <a:pPr lvl="1"/>
            <a:r>
              <a:rPr lang="en-US" dirty="0" smtClean="0"/>
              <a:t>The plan lies within the pillars and elements that required specific planning and documentation of safety features.  </a:t>
            </a:r>
          </a:p>
          <a:p>
            <a:pPr lvl="1"/>
            <a:r>
              <a:rPr lang="en-US" dirty="0" smtClean="0"/>
              <a:t>Each member state is responsible for issuing and enforcing the program through new regulation. 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Specifically, the safety risk methodology is the creation of a proactive safety system that </a:t>
            </a:r>
          </a:p>
          <a:p>
            <a:r>
              <a:rPr lang="en-US" dirty="0" smtClean="0"/>
              <a:t>Identifies risks, including latent risks</a:t>
            </a:r>
          </a:p>
          <a:p>
            <a:pPr lvl="1"/>
            <a:r>
              <a:rPr lang="en-US" dirty="0" smtClean="0"/>
              <a:t>Analyzes the probability and severity of an accident or incident occurrence.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47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Personnel</a:t>
            </a:r>
          </a:p>
          <a:p>
            <a:pPr lvl="1"/>
            <a:r>
              <a:rPr lang="en-US" dirty="0" smtClean="0"/>
              <a:t>Safety personnel are required per the Safety Management Manual.</a:t>
            </a:r>
          </a:p>
          <a:p>
            <a:pPr lvl="2"/>
            <a:r>
              <a:rPr lang="en-US" dirty="0" smtClean="0"/>
              <a:t>An accountable executive.</a:t>
            </a:r>
          </a:p>
          <a:p>
            <a:pPr lvl="2"/>
            <a:r>
              <a:rPr lang="en-US" dirty="0" smtClean="0"/>
              <a:t>Key safety personnel reporting to the executive.</a:t>
            </a:r>
          </a:p>
          <a:p>
            <a:pPr lvl="1"/>
            <a:r>
              <a:rPr lang="en-US" dirty="0" smtClean="0"/>
              <a:t>Organizations can implement the program with a similar level of complexity as their organization. </a:t>
            </a:r>
          </a:p>
          <a:p>
            <a:pPr lvl="2"/>
            <a:r>
              <a:rPr lang="en-US" dirty="0" smtClean="0"/>
              <a:t>Large organizations already </a:t>
            </a:r>
            <a:r>
              <a:rPr lang="en-US" dirty="0"/>
              <a:t>have established team of personnel who have authority and responsibility for safety.  </a:t>
            </a:r>
            <a:endParaRPr lang="en-US" dirty="0" smtClean="0"/>
          </a:p>
          <a:p>
            <a:pPr lvl="2"/>
            <a:r>
              <a:rPr lang="en-US" dirty="0" smtClean="0"/>
              <a:t>Medium size organizations can rely on the Director of Safety</a:t>
            </a:r>
          </a:p>
          <a:p>
            <a:pPr lvl="2"/>
            <a:r>
              <a:rPr lang="en-US" dirty="0" smtClean="0"/>
              <a:t>Small organizations may handle safety situations  through ad hoc committees.</a:t>
            </a:r>
          </a:p>
          <a:p>
            <a:pPr lvl="1"/>
            <a:r>
              <a:rPr lang="en-US" dirty="0" smtClean="0"/>
              <a:t>Staffing the organization with personnel who are available and qualified to conduct SMS safety requirements is challenging.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4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Most aviation organization, aside from airlines, have little or no data collection systems for hazards or other system elements.  </a:t>
            </a:r>
          </a:p>
          <a:p>
            <a:pPr lvl="1"/>
            <a:r>
              <a:rPr lang="en-US" dirty="0"/>
              <a:t>Data collection and assessment is </a:t>
            </a:r>
            <a:r>
              <a:rPr lang="en-US" dirty="0" smtClean="0"/>
              <a:t>one of four pillars for SMS</a:t>
            </a:r>
            <a:r>
              <a:rPr lang="en-US" dirty="0"/>
              <a:t>.  </a:t>
            </a:r>
          </a:p>
          <a:p>
            <a:pPr lvl="1"/>
            <a:r>
              <a:rPr lang="en-US" dirty="0" smtClean="0"/>
              <a:t>As of 2015 (recently) SMS is required of airlines.  The data required is different than SDRs.  </a:t>
            </a:r>
            <a:endParaRPr lang="en-US" dirty="0"/>
          </a:p>
          <a:p>
            <a:pPr lvl="1"/>
            <a:r>
              <a:rPr lang="en-US" dirty="0" smtClean="0"/>
              <a:t>SMS required the hand-on maintenance and operations world to conduct assessments with rigorous logic, but without the benefit of reams of hazard or failure data.</a:t>
            </a:r>
          </a:p>
          <a:p>
            <a:pPr lvl="1"/>
            <a:r>
              <a:rPr lang="en-US" dirty="0" smtClean="0"/>
              <a:t>SMS safety issue reporting is not mandatory.  </a:t>
            </a:r>
          </a:p>
          <a:p>
            <a:pPr lvl="1"/>
            <a:r>
              <a:rPr lang="en-US" dirty="0" smtClean="0"/>
              <a:t>Confidentiality is a concern.  Risk of exposure for liability or violations.  </a:t>
            </a:r>
          </a:p>
          <a:p>
            <a:r>
              <a:rPr lang="en-US" dirty="0" smtClean="0"/>
              <a:t>Web based systems</a:t>
            </a:r>
          </a:p>
          <a:p>
            <a:pPr lvl="1"/>
            <a:r>
              <a:rPr lang="en-US" dirty="0" smtClean="0"/>
              <a:t>SMS can use </a:t>
            </a:r>
            <a:r>
              <a:rPr lang="en-US" dirty="0" smtClean="0"/>
              <a:t>WBAT (Web-based Analysis Tool), </a:t>
            </a:r>
            <a:r>
              <a:rPr lang="en-US" dirty="0" smtClean="0"/>
              <a:t>also used for other FAA programs like </a:t>
            </a:r>
            <a:r>
              <a:rPr lang="en-US" dirty="0" smtClean="0"/>
              <a:t>ASAP (Aviation Safety Action Program).</a:t>
            </a:r>
            <a:endParaRPr lang="en-US" dirty="0" smtClean="0"/>
          </a:p>
          <a:p>
            <a:pPr lvl="1"/>
            <a:r>
              <a:rPr lang="en-US" dirty="0" smtClean="0"/>
              <a:t>Software providers:  </a:t>
            </a:r>
            <a:r>
              <a:rPr lang="en-US" dirty="0" err="1" smtClean="0"/>
              <a:t>SMSPro</a:t>
            </a:r>
            <a:r>
              <a:rPr lang="en-US" dirty="0" smtClean="0"/>
              <a:t> and Pro </a:t>
            </a:r>
            <a:r>
              <a:rPr lang="en-US" dirty="0" err="1" smtClean="0"/>
              <a:t>Digiq</a:t>
            </a:r>
            <a:endParaRPr lang="en-US" dirty="0" smtClean="0"/>
          </a:p>
          <a:p>
            <a:pPr lvl="1"/>
            <a:r>
              <a:rPr lang="en-US" dirty="0" smtClean="0"/>
              <a:t>No aggregate data system for SMS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MSG-3 and 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Significant similarities and differences exist between MSG-3 and SMS.</a:t>
            </a:r>
          </a:p>
          <a:p>
            <a:r>
              <a:rPr lang="en-US" dirty="0" smtClean="0"/>
              <a:t>SMS could benefit from implementing  some of the best practices established by MSG-3.  </a:t>
            </a:r>
          </a:p>
          <a:p>
            <a:r>
              <a:rPr lang="en-US" dirty="0" smtClean="0"/>
              <a:t>Both </a:t>
            </a:r>
            <a:r>
              <a:rPr lang="en-US" dirty="0"/>
              <a:t>programs will be described within these pillars.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SMS is arranged in four pillars.  </a:t>
            </a:r>
            <a:endParaRPr lang="en-US" dirty="0" smtClean="0"/>
          </a:p>
          <a:p>
            <a:pPr lvl="1"/>
            <a:r>
              <a:rPr lang="en-US" dirty="0" smtClean="0"/>
              <a:t>Safety Policy</a:t>
            </a:r>
          </a:p>
          <a:p>
            <a:pPr lvl="1"/>
            <a:r>
              <a:rPr lang="en-US" dirty="0" smtClean="0"/>
              <a:t>Safety Risk Management</a:t>
            </a:r>
          </a:p>
          <a:p>
            <a:pPr lvl="1"/>
            <a:r>
              <a:rPr lang="en-US" dirty="0" smtClean="0"/>
              <a:t>Safety Assurance</a:t>
            </a:r>
          </a:p>
          <a:p>
            <a:pPr lvl="1"/>
            <a:r>
              <a:rPr lang="en-US" dirty="0" smtClean="0"/>
              <a:t>Safety Promotion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MSG-3 and SMS</a:t>
            </a:r>
            <a:br>
              <a:rPr lang="en-US" dirty="0" smtClean="0"/>
            </a:br>
            <a:r>
              <a:rPr lang="en-US" dirty="0" smtClean="0"/>
              <a:t>Pillar 1:  Safety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MSG-3 is conducted within interactive industry working groups and steering committees.</a:t>
            </a:r>
          </a:p>
          <a:p>
            <a:pPr lvl="1"/>
            <a:r>
              <a:rPr lang="en-US" dirty="0" smtClean="0"/>
              <a:t>The working groups are formally organized with managers, engineers, safety and reliability experts, certification, publications, marketing, product support personnel, along with key maintenance and engineers from the airlines.  </a:t>
            </a:r>
          </a:p>
          <a:p>
            <a:pPr lvl="1"/>
            <a:r>
              <a:rPr lang="en-US" dirty="0" smtClean="0"/>
              <a:t>Working group members conduct the detailed analyses.  </a:t>
            </a:r>
          </a:p>
          <a:p>
            <a:r>
              <a:rPr lang="en-US" dirty="0" smtClean="0"/>
              <a:t>SMS requires appointing a safety executive.  </a:t>
            </a:r>
          </a:p>
          <a:p>
            <a:pPr lvl="1"/>
            <a:r>
              <a:rPr lang="en-US" dirty="0" smtClean="0"/>
              <a:t>Key safety personnel are appointed, including a safety manager as a focal point.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Overall, the aviation industry has an excellent safety record.  </a:t>
            </a:r>
          </a:p>
          <a:p>
            <a:pPr lvl="1"/>
            <a:r>
              <a:rPr lang="en-US" dirty="0" smtClean="0"/>
              <a:t>Yet, there is always room for improvement.</a:t>
            </a:r>
          </a:p>
          <a:p>
            <a:r>
              <a:rPr lang="en-US" dirty="0" smtClean="0"/>
              <a:t>Recently, ICAO began the process to introduce a new industry-wide aviation program called Safety Management Systems (SMS)</a:t>
            </a:r>
          </a:p>
          <a:p>
            <a:pPr lvl="1"/>
            <a:r>
              <a:rPr lang="en-US" dirty="0" smtClean="0"/>
              <a:t>All 191 ICAO member states agree to abide by Standards and Recommended Procedures (SARPS), so that now includes SMS.</a:t>
            </a:r>
          </a:p>
          <a:p>
            <a:pPr lvl="1"/>
            <a:r>
              <a:rPr lang="en-US" dirty="0" smtClean="0"/>
              <a:t>All domains within aviation will be required to implement a program based on the SMS guidelines.  </a:t>
            </a:r>
          </a:p>
        </p:txBody>
      </p:sp>
    </p:spTree>
    <p:extLst>
      <p:ext uri="{BB962C8B-B14F-4D97-AF65-F5344CB8AC3E}">
        <p14:creationId xmlns:p14="http://schemas.microsoft.com/office/powerpoint/2010/main" val="40932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MSG-3 and SMS</a:t>
            </a:r>
            <a:br>
              <a:rPr lang="en-US" dirty="0" smtClean="0"/>
            </a:br>
            <a:r>
              <a:rPr lang="en-US" dirty="0" smtClean="0"/>
              <a:t>Pillar 2:  Safety Risk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MSG-3 and SMS have common risk evaluation processes.  </a:t>
            </a:r>
          </a:p>
          <a:p>
            <a:pPr lvl="1"/>
            <a:r>
              <a:rPr lang="en-US" dirty="0" smtClean="0"/>
              <a:t>MSG-3 uses Failure Modes and Effects Analysis </a:t>
            </a:r>
          </a:p>
          <a:p>
            <a:pPr lvl="1"/>
            <a:r>
              <a:rPr lang="en-US" dirty="0" smtClean="0"/>
              <a:t>SMS involves hazard identification and risk assessment.</a:t>
            </a:r>
          </a:p>
          <a:p>
            <a:pPr lvl="1"/>
            <a:r>
              <a:rPr lang="en-US" dirty="0" smtClean="0"/>
              <a:t>Both failures and hazards require a survey of systems.  </a:t>
            </a:r>
          </a:p>
          <a:p>
            <a:pPr lvl="2"/>
            <a:r>
              <a:rPr lang="en-US" dirty="0" smtClean="0"/>
              <a:t>Any system component that could result in serious malfunction must be mitigated.  </a:t>
            </a:r>
          </a:p>
          <a:p>
            <a:pPr lvl="1"/>
            <a:r>
              <a:rPr lang="en-US" dirty="0" smtClean="0"/>
              <a:t>Reason’s model for safety management is a common thread for both programs. </a:t>
            </a:r>
          </a:p>
          <a:p>
            <a:pPr lvl="1"/>
            <a:r>
              <a:rPr lang="en-US" dirty="0" smtClean="0"/>
              <a:t>Even the statistical probability of failure of 1x10</a:t>
            </a:r>
            <a:r>
              <a:rPr lang="en-US" baseline="30000" dirty="0" smtClean="0"/>
              <a:t>-9 </a:t>
            </a:r>
            <a:r>
              <a:rPr lang="en-US" dirty="0" smtClean="0"/>
              <a:t>is common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MSG-3 and SMS</a:t>
            </a:r>
            <a:br>
              <a:rPr lang="en-US" dirty="0"/>
            </a:br>
            <a:r>
              <a:rPr lang="en-US" dirty="0"/>
              <a:t>Pillar 2: </a:t>
            </a:r>
            <a:r>
              <a:rPr lang="en-US" dirty="0" smtClean="0"/>
              <a:t> Safety </a:t>
            </a:r>
            <a:r>
              <a:rPr lang="en-US" dirty="0"/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MSG-3 and SMS have </a:t>
            </a:r>
            <a:r>
              <a:rPr lang="en-US" dirty="0" smtClean="0"/>
              <a:t>differences.</a:t>
            </a:r>
          </a:p>
          <a:p>
            <a:pPr lvl="1"/>
            <a:r>
              <a:rPr lang="en-US" dirty="0" smtClean="0"/>
              <a:t>Data collection</a:t>
            </a:r>
          </a:p>
          <a:p>
            <a:pPr lvl="1"/>
            <a:r>
              <a:rPr lang="en-US" dirty="0" smtClean="0"/>
              <a:t>MSG-3 relies on the </a:t>
            </a:r>
            <a:r>
              <a:rPr lang="en-US" dirty="0" smtClean="0"/>
              <a:t>SDR (Service </a:t>
            </a:r>
            <a:r>
              <a:rPr lang="en-US" dirty="0" smtClean="0"/>
              <a:t>Difficulty </a:t>
            </a:r>
            <a:r>
              <a:rPr lang="en-US" dirty="0" smtClean="0"/>
              <a:t>Reports).  </a:t>
            </a:r>
            <a:endParaRPr lang="en-US" dirty="0" smtClean="0"/>
          </a:p>
          <a:p>
            <a:pPr lvl="2"/>
            <a:r>
              <a:rPr lang="en-US" dirty="0" smtClean="0"/>
              <a:t>They are abundant because they are required by the FAA.  </a:t>
            </a:r>
          </a:p>
          <a:p>
            <a:pPr lvl="2"/>
            <a:r>
              <a:rPr lang="en-US" dirty="0" smtClean="0"/>
              <a:t>They are comprehensive because every failure in the airline industry must be reported.</a:t>
            </a:r>
          </a:p>
          <a:p>
            <a:pPr lvl="2"/>
            <a:r>
              <a:rPr lang="en-US" dirty="0" smtClean="0"/>
              <a:t>The data is aggregate providing an industry wide view of issues.</a:t>
            </a:r>
          </a:p>
          <a:p>
            <a:pPr lvl="1"/>
            <a:r>
              <a:rPr lang="en-US" dirty="0" smtClean="0"/>
              <a:t>SMS hazard and risk assessment is required.</a:t>
            </a:r>
          </a:p>
          <a:p>
            <a:pPr lvl="2"/>
            <a:r>
              <a:rPr lang="en-US" dirty="0" smtClean="0"/>
              <a:t>There is no existing database. </a:t>
            </a:r>
          </a:p>
          <a:p>
            <a:pPr lvl="2"/>
            <a:r>
              <a:rPr lang="en-US" dirty="0" smtClean="0"/>
              <a:t>Databases are being developed, but held within organizations and not shared  industry wide.</a:t>
            </a:r>
          </a:p>
          <a:p>
            <a:pPr lvl="2"/>
            <a:r>
              <a:rPr lang="en-US" dirty="0" smtClean="0"/>
              <a:t>Personnel who report hazards and analyze risks are not established or experienced.</a:t>
            </a:r>
          </a:p>
          <a:p>
            <a:pPr lvl="2"/>
            <a:r>
              <a:rPr lang="en-US" dirty="0" smtClean="0"/>
              <a:t>Concern is expressed for exposing individual or company liability by sharing data.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MSG-3 and </a:t>
            </a:r>
            <a:r>
              <a:rPr lang="en-US" dirty="0" smtClean="0"/>
              <a:t>SMS</a:t>
            </a:r>
            <a:br>
              <a:rPr lang="en-US" dirty="0" smtClean="0"/>
            </a:br>
            <a:r>
              <a:rPr lang="en-US" dirty="0" smtClean="0"/>
              <a:t>Pillar 3:  Safety Assurance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MSG-3 is well established.  </a:t>
            </a:r>
          </a:p>
          <a:p>
            <a:pPr lvl="1"/>
            <a:r>
              <a:rPr lang="en-US" dirty="0" smtClean="0"/>
              <a:t>SDRs provide abundant </a:t>
            </a:r>
            <a:r>
              <a:rPr lang="en-US" i="1" dirty="0" smtClean="0"/>
              <a:t>reliability</a:t>
            </a:r>
            <a:r>
              <a:rPr lang="en-US" dirty="0" smtClean="0"/>
              <a:t> data.  </a:t>
            </a:r>
          </a:p>
          <a:p>
            <a:pPr lvl="1"/>
            <a:r>
              <a:rPr lang="en-US" dirty="0" smtClean="0"/>
              <a:t>Data is managed industry wide, including oversight.  </a:t>
            </a:r>
          </a:p>
          <a:p>
            <a:pPr lvl="1"/>
            <a:r>
              <a:rPr lang="en-US" dirty="0" smtClean="0"/>
              <a:t>Safety performance is monitored within industry working groups.</a:t>
            </a:r>
          </a:p>
          <a:p>
            <a:r>
              <a:rPr lang="en-US" dirty="0" smtClean="0"/>
              <a:t>SMS is in the development stage</a:t>
            </a:r>
          </a:p>
          <a:p>
            <a:pPr lvl="1"/>
            <a:r>
              <a:rPr lang="en-US" dirty="0" smtClean="0"/>
              <a:t>Performance monitoring is identified as </a:t>
            </a:r>
          </a:p>
          <a:p>
            <a:pPr lvl="2"/>
            <a:r>
              <a:rPr lang="en-US" dirty="0" smtClean="0"/>
              <a:t>Safety studies</a:t>
            </a:r>
          </a:p>
          <a:p>
            <a:pPr lvl="2"/>
            <a:r>
              <a:rPr lang="en-US" dirty="0" smtClean="0"/>
              <a:t>Audits</a:t>
            </a:r>
          </a:p>
          <a:p>
            <a:pPr lvl="2"/>
            <a:r>
              <a:rPr lang="en-US" dirty="0" smtClean="0"/>
              <a:t>Investigation</a:t>
            </a:r>
          </a:p>
          <a:p>
            <a:r>
              <a:rPr lang="en-US" dirty="0" smtClean="0"/>
              <a:t>Continuous improvement is required by both programs.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MSG-3 and </a:t>
            </a:r>
            <a:r>
              <a:rPr lang="en-US" dirty="0" smtClean="0"/>
              <a:t>SMS</a:t>
            </a:r>
            <a:br>
              <a:rPr lang="en-US" dirty="0" smtClean="0"/>
            </a:br>
            <a:r>
              <a:rPr lang="en-US" dirty="0"/>
              <a:t>Pillar </a:t>
            </a:r>
            <a:r>
              <a:rPr lang="en-US" dirty="0" smtClean="0"/>
              <a:t>4:  Safety Promotion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MSG-3</a:t>
            </a:r>
          </a:p>
          <a:p>
            <a:pPr lvl="1"/>
            <a:r>
              <a:rPr lang="en-US" dirty="0" smtClean="0"/>
              <a:t>Program participants come from all around the organization,</a:t>
            </a:r>
          </a:p>
          <a:p>
            <a:pPr lvl="2"/>
            <a:r>
              <a:rPr lang="en-US" dirty="0" smtClean="0"/>
              <a:t>Technical analyses are conducted by technical subject matter experts.</a:t>
            </a:r>
          </a:p>
          <a:p>
            <a:pPr lvl="1"/>
            <a:r>
              <a:rPr lang="en-US" dirty="0" smtClean="0"/>
              <a:t>SMS is in the training and promotion development stage</a:t>
            </a:r>
          </a:p>
          <a:p>
            <a:pPr lvl="2"/>
            <a:r>
              <a:rPr lang="en-US" dirty="0" smtClean="0"/>
              <a:t>Familiarization programs must be provided to all employees.  </a:t>
            </a:r>
          </a:p>
          <a:p>
            <a:pPr lvl="2"/>
            <a:r>
              <a:rPr lang="en-US" dirty="0" smtClean="0"/>
              <a:t>Specific training must be provided for those responsible for analyses.</a:t>
            </a:r>
          </a:p>
          <a:p>
            <a:pPr lvl="2"/>
            <a:r>
              <a:rPr lang="en-US" dirty="0" smtClean="0"/>
              <a:t>Some organization may contract certain duties. 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31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Gaps /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463800"/>
            <a:ext cx="9093946" cy="370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Safety reporting</a:t>
            </a:r>
          </a:p>
          <a:p>
            <a:pPr lvl="1"/>
            <a:r>
              <a:rPr lang="en-US" dirty="0" smtClean="0"/>
              <a:t>For SMS, data collection has not been clearly defined, as in MSG-3.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Aviation Safety Reporting </a:t>
            </a:r>
            <a:r>
              <a:rPr lang="en-US" dirty="0" smtClean="0"/>
              <a:t>System is well established, but there is a history of reporting controversies within.  The FAA supports the use of ASRS data in SMS.</a:t>
            </a:r>
          </a:p>
          <a:p>
            <a:pPr lvl="1"/>
            <a:r>
              <a:rPr lang="en-US" dirty="0" smtClean="0"/>
              <a:t>“Just Culture” is a current topic</a:t>
            </a:r>
          </a:p>
          <a:p>
            <a:pPr lvl="2"/>
            <a:r>
              <a:rPr lang="en-US" dirty="0" smtClean="0"/>
              <a:t>Flight safety is based on transparency and on the sharing of information.</a:t>
            </a:r>
          </a:p>
          <a:p>
            <a:pPr lvl="2"/>
            <a:r>
              <a:rPr lang="en-US" dirty="0"/>
              <a:t>All feedback systems rely on each person’s willingness to provide essential safety information, which often means being prepared to report one’s own mistakes and errors.  </a:t>
            </a:r>
            <a:endParaRPr lang="en-US" dirty="0" smtClean="0"/>
          </a:p>
          <a:p>
            <a:r>
              <a:rPr lang="en-US" dirty="0" smtClean="0"/>
              <a:t>Safety Analysis</a:t>
            </a:r>
          </a:p>
          <a:p>
            <a:pPr lvl="1"/>
            <a:r>
              <a:rPr lang="en-US" dirty="0" smtClean="0"/>
              <a:t>Subject matter experts are needed for SMS Safety Risk Management.  </a:t>
            </a:r>
          </a:p>
          <a:p>
            <a:pPr lvl="2"/>
            <a:r>
              <a:rPr lang="en-US" dirty="0" smtClean="0"/>
              <a:t>Training must begin in education and certification programs and be part of on-the-job training.</a:t>
            </a:r>
          </a:p>
          <a:p>
            <a:pPr lvl="2"/>
            <a:r>
              <a:rPr lang="en-US" dirty="0" smtClean="0"/>
              <a:t>Experiences must be </a:t>
            </a:r>
            <a:r>
              <a:rPr lang="en-US" dirty="0" smtClean="0"/>
              <a:t>shared throughout the segment of industry (airlines, airports, ATC, etc.)</a:t>
            </a:r>
            <a:endParaRPr lang="en-US" dirty="0" smtClean="0"/>
          </a:p>
          <a:p>
            <a:pPr lvl="2"/>
            <a:r>
              <a:rPr lang="en-US" dirty="0" smtClean="0"/>
              <a:t>Common databases or aggregate data can be developed in emerging software programs..</a:t>
            </a:r>
            <a:endParaRPr lang="en-US" dirty="0"/>
          </a:p>
          <a:p>
            <a:pPr marL="1371600" lvl="3" indent="0">
              <a:buNone/>
            </a:pPr>
            <a:r>
              <a:rPr lang="en-US" dirty="0" smtClean="0"/>
              <a:t>	</a:t>
            </a:r>
          </a:p>
          <a:p>
            <a:pPr marL="1371600" lvl="3" indent="0">
              <a:buNone/>
            </a:pPr>
            <a:endParaRPr lang="en-US" dirty="0" smtClean="0"/>
          </a:p>
          <a:p>
            <a:pPr marL="1371600" lvl="3" indent="0">
              <a:buNone/>
            </a:pPr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Sharing Best </a:t>
            </a:r>
            <a:r>
              <a:rPr lang="en-US" dirty="0" smtClean="0"/>
              <a:t>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structure for </a:t>
            </a:r>
            <a:r>
              <a:rPr lang="en-US" dirty="0" smtClean="0"/>
              <a:t>Safety Risk Management </a:t>
            </a:r>
            <a:r>
              <a:rPr lang="en-US" dirty="0"/>
              <a:t>is well established for MSG-3. </a:t>
            </a:r>
            <a:endParaRPr lang="en-US" dirty="0" smtClean="0"/>
          </a:p>
          <a:p>
            <a:r>
              <a:rPr lang="en-US" dirty="0" smtClean="0"/>
              <a:t>Safety depends on data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uantity and quality</a:t>
            </a:r>
          </a:p>
          <a:p>
            <a:pPr lvl="1"/>
            <a:r>
              <a:rPr lang="en-US" dirty="0" smtClean="0"/>
              <a:t>Philosophy and technology are key.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SMS is an emerging initiative.  </a:t>
            </a:r>
          </a:p>
          <a:p>
            <a:pPr lvl="1"/>
            <a:r>
              <a:rPr lang="en-US" dirty="0" smtClean="0"/>
              <a:t>Best practices can be adopted based on similar safety programs in the aviation.  </a:t>
            </a:r>
          </a:p>
          <a:p>
            <a:pPr lvl="2"/>
            <a:r>
              <a:rPr lang="en-US" dirty="0" smtClean="0"/>
              <a:t>Organization by groups</a:t>
            </a:r>
          </a:p>
          <a:p>
            <a:pPr lvl="2"/>
            <a:r>
              <a:rPr lang="en-US" dirty="0" smtClean="0"/>
              <a:t>Information and data software systems</a:t>
            </a:r>
          </a:p>
          <a:p>
            <a:pPr lvl="2"/>
            <a:r>
              <a:rPr lang="en-US" dirty="0" smtClean="0"/>
              <a:t>Development of analytical expertise of personnel.  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2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Maintenance Steering Group, MSG-3, is also an industry wide aviation safety program.  </a:t>
            </a:r>
          </a:p>
          <a:p>
            <a:pPr lvl="1"/>
            <a:r>
              <a:rPr lang="en-US" dirty="0" smtClean="0"/>
              <a:t>It began decades ago, in 1968.</a:t>
            </a:r>
          </a:p>
          <a:p>
            <a:pPr lvl="1"/>
            <a:r>
              <a:rPr lang="en-US" dirty="0" smtClean="0"/>
              <a:t>The goal is also to improve safety.</a:t>
            </a:r>
          </a:p>
          <a:p>
            <a:pPr lvl="1"/>
            <a:r>
              <a:rPr lang="en-US" dirty="0" smtClean="0"/>
              <a:t>It has evolved over the years.  </a:t>
            </a:r>
          </a:p>
          <a:p>
            <a:pPr lvl="1"/>
            <a:r>
              <a:rPr lang="en-US" dirty="0" smtClean="0"/>
              <a:t>It is mature program with well established processes and methodologies.</a:t>
            </a:r>
          </a:p>
          <a:p>
            <a:r>
              <a:rPr lang="en-US" dirty="0" smtClean="0"/>
              <a:t> </a:t>
            </a:r>
            <a:r>
              <a:rPr lang="en-US" dirty="0"/>
              <a:t>MSG-3 is all about engineering and maintenance technology and SMS is more about organizational system </a:t>
            </a:r>
            <a:r>
              <a:rPr lang="en-US" dirty="0" smtClean="0"/>
              <a:t>safety.</a:t>
            </a:r>
          </a:p>
          <a:p>
            <a:pPr lvl="1"/>
            <a:r>
              <a:rPr lang="en-US" dirty="0" smtClean="0"/>
              <a:t>However, both programs address </a:t>
            </a:r>
            <a:r>
              <a:rPr lang="en-US" dirty="0"/>
              <a:t>system safety in </a:t>
            </a:r>
            <a:r>
              <a:rPr lang="en-US" dirty="0" smtClean="0"/>
              <a:t>aviation operations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MSG-G is described.</a:t>
            </a:r>
            <a:endParaRPr lang="en-US" dirty="0" smtClean="0"/>
          </a:p>
          <a:p>
            <a:r>
              <a:rPr lang="en-US" dirty="0" smtClean="0"/>
              <a:t>SMS </a:t>
            </a:r>
            <a:r>
              <a:rPr lang="en-US" dirty="0" smtClean="0"/>
              <a:t>is described.</a:t>
            </a:r>
            <a:endParaRPr lang="en-US" dirty="0" smtClean="0"/>
          </a:p>
          <a:p>
            <a:r>
              <a:rPr lang="en-US" dirty="0" smtClean="0"/>
              <a:t>A comparison was conducted </a:t>
            </a:r>
            <a:r>
              <a:rPr lang="en-US" dirty="0" smtClean="0"/>
              <a:t>and is identified using </a:t>
            </a:r>
            <a:r>
              <a:rPr lang="en-US" dirty="0" smtClean="0"/>
              <a:t>the pillars that make up the SMS program.</a:t>
            </a:r>
          </a:p>
          <a:p>
            <a:r>
              <a:rPr lang="en-US" dirty="0" smtClean="0"/>
              <a:t>Significant </a:t>
            </a:r>
            <a:r>
              <a:rPr lang="en-US" dirty="0"/>
              <a:t>parallels exist between these two major aviation safety methodologies.  </a:t>
            </a:r>
            <a:endParaRPr lang="en-US" dirty="0" smtClean="0"/>
          </a:p>
          <a:p>
            <a:r>
              <a:rPr lang="en-US" dirty="0" smtClean="0"/>
              <a:t>Challenges or  “gaps” were identified.  </a:t>
            </a:r>
          </a:p>
          <a:p>
            <a:r>
              <a:rPr lang="en-US" dirty="0" smtClean="0"/>
              <a:t>By  focusing on the gaps, program leaders can apply best practices to fit the new safety program goals.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MSG-1, MSG-2, MSG-3 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of safety in aircraft design</a:t>
            </a:r>
          </a:p>
          <a:p>
            <a:pPr lvl="1"/>
            <a:r>
              <a:rPr lang="en-US" dirty="0" smtClean="0"/>
              <a:t>Reactive</a:t>
            </a:r>
          </a:p>
          <a:p>
            <a:pPr lvl="2"/>
            <a:r>
              <a:rPr lang="en-US" dirty="0" smtClean="0"/>
              <a:t>Catastrophic failures response</a:t>
            </a:r>
          </a:p>
          <a:p>
            <a:pPr lvl="1"/>
            <a:r>
              <a:rPr lang="en-US" dirty="0" smtClean="0"/>
              <a:t>Proactive – </a:t>
            </a:r>
          </a:p>
          <a:p>
            <a:pPr lvl="2"/>
            <a:r>
              <a:rPr lang="en-US" dirty="0" smtClean="0"/>
              <a:t>Safe Life  -Replacing </a:t>
            </a:r>
            <a:r>
              <a:rPr lang="en-US" dirty="0" smtClean="0"/>
              <a:t>parts prior to failure – </a:t>
            </a:r>
          </a:p>
          <a:p>
            <a:pPr lvl="2"/>
            <a:r>
              <a:rPr lang="en-US" dirty="0" smtClean="0"/>
              <a:t>Fail Safe - redundancy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Prevention – </a:t>
            </a:r>
          </a:p>
          <a:p>
            <a:pPr lvl="2"/>
            <a:r>
              <a:rPr lang="en-US" dirty="0" smtClean="0"/>
              <a:t>Advanced </a:t>
            </a:r>
            <a:r>
              <a:rPr lang="en-US" dirty="0" smtClean="0"/>
              <a:t>design - damage </a:t>
            </a:r>
            <a:r>
              <a:rPr lang="en-US" dirty="0"/>
              <a:t>tolerance</a:t>
            </a:r>
            <a:endParaRPr lang="en-US" dirty="0" smtClean="0"/>
          </a:p>
          <a:p>
            <a:pPr lvl="3"/>
            <a:r>
              <a:rPr lang="en-US" dirty="0" smtClean="0"/>
              <a:t>analysis through engineering modeling, extensive data collection and </a:t>
            </a:r>
            <a:r>
              <a:rPr lang="en-US" dirty="0" smtClean="0"/>
              <a:t>testing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MSG-3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design airplanes with the highest possible level of reliability for safety and economic reasons.</a:t>
            </a:r>
          </a:p>
          <a:p>
            <a:r>
              <a:rPr lang="en-US" dirty="0" smtClean="0"/>
              <a:t>Empirical evidence shows that the risk analysis process used for MSG-3 yields higher safety levels.  </a:t>
            </a: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6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MSG-3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maintenance inspection program is developed by each manufacturer for model aircraft.</a:t>
            </a:r>
          </a:p>
          <a:p>
            <a:pPr lvl="2"/>
            <a:r>
              <a:rPr lang="en-US" dirty="0" smtClean="0"/>
              <a:t>Major airlines participate to develop the program based on their extensive expertise in maintenance.</a:t>
            </a:r>
          </a:p>
          <a:p>
            <a:pPr lvl="3"/>
            <a:r>
              <a:rPr lang="en-US" dirty="0" smtClean="0"/>
              <a:t>They have a large staff of engineers.</a:t>
            </a:r>
          </a:p>
          <a:p>
            <a:pPr lvl="2"/>
            <a:r>
              <a:rPr lang="en-US" dirty="0" smtClean="0"/>
              <a:t>Smaller airlines rely more heavily on the manufacturer. </a:t>
            </a: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0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MSG-3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approach is task oriented.  System failure modes are analyzed using a systematic method.</a:t>
            </a:r>
          </a:p>
          <a:p>
            <a:pPr lvl="1"/>
            <a:r>
              <a:rPr lang="en-US" dirty="0" smtClean="0"/>
              <a:t>Failure Modes and Effects Analysis (FMEA)</a:t>
            </a:r>
          </a:p>
          <a:p>
            <a:pPr lvl="1"/>
            <a:r>
              <a:rPr lang="en-US" dirty="0" smtClean="0"/>
              <a:t>This method is used to develop the initial maintenance schedule required of aircraft certification.  </a:t>
            </a:r>
          </a:p>
          <a:p>
            <a:r>
              <a:rPr lang="en-US" dirty="0" smtClean="0"/>
              <a:t>It is beyond the scope of much of the hands-on maintenance world*  </a:t>
            </a:r>
          </a:p>
          <a:p>
            <a:pPr lvl="1"/>
            <a:r>
              <a:rPr lang="en-US" dirty="0" smtClean="0"/>
              <a:t>It is often a multi-year process, involving the application of rigorous logic, the analysis of reams of data and the interaction of multiple administrative bodies.</a:t>
            </a:r>
          </a:p>
          <a:p>
            <a:pPr lvl="2"/>
            <a:r>
              <a:rPr lang="en-US" dirty="0" smtClean="0"/>
              <a:t>  *	key point in the gap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MSG-3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Group Method </a:t>
            </a:r>
          </a:p>
          <a:p>
            <a:pPr lvl="1"/>
            <a:r>
              <a:rPr lang="en-US" dirty="0" smtClean="0"/>
              <a:t>The analytical work is conducted by the Industry Steering Committee (ISG) working group.  </a:t>
            </a:r>
          </a:p>
          <a:p>
            <a:pPr lvl="2"/>
            <a:r>
              <a:rPr lang="en-US" dirty="0" smtClean="0"/>
              <a:t>Manufacturer’s engineers</a:t>
            </a:r>
          </a:p>
          <a:p>
            <a:pPr lvl="2"/>
            <a:r>
              <a:rPr lang="en-US" dirty="0" smtClean="0"/>
              <a:t>Airline subject matter experts</a:t>
            </a:r>
          </a:p>
          <a:p>
            <a:pPr lvl="2"/>
            <a:r>
              <a:rPr lang="en-US" dirty="0" smtClean="0"/>
              <a:t>Regulators</a:t>
            </a:r>
          </a:p>
          <a:p>
            <a:pPr lvl="1"/>
            <a:r>
              <a:rPr lang="en-US" dirty="0" smtClean="0"/>
              <a:t>The working groups present their results to the ISC for approval.</a:t>
            </a:r>
          </a:p>
          <a:p>
            <a:pPr lvl="1"/>
            <a:r>
              <a:rPr lang="en-US" dirty="0" smtClean="0"/>
              <a:t>The final output is the Maintenance Review Board Report (MRBR).</a:t>
            </a:r>
          </a:p>
          <a:p>
            <a:pPr lvl="3"/>
            <a:r>
              <a:rPr lang="en-US" dirty="0" smtClean="0"/>
              <a:t>The MRBR must be approved by the chair, a rep from the regulatory agency.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1009</TotalTime>
  <Words>1764</Words>
  <Application>Microsoft Office PowerPoint</Application>
  <PresentationFormat>Widescreen</PresentationFormat>
  <Paragraphs>219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Narrow</vt:lpstr>
      <vt:lpstr>Calibri</vt:lpstr>
      <vt:lpstr>Century Gothic</vt:lpstr>
      <vt:lpstr>Wingdings 3</vt:lpstr>
      <vt:lpstr>Ion Boardroom</vt:lpstr>
      <vt:lpstr>Aviation Safety Management Systems: A comparative analysis between Maintenance Steering group (MSG-3) and Safety Management Systems (SMS)</vt:lpstr>
      <vt:lpstr>Overview</vt:lpstr>
      <vt:lpstr>Overview</vt:lpstr>
      <vt:lpstr>Overview</vt:lpstr>
      <vt:lpstr>MSG-1, MSG-2, MSG-3 Evolution </vt:lpstr>
      <vt:lpstr>MSG-3 Purpose</vt:lpstr>
      <vt:lpstr>MSG-3 Program</vt:lpstr>
      <vt:lpstr>MSG-3 Methodology</vt:lpstr>
      <vt:lpstr>MSG-3 Methodology</vt:lpstr>
      <vt:lpstr>MSG-3 Data Collection </vt:lpstr>
      <vt:lpstr>SMS Evolution</vt:lpstr>
      <vt:lpstr>The evolution of safety thinking   </vt:lpstr>
      <vt:lpstr>SMS Evolution </vt:lpstr>
      <vt:lpstr>SMS Purpose</vt:lpstr>
      <vt:lpstr>SMS Program and Methodology</vt:lpstr>
      <vt:lpstr>SMS Personnel</vt:lpstr>
      <vt:lpstr>SMS Data Collection</vt:lpstr>
      <vt:lpstr>Comparison of MSG-3 and SMS</vt:lpstr>
      <vt:lpstr>Comparison of MSG-3 and SMS Pillar 1:  Safety Policy</vt:lpstr>
      <vt:lpstr>Comparison of MSG-3 and SMS Pillar 2:  Safety Risk Management</vt:lpstr>
      <vt:lpstr>Comparison of MSG-3 and SMS Pillar 2:  Safety Risk Management</vt:lpstr>
      <vt:lpstr>Comparison of MSG-3 and SMS Pillar 3:  Safety Assurance</vt:lpstr>
      <vt:lpstr>Comparison of MSG-3 and SMS Pillar 4:  Safety Promotion </vt:lpstr>
      <vt:lpstr>Gaps / Challenges</vt:lpstr>
      <vt:lpstr>Sharing Best Practices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Whittaker</dc:creator>
  <cp:lastModifiedBy>Lisa Whittaker</cp:lastModifiedBy>
  <cp:revision>89</cp:revision>
  <cp:lastPrinted>2016-05-29T18:01:16Z</cp:lastPrinted>
  <dcterms:created xsi:type="dcterms:W3CDTF">2016-05-29T14:15:33Z</dcterms:created>
  <dcterms:modified xsi:type="dcterms:W3CDTF">2018-11-01T16:03:59Z</dcterms:modified>
</cp:coreProperties>
</file>