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60" r:id="rId6"/>
    <p:sldId id="275" r:id="rId7"/>
    <p:sldId id="259" r:id="rId8"/>
    <p:sldId id="261" r:id="rId9"/>
    <p:sldId id="263" r:id="rId10"/>
    <p:sldId id="264" r:id="rId11"/>
    <p:sldId id="274" r:id="rId12"/>
    <p:sldId id="269" r:id="rId13"/>
    <p:sldId id="265" r:id="rId14"/>
    <p:sldId id="266" r:id="rId15"/>
    <p:sldId id="267" r:id="rId16"/>
    <p:sldId id="270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58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246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BBEB8E2-677A-488C-AF5B-A4DF3670A7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73746B1-996A-4C03-8829-BFB06EF1CACE}">
      <dgm:prSet phldrT="[Text]"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Background</a:t>
          </a:r>
          <a:endParaRPr lang="en-US" sz="1400" dirty="0"/>
        </a:p>
      </dgm:t>
    </dgm:pt>
    <dgm:pt modelId="{AE4DBCE2-04A3-4081-8E95-B52580FEA92B}" type="parTrans" cxnId="{FE126333-F4FE-46A5-A866-DEBC1FA44723}">
      <dgm:prSet/>
      <dgm:spPr/>
      <dgm:t>
        <a:bodyPr/>
        <a:lstStyle/>
        <a:p>
          <a:endParaRPr lang="en-US" sz="1400"/>
        </a:p>
      </dgm:t>
    </dgm:pt>
    <dgm:pt modelId="{489E7626-4E5A-412F-90A2-7B0B1117483C}" type="sibTrans" cxnId="{FE126333-F4FE-46A5-A866-DEBC1FA44723}">
      <dgm:prSet/>
      <dgm:spPr/>
      <dgm:t>
        <a:bodyPr/>
        <a:lstStyle/>
        <a:p>
          <a:endParaRPr lang="en-US" sz="1400"/>
        </a:p>
      </dgm:t>
    </dgm:pt>
    <dgm:pt modelId="{339826DE-0B27-494B-9F21-19509E41C694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Literature</a:t>
          </a:r>
          <a:endParaRPr lang="en-GB" sz="1400" dirty="0" smtClean="0"/>
        </a:p>
      </dgm:t>
    </dgm:pt>
    <dgm:pt modelId="{251A42B0-8DDE-4AB3-BE46-B29BDF697628}" type="parTrans" cxnId="{CE4C5702-42D6-41C1-A4A0-C69D1967E2AF}">
      <dgm:prSet/>
      <dgm:spPr/>
      <dgm:t>
        <a:bodyPr/>
        <a:lstStyle/>
        <a:p>
          <a:endParaRPr lang="en-US" sz="1400"/>
        </a:p>
      </dgm:t>
    </dgm:pt>
    <dgm:pt modelId="{4B12B332-0DBB-413B-95E1-CFD2E295BDA3}" type="sibTrans" cxnId="{CE4C5702-42D6-41C1-A4A0-C69D1967E2AF}">
      <dgm:prSet/>
      <dgm:spPr/>
      <dgm:t>
        <a:bodyPr/>
        <a:lstStyle/>
        <a:p>
          <a:endParaRPr lang="en-US" sz="1400"/>
        </a:p>
      </dgm:t>
    </dgm:pt>
    <dgm:pt modelId="{7502F3A2-5AD2-4E27-AF24-878530FC17B9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Research Objective</a:t>
          </a:r>
          <a:endParaRPr lang="en-GB" sz="1400" dirty="0" smtClean="0"/>
        </a:p>
      </dgm:t>
    </dgm:pt>
    <dgm:pt modelId="{05D1DA06-E1C8-42C7-815D-B86FD4D4A794}" type="parTrans" cxnId="{3341DCAD-40CC-4B21-B5CD-EB071CE3B44A}">
      <dgm:prSet/>
      <dgm:spPr/>
      <dgm:t>
        <a:bodyPr/>
        <a:lstStyle/>
        <a:p>
          <a:endParaRPr lang="en-US" sz="1400"/>
        </a:p>
      </dgm:t>
    </dgm:pt>
    <dgm:pt modelId="{592FEF1B-2632-4C20-AFEE-D0A1B9CA39D6}" type="sibTrans" cxnId="{3341DCAD-40CC-4B21-B5CD-EB071CE3B44A}">
      <dgm:prSet/>
      <dgm:spPr/>
      <dgm:t>
        <a:bodyPr/>
        <a:lstStyle/>
        <a:p>
          <a:endParaRPr lang="en-US" sz="1400"/>
        </a:p>
      </dgm:t>
    </dgm:pt>
    <dgm:pt modelId="{95A5468D-F368-419F-BC1D-6FD8B8857E96}">
      <dgm:prSet custT="1"/>
      <dgm:spPr>
        <a:solidFill>
          <a:schemeClr val="accent1"/>
        </a:solidFill>
      </dgm:spPr>
      <dgm:t>
        <a:bodyPr/>
        <a:lstStyle/>
        <a:p>
          <a:r>
            <a:rPr lang="en-GB" sz="1400" smtClean="0"/>
            <a:t>Approach</a:t>
          </a:r>
          <a:endParaRPr lang="en-GB" sz="1400" dirty="0" smtClean="0"/>
        </a:p>
      </dgm:t>
    </dgm:pt>
    <dgm:pt modelId="{B8F7191B-6C17-4C95-B650-5A732C059116}" type="parTrans" cxnId="{D41BACD2-2226-4F91-A54C-6D0D9476656A}">
      <dgm:prSet/>
      <dgm:spPr/>
      <dgm:t>
        <a:bodyPr/>
        <a:lstStyle/>
        <a:p>
          <a:endParaRPr lang="en-US" sz="1400"/>
        </a:p>
      </dgm:t>
    </dgm:pt>
    <dgm:pt modelId="{D0B75F87-DE1E-4EE4-8B2B-DAE01699BE1A}" type="sibTrans" cxnId="{D41BACD2-2226-4F91-A54C-6D0D9476656A}">
      <dgm:prSet/>
      <dgm:spPr/>
      <dgm:t>
        <a:bodyPr/>
        <a:lstStyle/>
        <a:p>
          <a:endParaRPr lang="en-US" sz="1400"/>
        </a:p>
      </dgm:t>
    </dgm:pt>
    <dgm:pt modelId="{CBB1776B-A6A7-4A79-8FC2-77CCF395212C}">
      <dgm:prSet custT="1"/>
      <dgm:spPr>
        <a:solidFill>
          <a:srgbClr val="BD582C"/>
        </a:solidFill>
      </dgm:spPr>
      <dgm:t>
        <a:bodyPr/>
        <a:lstStyle/>
        <a:p>
          <a:r>
            <a:rPr lang="en-GB" sz="1400" smtClean="0"/>
            <a:t>Findings</a:t>
          </a:r>
          <a:endParaRPr lang="en-GB" sz="1400" dirty="0" smtClean="0"/>
        </a:p>
      </dgm:t>
    </dgm:pt>
    <dgm:pt modelId="{F4932C60-DB78-43C7-B617-B5D442204252}" type="parTrans" cxnId="{2566325E-D325-461E-96E1-26F3C4BEF52E}">
      <dgm:prSet/>
      <dgm:spPr/>
      <dgm:t>
        <a:bodyPr/>
        <a:lstStyle/>
        <a:p>
          <a:endParaRPr lang="en-US" sz="1400"/>
        </a:p>
      </dgm:t>
    </dgm:pt>
    <dgm:pt modelId="{AB4CDFD4-B683-49F8-B583-D839AB9BD398}" type="sibTrans" cxnId="{2566325E-D325-461E-96E1-26F3C4BEF52E}">
      <dgm:prSet/>
      <dgm:spPr/>
      <dgm:t>
        <a:bodyPr/>
        <a:lstStyle/>
        <a:p>
          <a:endParaRPr lang="en-US" sz="1400"/>
        </a:p>
      </dgm:t>
    </dgm:pt>
    <dgm:pt modelId="{0FD016A6-7D75-42A7-B17C-739FCA234EA2}">
      <dgm:prSet custT="1"/>
      <dgm:spPr>
        <a:solidFill>
          <a:srgbClr val="BD582C"/>
        </a:solidFill>
      </dgm:spPr>
      <dgm:t>
        <a:bodyPr/>
        <a:lstStyle/>
        <a:p>
          <a:r>
            <a:rPr lang="en-GB" sz="1400" dirty="0" smtClean="0"/>
            <a:t>Conclusion</a:t>
          </a:r>
          <a:endParaRPr lang="en-GB" sz="1400" dirty="0"/>
        </a:p>
      </dgm:t>
    </dgm:pt>
    <dgm:pt modelId="{930B7508-D8A2-4D51-914F-E380EEC1FBE5}" type="parTrans" cxnId="{FDCC47C0-FE4D-4FB4-B386-22BC1A064B58}">
      <dgm:prSet/>
      <dgm:spPr/>
      <dgm:t>
        <a:bodyPr/>
        <a:lstStyle/>
        <a:p>
          <a:endParaRPr lang="en-US" sz="1400"/>
        </a:p>
      </dgm:t>
    </dgm:pt>
    <dgm:pt modelId="{8B8AAC79-6BCD-4E26-917F-E99EEBFF250E}" type="sibTrans" cxnId="{FDCC47C0-FE4D-4FB4-B386-22BC1A064B58}">
      <dgm:prSet/>
      <dgm:spPr/>
      <dgm:t>
        <a:bodyPr/>
        <a:lstStyle/>
        <a:p>
          <a:endParaRPr lang="en-US" sz="1400"/>
        </a:p>
      </dgm:t>
    </dgm:pt>
    <dgm:pt modelId="{6E3BB1E8-1BF1-403F-B3BA-A19F55DDAEEC}" type="pres">
      <dgm:prSet presAssocID="{DBBEB8E2-677A-488C-AF5B-A4DF3670A7C2}" presName="Name0" presStyleCnt="0">
        <dgm:presLayoutVars>
          <dgm:dir/>
          <dgm:animLvl val="lvl"/>
          <dgm:resizeHandles val="exact"/>
        </dgm:presLayoutVars>
      </dgm:prSet>
      <dgm:spPr/>
    </dgm:pt>
    <dgm:pt modelId="{C18B9015-7CDB-4211-A3AB-BD7CB6F7AC06}" type="pres">
      <dgm:prSet presAssocID="{273746B1-996A-4C03-8829-BFB06EF1CAC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637A8-CC69-409E-B5A0-21992AE48406}" type="pres">
      <dgm:prSet presAssocID="{489E7626-4E5A-412F-90A2-7B0B1117483C}" presName="parTxOnlySpace" presStyleCnt="0"/>
      <dgm:spPr/>
    </dgm:pt>
    <dgm:pt modelId="{CEDFB79A-6B67-4B1C-9739-29AD034E5F7C}" type="pres">
      <dgm:prSet presAssocID="{339826DE-0B27-494B-9F21-19509E41C69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CD5DF-6A80-4CB4-BF37-004FF474386E}" type="pres">
      <dgm:prSet presAssocID="{4B12B332-0DBB-413B-95E1-CFD2E295BDA3}" presName="parTxOnlySpace" presStyleCnt="0"/>
      <dgm:spPr/>
    </dgm:pt>
    <dgm:pt modelId="{CEF6E4C5-C307-480D-8E8F-6B190273EE19}" type="pres">
      <dgm:prSet presAssocID="{7502F3A2-5AD2-4E27-AF24-878530FC17B9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E7C8D-2818-460E-874B-0A2B8E2B61BF}" type="pres">
      <dgm:prSet presAssocID="{592FEF1B-2632-4C20-AFEE-D0A1B9CA39D6}" presName="parTxOnlySpace" presStyleCnt="0"/>
      <dgm:spPr/>
    </dgm:pt>
    <dgm:pt modelId="{A644DD11-A280-461D-AE46-429B0E5F1855}" type="pres">
      <dgm:prSet presAssocID="{95A5468D-F368-419F-BC1D-6FD8B8857E96}" presName="parTxOnly" presStyleLbl="node1" presStyleIdx="3" presStyleCnt="6" custLinFactNeighborY="-7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E3AB-5577-45D3-BE95-B9108F9F49B5}" type="pres">
      <dgm:prSet presAssocID="{D0B75F87-DE1E-4EE4-8B2B-DAE01699BE1A}" presName="parTxOnlySpace" presStyleCnt="0"/>
      <dgm:spPr/>
    </dgm:pt>
    <dgm:pt modelId="{FAC1747B-ABC0-4568-914C-0EB94B68B833}" type="pres">
      <dgm:prSet presAssocID="{CBB1776B-A6A7-4A79-8FC2-77CCF395212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46C58-3F53-483D-88D9-664B38AC01C3}" type="pres">
      <dgm:prSet presAssocID="{AB4CDFD4-B683-49F8-B583-D839AB9BD398}" presName="parTxOnlySpace" presStyleCnt="0"/>
      <dgm:spPr/>
    </dgm:pt>
    <dgm:pt modelId="{F433A082-9C32-49D3-B7A3-563FCA2BA196}" type="pres">
      <dgm:prSet presAssocID="{0FD016A6-7D75-42A7-B17C-739FCA234EA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BACD2-2226-4F91-A54C-6D0D9476656A}" srcId="{DBBEB8E2-677A-488C-AF5B-A4DF3670A7C2}" destId="{95A5468D-F368-419F-BC1D-6FD8B8857E96}" srcOrd="3" destOrd="0" parTransId="{B8F7191B-6C17-4C95-B650-5A732C059116}" sibTransId="{D0B75F87-DE1E-4EE4-8B2B-DAE01699BE1A}"/>
    <dgm:cxn modelId="{E1BF8737-3BEF-49D1-91BB-484A2FBE70B6}" type="presOf" srcId="{273746B1-996A-4C03-8829-BFB06EF1CACE}" destId="{C18B9015-7CDB-4211-A3AB-BD7CB6F7AC06}" srcOrd="0" destOrd="0" presId="urn:microsoft.com/office/officeart/2005/8/layout/chevron1"/>
    <dgm:cxn modelId="{2566325E-D325-461E-96E1-26F3C4BEF52E}" srcId="{DBBEB8E2-677A-488C-AF5B-A4DF3670A7C2}" destId="{CBB1776B-A6A7-4A79-8FC2-77CCF395212C}" srcOrd="4" destOrd="0" parTransId="{F4932C60-DB78-43C7-B617-B5D442204252}" sibTransId="{AB4CDFD4-B683-49F8-B583-D839AB9BD398}"/>
    <dgm:cxn modelId="{B8956F0F-0C87-41CA-9083-895A0C8C143D}" type="presOf" srcId="{7502F3A2-5AD2-4E27-AF24-878530FC17B9}" destId="{CEF6E4C5-C307-480D-8E8F-6B190273EE19}" srcOrd="0" destOrd="0" presId="urn:microsoft.com/office/officeart/2005/8/layout/chevron1"/>
    <dgm:cxn modelId="{27E9E694-C0AD-4E31-854D-3A9FBA40E8F0}" type="presOf" srcId="{0FD016A6-7D75-42A7-B17C-739FCA234EA2}" destId="{F433A082-9C32-49D3-B7A3-563FCA2BA196}" srcOrd="0" destOrd="0" presId="urn:microsoft.com/office/officeart/2005/8/layout/chevron1"/>
    <dgm:cxn modelId="{FDCC47C0-FE4D-4FB4-B386-22BC1A064B58}" srcId="{DBBEB8E2-677A-488C-AF5B-A4DF3670A7C2}" destId="{0FD016A6-7D75-42A7-B17C-739FCA234EA2}" srcOrd="5" destOrd="0" parTransId="{930B7508-D8A2-4D51-914F-E380EEC1FBE5}" sibTransId="{8B8AAC79-6BCD-4E26-917F-E99EEBFF250E}"/>
    <dgm:cxn modelId="{B22056F0-4A8A-4A02-9431-9D67D31525B1}" type="presOf" srcId="{95A5468D-F368-419F-BC1D-6FD8B8857E96}" destId="{A644DD11-A280-461D-AE46-429B0E5F1855}" srcOrd="0" destOrd="0" presId="urn:microsoft.com/office/officeart/2005/8/layout/chevron1"/>
    <dgm:cxn modelId="{EF5F1A0E-CA74-4568-94D9-AF4B6649F8EC}" type="presOf" srcId="{339826DE-0B27-494B-9F21-19509E41C694}" destId="{CEDFB79A-6B67-4B1C-9739-29AD034E5F7C}" srcOrd="0" destOrd="0" presId="urn:microsoft.com/office/officeart/2005/8/layout/chevron1"/>
    <dgm:cxn modelId="{3341DCAD-40CC-4B21-B5CD-EB071CE3B44A}" srcId="{DBBEB8E2-677A-488C-AF5B-A4DF3670A7C2}" destId="{7502F3A2-5AD2-4E27-AF24-878530FC17B9}" srcOrd="2" destOrd="0" parTransId="{05D1DA06-E1C8-42C7-815D-B86FD4D4A794}" sibTransId="{592FEF1B-2632-4C20-AFEE-D0A1B9CA39D6}"/>
    <dgm:cxn modelId="{B76352F2-BE9E-4DE8-A15C-A90C44C229B9}" type="presOf" srcId="{DBBEB8E2-677A-488C-AF5B-A4DF3670A7C2}" destId="{6E3BB1E8-1BF1-403F-B3BA-A19F55DDAEEC}" srcOrd="0" destOrd="0" presId="urn:microsoft.com/office/officeart/2005/8/layout/chevron1"/>
    <dgm:cxn modelId="{171E5FF3-BC23-4957-B1F5-82147DD09077}" type="presOf" srcId="{CBB1776B-A6A7-4A79-8FC2-77CCF395212C}" destId="{FAC1747B-ABC0-4568-914C-0EB94B68B833}" srcOrd="0" destOrd="0" presId="urn:microsoft.com/office/officeart/2005/8/layout/chevron1"/>
    <dgm:cxn modelId="{CE4C5702-42D6-41C1-A4A0-C69D1967E2AF}" srcId="{DBBEB8E2-677A-488C-AF5B-A4DF3670A7C2}" destId="{339826DE-0B27-494B-9F21-19509E41C694}" srcOrd="1" destOrd="0" parTransId="{251A42B0-8DDE-4AB3-BE46-B29BDF697628}" sibTransId="{4B12B332-0DBB-413B-95E1-CFD2E295BDA3}"/>
    <dgm:cxn modelId="{FE126333-F4FE-46A5-A866-DEBC1FA44723}" srcId="{DBBEB8E2-677A-488C-AF5B-A4DF3670A7C2}" destId="{273746B1-996A-4C03-8829-BFB06EF1CACE}" srcOrd="0" destOrd="0" parTransId="{AE4DBCE2-04A3-4081-8E95-B52580FEA92B}" sibTransId="{489E7626-4E5A-412F-90A2-7B0B1117483C}"/>
    <dgm:cxn modelId="{65BDB537-8E18-49A9-AD77-785A18ED06D1}" type="presParOf" srcId="{6E3BB1E8-1BF1-403F-B3BA-A19F55DDAEEC}" destId="{C18B9015-7CDB-4211-A3AB-BD7CB6F7AC06}" srcOrd="0" destOrd="0" presId="urn:microsoft.com/office/officeart/2005/8/layout/chevron1"/>
    <dgm:cxn modelId="{96C653D4-D9BD-4181-8174-40DD04883FC4}" type="presParOf" srcId="{6E3BB1E8-1BF1-403F-B3BA-A19F55DDAEEC}" destId="{BA6637A8-CC69-409E-B5A0-21992AE48406}" srcOrd="1" destOrd="0" presId="urn:microsoft.com/office/officeart/2005/8/layout/chevron1"/>
    <dgm:cxn modelId="{1D168492-674A-415B-9E15-EADBAF807ABF}" type="presParOf" srcId="{6E3BB1E8-1BF1-403F-B3BA-A19F55DDAEEC}" destId="{CEDFB79A-6B67-4B1C-9739-29AD034E5F7C}" srcOrd="2" destOrd="0" presId="urn:microsoft.com/office/officeart/2005/8/layout/chevron1"/>
    <dgm:cxn modelId="{FA4F3A91-C2E6-43AA-BF7E-FA79BD678733}" type="presParOf" srcId="{6E3BB1E8-1BF1-403F-B3BA-A19F55DDAEEC}" destId="{08FCD5DF-6A80-4CB4-BF37-004FF474386E}" srcOrd="3" destOrd="0" presId="urn:microsoft.com/office/officeart/2005/8/layout/chevron1"/>
    <dgm:cxn modelId="{27184551-6CEE-45AC-B3FB-F0289FCCE994}" type="presParOf" srcId="{6E3BB1E8-1BF1-403F-B3BA-A19F55DDAEEC}" destId="{CEF6E4C5-C307-480D-8E8F-6B190273EE19}" srcOrd="4" destOrd="0" presId="urn:microsoft.com/office/officeart/2005/8/layout/chevron1"/>
    <dgm:cxn modelId="{3140ECB0-49D5-4278-8CB5-4C3B7AD7E20C}" type="presParOf" srcId="{6E3BB1E8-1BF1-403F-B3BA-A19F55DDAEEC}" destId="{853E7C8D-2818-460E-874B-0A2B8E2B61BF}" srcOrd="5" destOrd="0" presId="urn:microsoft.com/office/officeart/2005/8/layout/chevron1"/>
    <dgm:cxn modelId="{B756A121-5D90-4CAC-A925-D58A14A8D5A6}" type="presParOf" srcId="{6E3BB1E8-1BF1-403F-B3BA-A19F55DDAEEC}" destId="{A644DD11-A280-461D-AE46-429B0E5F1855}" srcOrd="6" destOrd="0" presId="urn:microsoft.com/office/officeart/2005/8/layout/chevron1"/>
    <dgm:cxn modelId="{6F934B4F-38D9-414A-BF9F-BC8333519777}" type="presParOf" srcId="{6E3BB1E8-1BF1-403F-B3BA-A19F55DDAEEC}" destId="{B50AE3AB-5577-45D3-BE95-B9108F9F49B5}" srcOrd="7" destOrd="0" presId="urn:microsoft.com/office/officeart/2005/8/layout/chevron1"/>
    <dgm:cxn modelId="{26B66F61-6A63-4ABF-9357-D64EF5D95337}" type="presParOf" srcId="{6E3BB1E8-1BF1-403F-B3BA-A19F55DDAEEC}" destId="{FAC1747B-ABC0-4568-914C-0EB94B68B833}" srcOrd="8" destOrd="0" presId="urn:microsoft.com/office/officeart/2005/8/layout/chevron1"/>
    <dgm:cxn modelId="{F504F79D-E9F5-488C-9F08-37D847F795F3}" type="presParOf" srcId="{6E3BB1E8-1BF1-403F-B3BA-A19F55DDAEEC}" destId="{0EF46C58-3F53-483D-88D9-664B38AC01C3}" srcOrd="9" destOrd="0" presId="urn:microsoft.com/office/officeart/2005/8/layout/chevron1"/>
    <dgm:cxn modelId="{B3573401-572C-4619-999C-4067A6881FEC}" type="presParOf" srcId="{6E3BB1E8-1BF1-403F-B3BA-A19F55DDAEEC}" destId="{F433A082-9C32-49D3-B7A3-563FCA2BA196}" srcOrd="10" destOrd="0" presId="urn:microsoft.com/office/officeart/2005/8/layout/chevron1"/>
  </dgm:cxnLst>
  <dgm:bg>
    <a:solidFill>
      <a:srgbClr val="BD582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81BD776-D2D8-4947-B494-86425A29EDA1}" type="doc">
      <dgm:prSet loTypeId="urn:microsoft.com/office/officeart/2009/3/layout/OpposingIdea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70DEE2-53ED-4F75-9676-086A92FD1FA2}">
      <dgm:prSet phldrT="[Text]"/>
      <dgm:spPr/>
      <dgm:t>
        <a:bodyPr/>
        <a:lstStyle/>
        <a:p>
          <a:r>
            <a:rPr lang="en-US" dirty="0" smtClean="0"/>
            <a:t>Increase in</a:t>
          </a:r>
          <a:endParaRPr lang="en-US" dirty="0"/>
        </a:p>
      </dgm:t>
    </dgm:pt>
    <dgm:pt modelId="{66A0F79C-7A12-40A6-92F8-4ABDD8C02EF1}" type="parTrans" cxnId="{62D92DD6-CC77-402D-9210-CE6DF661F669}">
      <dgm:prSet/>
      <dgm:spPr/>
      <dgm:t>
        <a:bodyPr/>
        <a:lstStyle/>
        <a:p>
          <a:endParaRPr lang="en-US"/>
        </a:p>
      </dgm:t>
    </dgm:pt>
    <dgm:pt modelId="{14508683-1DB3-4A63-B9FD-92A1674C0BE9}" type="sibTrans" cxnId="{62D92DD6-CC77-402D-9210-CE6DF661F669}">
      <dgm:prSet/>
      <dgm:spPr/>
      <dgm:t>
        <a:bodyPr/>
        <a:lstStyle/>
        <a:p>
          <a:endParaRPr lang="en-US"/>
        </a:p>
      </dgm:t>
    </dgm:pt>
    <dgm:pt modelId="{AEAA1F66-14A6-4B68-825D-FA035AC8CC05}">
      <dgm:prSet phldrT="[Text]"/>
      <dgm:spPr/>
      <dgm:t>
        <a:bodyPr/>
        <a:lstStyle/>
        <a:p>
          <a:r>
            <a:rPr lang="en-US" dirty="0" smtClean="0"/>
            <a:t>Good faith and trust</a:t>
          </a:r>
          <a:endParaRPr lang="en-US" dirty="0"/>
        </a:p>
      </dgm:t>
    </dgm:pt>
    <dgm:pt modelId="{F56470B2-6923-469D-A3E7-9D98F6634E4A}" type="parTrans" cxnId="{A9EDC122-3D0C-40C0-B99A-2EE0835DBD10}">
      <dgm:prSet/>
      <dgm:spPr/>
      <dgm:t>
        <a:bodyPr/>
        <a:lstStyle/>
        <a:p>
          <a:endParaRPr lang="en-US"/>
        </a:p>
      </dgm:t>
    </dgm:pt>
    <dgm:pt modelId="{90CF764A-DAD1-431C-9AEE-E7E793326CFE}" type="sibTrans" cxnId="{A9EDC122-3D0C-40C0-B99A-2EE0835DBD10}">
      <dgm:prSet/>
      <dgm:spPr/>
      <dgm:t>
        <a:bodyPr/>
        <a:lstStyle/>
        <a:p>
          <a:endParaRPr lang="en-US"/>
        </a:p>
      </dgm:t>
    </dgm:pt>
    <dgm:pt modelId="{7A26FCBA-2D6D-46F9-BBA9-DC05A654BA0B}">
      <dgm:prSet phldrT="[Text]"/>
      <dgm:spPr/>
      <dgm:t>
        <a:bodyPr/>
        <a:lstStyle/>
        <a:p>
          <a:r>
            <a:rPr lang="en-US" dirty="0" smtClean="0"/>
            <a:t>Decrease in</a:t>
          </a:r>
          <a:endParaRPr lang="en-US" dirty="0"/>
        </a:p>
      </dgm:t>
    </dgm:pt>
    <dgm:pt modelId="{A064B702-4ED3-4085-8059-6622FB2CDAF0}" type="parTrans" cxnId="{2CE5CC45-C79B-4A45-9B6C-0C4287335A6A}">
      <dgm:prSet/>
      <dgm:spPr/>
      <dgm:t>
        <a:bodyPr/>
        <a:lstStyle/>
        <a:p>
          <a:endParaRPr lang="en-US"/>
        </a:p>
      </dgm:t>
    </dgm:pt>
    <dgm:pt modelId="{36EC92E6-CD5F-4B46-A9E4-48E166B73388}" type="sibTrans" cxnId="{2CE5CC45-C79B-4A45-9B6C-0C4287335A6A}">
      <dgm:prSet/>
      <dgm:spPr/>
      <dgm:t>
        <a:bodyPr/>
        <a:lstStyle/>
        <a:p>
          <a:endParaRPr lang="en-US"/>
        </a:p>
      </dgm:t>
    </dgm:pt>
    <dgm:pt modelId="{48217B7E-B8C7-4819-A97B-97F70D3E8112}">
      <dgm:prSet phldrT="[Text]"/>
      <dgm:spPr/>
      <dgm:t>
        <a:bodyPr/>
        <a:lstStyle/>
        <a:p>
          <a:r>
            <a:rPr lang="en-US" dirty="0" smtClean="0"/>
            <a:t>Tendency to start an investigation</a:t>
          </a:r>
        </a:p>
        <a:p>
          <a:r>
            <a:rPr lang="en-US" dirty="0" smtClean="0"/>
            <a:t>Knee-jerk reactions</a:t>
          </a:r>
        </a:p>
        <a:p>
          <a:r>
            <a:rPr lang="en-US" dirty="0" smtClean="0"/>
            <a:t>Psychological stress of the staff</a:t>
          </a:r>
        </a:p>
        <a:p>
          <a:r>
            <a:rPr lang="en-US" dirty="0" smtClean="0"/>
            <a:t>Time to process special payments</a:t>
          </a:r>
          <a:endParaRPr lang="en-US" dirty="0"/>
        </a:p>
      </dgm:t>
    </dgm:pt>
    <dgm:pt modelId="{D3D75014-548F-466A-A45B-B487237B572B}" type="parTrans" cxnId="{24B867BC-A23D-4E38-8CED-003774787A73}">
      <dgm:prSet/>
      <dgm:spPr/>
      <dgm:t>
        <a:bodyPr/>
        <a:lstStyle/>
        <a:p>
          <a:endParaRPr lang="en-US"/>
        </a:p>
      </dgm:t>
    </dgm:pt>
    <dgm:pt modelId="{7CA56C30-D2AC-48A8-811B-9736CC9B1983}" type="sibTrans" cxnId="{24B867BC-A23D-4E38-8CED-003774787A73}">
      <dgm:prSet/>
      <dgm:spPr/>
      <dgm:t>
        <a:bodyPr/>
        <a:lstStyle/>
        <a:p>
          <a:endParaRPr lang="en-US"/>
        </a:p>
      </dgm:t>
    </dgm:pt>
    <dgm:pt modelId="{023A8EE3-625F-46D3-A9EC-F2461072AA83}">
      <dgm:prSet phldrT="[Text]"/>
      <dgm:spPr/>
      <dgm:t>
        <a:bodyPr/>
        <a:lstStyle/>
        <a:p>
          <a:r>
            <a:rPr lang="en-US" dirty="0" smtClean="0"/>
            <a:t>Staff engagement (also with senior management)</a:t>
          </a:r>
        </a:p>
        <a:p>
          <a:r>
            <a:rPr lang="en-US" dirty="0" smtClean="0"/>
            <a:t>Staff motivation and morale</a:t>
          </a:r>
        </a:p>
        <a:p>
          <a:r>
            <a:rPr lang="en-US" dirty="0" smtClean="0"/>
            <a:t>Job satisfaction</a:t>
          </a:r>
        </a:p>
        <a:p>
          <a:r>
            <a:rPr lang="en-US" dirty="0" smtClean="0"/>
            <a:t>Compassion</a:t>
          </a:r>
        </a:p>
        <a:p>
          <a:r>
            <a:rPr lang="en-US" dirty="0" smtClean="0"/>
            <a:t>Sense of personal learning</a:t>
          </a:r>
        </a:p>
        <a:p>
          <a:r>
            <a:rPr lang="en-US" dirty="0" smtClean="0"/>
            <a:t>Staff support</a:t>
          </a:r>
          <a:endParaRPr lang="en-US" dirty="0"/>
        </a:p>
      </dgm:t>
    </dgm:pt>
    <dgm:pt modelId="{C7C1B608-84AB-41E7-800A-97F088CAB059}" type="parTrans" cxnId="{BE429DF6-6E36-486E-A802-642C889D477D}">
      <dgm:prSet/>
      <dgm:spPr/>
      <dgm:t>
        <a:bodyPr/>
        <a:lstStyle/>
        <a:p>
          <a:endParaRPr lang="en-US"/>
        </a:p>
      </dgm:t>
    </dgm:pt>
    <dgm:pt modelId="{C41947A0-6C60-46D7-ABCF-0543A53EB511}" type="sibTrans" cxnId="{BE429DF6-6E36-486E-A802-642C889D477D}">
      <dgm:prSet/>
      <dgm:spPr/>
      <dgm:t>
        <a:bodyPr/>
        <a:lstStyle/>
        <a:p>
          <a:endParaRPr lang="en-US"/>
        </a:p>
      </dgm:t>
    </dgm:pt>
    <dgm:pt modelId="{2433435F-825C-40F3-BC55-D8468F5CBBDF}" type="pres">
      <dgm:prSet presAssocID="{781BD776-D2D8-4947-B494-86425A29EDA1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3B5414-3A73-48F6-91F3-EFAEA0317B37}" type="pres">
      <dgm:prSet presAssocID="{781BD776-D2D8-4947-B494-86425A29EDA1}" presName="Background" presStyleLbl="node1" presStyleIdx="0" presStyleCnt="1" custLinFactNeighborY="1550"/>
      <dgm:spPr/>
    </dgm:pt>
    <dgm:pt modelId="{8A777E8B-554A-4857-B0BE-069578FB9BC5}" type="pres">
      <dgm:prSet presAssocID="{781BD776-D2D8-4947-B494-86425A29EDA1}" presName="Divider" presStyleLbl="callout" presStyleIdx="0" presStyleCnt="1"/>
      <dgm:spPr/>
    </dgm:pt>
    <dgm:pt modelId="{9A79A355-F186-4D1A-8B5F-B3B81E406495}" type="pres">
      <dgm:prSet presAssocID="{781BD776-D2D8-4947-B494-86425A29EDA1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F2544-E140-4A51-B34F-67194ECC5DE0}" type="pres">
      <dgm:prSet presAssocID="{781BD776-D2D8-4947-B494-86425A29EDA1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BE95D1-6BD9-45DB-A71A-70CC68A1C5FE}" type="pres">
      <dgm:prSet presAssocID="{781BD776-D2D8-4947-B494-86425A29EDA1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89CD29EF-9E87-4236-826C-71BAA782BECA}" type="pres">
      <dgm:prSet presAssocID="{781BD776-D2D8-4947-B494-86425A29EDA1}" presName="ParentShape1" presStyleLbl="alignImgPlace1" presStyleIdx="0" presStyleCnt="2">
        <dgm:presLayoutVars/>
      </dgm:prSet>
      <dgm:spPr/>
      <dgm:t>
        <a:bodyPr/>
        <a:lstStyle/>
        <a:p>
          <a:endParaRPr lang="en-US"/>
        </a:p>
      </dgm:t>
    </dgm:pt>
    <dgm:pt modelId="{E5ED34CC-9EEE-479F-9A3D-B63766A72DBC}" type="pres">
      <dgm:prSet presAssocID="{781BD776-D2D8-4947-B494-86425A29EDA1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8F3FA23C-F1F9-4A34-A6FE-5F937382CD5C}" type="pres">
      <dgm:prSet presAssocID="{781BD776-D2D8-4947-B494-86425A29EDA1}" presName="ParentShape2" presStyleLbl="alignImgPlace1" presStyleIdx="1" presStyleCnt="2">
        <dgm:presLayoutVars/>
      </dgm:prSet>
      <dgm:spPr/>
      <dgm:t>
        <a:bodyPr/>
        <a:lstStyle/>
        <a:p>
          <a:endParaRPr lang="en-US"/>
        </a:p>
      </dgm:t>
    </dgm:pt>
  </dgm:ptLst>
  <dgm:cxnLst>
    <dgm:cxn modelId="{24B867BC-A23D-4E38-8CED-003774787A73}" srcId="{7A26FCBA-2D6D-46F9-BBA9-DC05A654BA0B}" destId="{48217B7E-B8C7-4819-A97B-97F70D3E8112}" srcOrd="0" destOrd="0" parTransId="{D3D75014-548F-466A-A45B-B487237B572B}" sibTransId="{7CA56C30-D2AC-48A8-811B-9736CC9B1983}"/>
    <dgm:cxn modelId="{BE429DF6-6E36-486E-A802-642C889D477D}" srcId="{6C70DEE2-53ED-4F75-9676-086A92FD1FA2}" destId="{023A8EE3-625F-46D3-A9EC-F2461072AA83}" srcOrd="1" destOrd="0" parTransId="{C7C1B608-84AB-41E7-800A-97F088CAB059}" sibTransId="{C41947A0-6C60-46D7-ABCF-0543A53EB511}"/>
    <dgm:cxn modelId="{2CE5CC45-C79B-4A45-9B6C-0C4287335A6A}" srcId="{781BD776-D2D8-4947-B494-86425A29EDA1}" destId="{7A26FCBA-2D6D-46F9-BBA9-DC05A654BA0B}" srcOrd="1" destOrd="0" parTransId="{A064B702-4ED3-4085-8059-6622FB2CDAF0}" sibTransId="{36EC92E6-CD5F-4B46-A9E4-48E166B73388}"/>
    <dgm:cxn modelId="{393C1461-6FF1-4E5B-9674-E04EC533488D}" type="presOf" srcId="{AEAA1F66-14A6-4B68-825D-FA035AC8CC05}" destId="{9A79A355-F186-4D1A-8B5F-B3B81E406495}" srcOrd="0" destOrd="0" presId="urn:microsoft.com/office/officeart/2009/3/layout/OpposingIdeas"/>
    <dgm:cxn modelId="{6C3C4125-7B15-45CE-B19D-C11683A0C3C2}" type="presOf" srcId="{6C70DEE2-53ED-4F75-9676-086A92FD1FA2}" destId="{89CD29EF-9E87-4236-826C-71BAA782BECA}" srcOrd="1" destOrd="0" presId="urn:microsoft.com/office/officeart/2009/3/layout/OpposingIdeas"/>
    <dgm:cxn modelId="{7B965102-E10B-4BA4-8D47-7394D2805DAB}" type="presOf" srcId="{7A26FCBA-2D6D-46F9-BBA9-DC05A654BA0B}" destId="{8F3FA23C-F1F9-4A34-A6FE-5F937382CD5C}" srcOrd="1" destOrd="0" presId="urn:microsoft.com/office/officeart/2009/3/layout/OpposingIdeas"/>
    <dgm:cxn modelId="{A9EDC122-3D0C-40C0-B99A-2EE0835DBD10}" srcId="{6C70DEE2-53ED-4F75-9676-086A92FD1FA2}" destId="{AEAA1F66-14A6-4B68-825D-FA035AC8CC05}" srcOrd="0" destOrd="0" parTransId="{F56470B2-6923-469D-A3E7-9D98F6634E4A}" sibTransId="{90CF764A-DAD1-431C-9AEE-E7E793326CFE}"/>
    <dgm:cxn modelId="{36DEBC46-173D-4A56-ADC1-7515707D444A}" type="presOf" srcId="{48217B7E-B8C7-4819-A97B-97F70D3E8112}" destId="{EF0F2544-E140-4A51-B34F-67194ECC5DE0}" srcOrd="0" destOrd="0" presId="urn:microsoft.com/office/officeart/2009/3/layout/OpposingIdeas"/>
    <dgm:cxn modelId="{28D60C24-2126-494E-BAF5-09A2D960917C}" type="presOf" srcId="{6C70DEE2-53ED-4F75-9676-086A92FD1FA2}" destId="{85BE95D1-6BD9-45DB-A71A-70CC68A1C5FE}" srcOrd="0" destOrd="0" presId="urn:microsoft.com/office/officeart/2009/3/layout/OpposingIdeas"/>
    <dgm:cxn modelId="{62D92DD6-CC77-402D-9210-CE6DF661F669}" srcId="{781BD776-D2D8-4947-B494-86425A29EDA1}" destId="{6C70DEE2-53ED-4F75-9676-086A92FD1FA2}" srcOrd="0" destOrd="0" parTransId="{66A0F79C-7A12-40A6-92F8-4ABDD8C02EF1}" sibTransId="{14508683-1DB3-4A63-B9FD-92A1674C0BE9}"/>
    <dgm:cxn modelId="{52D7C969-9562-4DFD-B66D-2CFDB37055DE}" type="presOf" srcId="{781BD776-D2D8-4947-B494-86425A29EDA1}" destId="{2433435F-825C-40F3-BC55-D8468F5CBBDF}" srcOrd="0" destOrd="0" presId="urn:microsoft.com/office/officeart/2009/3/layout/OpposingIdeas"/>
    <dgm:cxn modelId="{6A8ECC24-96D0-413B-BB9F-6105395ED6C7}" type="presOf" srcId="{023A8EE3-625F-46D3-A9EC-F2461072AA83}" destId="{9A79A355-F186-4D1A-8B5F-B3B81E406495}" srcOrd="0" destOrd="1" presId="urn:microsoft.com/office/officeart/2009/3/layout/OpposingIdeas"/>
    <dgm:cxn modelId="{1212DE7D-7391-42B9-8A47-4447469A8535}" type="presOf" srcId="{7A26FCBA-2D6D-46F9-BBA9-DC05A654BA0B}" destId="{E5ED34CC-9EEE-479F-9A3D-B63766A72DBC}" srcOrd="0" destOrd="0" presId="urn:microsoft.com/office/officeart/2009/3/layout/OpposingIdeas"/>
    <dgm:cxn modelId="{D0CEC711-185B-4B48-8259-4331D8F25B8C}" type="presParOf" srcId="{2433435F-825C-40F3-BC55-D8468F5CBBDF}" destId="{C63B5414-3A73-48F6-91F3-EFAEA0317B37}" srcOrd="0" destOrd="0" presId="urn:microsoft.com/office/officeart/2009/3/layout/OpposingIdeas"/>
    <dgm:cxn modelId="{580B671B-0AFF-4352-9E95-0A1708DCEEC7}" type="presParOf" srcId="{2433435F-825C-40F3-BC55-D8468F5CBBDF}" destId="{8A777E8B-554A-4857-B0BE-069578FB9BC5}" srcOrd="1" destOrd="0" presId="urn:microsoft.com/office/officeart/2009/3/layout/OpposingIdeas"/>
    <dgm:cxn modelId="{A5E9D0D0-242D-48C9-80B1-C1ECAFC29AD9}" type="presParOf" srcId="{2433435F-825C-40F3-BC55-D8468F5CBBDF}" destId="{9A79A355-F186-4D1A-8B5F-B3B81E406495}" srcOrd="2" destOrd="0" presId="urn:microsoft.com/office/officeart/2009/3/layout/OpposingIdeas"/>
    <dgm:cxn modelId="{AB1E57DD-0A31-4A0F-BFDA-586739F05803}" type="presParOf" srcId="{2433435F-825C-40F3-BC55-D8468F5CBBDF}" destId="{EF0F2544-E140-4A51-B34F-67194ECC5DE0}" srcOrd="3" destOrd="0" presId="urn:microsoft.com/office/officeart/2009/3/layout/OpposingIdeas"/>
    <dgm:cxn modelId="{0E01520B-A492-475E-BC0E-85EDCEF7EE71}" type="presParOf" srcId="{2433435F-825C-40F3-BC55-D8468F5CBBDF}" destId="{85BE95D1-6BD9-45DB-A71A-70CC68A1C5FE}" srcOrd="4" destOrd="0" presId="urn:microsoft.com/office/officeart/2009/3/layout/OpposingIdeas"/>
    <dgm:cxn modelId="{32ADE77F-ACCC-4A17-BBAC-B397AF2A8A2A}" type="presParOf" srcId="{2433435F-825C-40F3-BC55-D8468F5CBBDF}" destId="{89CD29EF-9E87-4236-826C-71BAA782BECA}" srcOrd="5" destOrd="0" presId="urn:microsoft.com/office/officeart/2009/3/layout/OpposingIdeas"/>
    <dgm:cxn modelId="{DADF195F-E6E7-409E-9CAF-B61DAA6C5D35}" type="presParOf" srcId="{2433435F-825C-40F3-BC55-D8468F5CBBDF}" destId="{E5ED34CC-9EEE-479F-9A3D-B63766A72DBC}" srcOrd="6" destOrd="0" presId="urn:microsoft.com/office/officeart/2009/3/layout/OpposingIdeas"/>
    <dgm:cxn modelId="{993E9DCC-E560-46A2-A69F-ED617346BABA}" type="presParOf" srcId="{2433435F-825C-40F3-BC55-D8468F5CBBDF}" destId="{8F3FA23C-F1F9-4A34-A6FE-5F937382CD5C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B9015-7CDB-4211-A3AB-BD7CB6F7AC06}">
      <dsp:nvSpPr>
        <dsp:cNvPr id="0" name=""/>
        <dsp:cNvSpPr/>
      </dsp:nvSpPr>
      <dsp:spPr>
        <a:xfrm>
          <a:off x="5953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Background</a:t>
          </a:r>
          <a:endParaRPr lang="en-US" sz="1400" kern="1200" dirty="0"/>
        </a:p>
      </dsp:txBody>
      <dsp:txXfrm>
        <a:off x="156044" y="0"/>
        <a:ext cx="1914380" cy="300182"/>
      </dsp:txXfrm>
    </dsp:sp>
    <dsp:sp modelId="{CEDFB79A-6B67-4B1C-9739-29AD034E5F7C}">
      <dsp:nvSpPr>
        <dsp:cNvPr id="0" name=""/>
        <dsp:cNvSpPr/>
      </dsp:nvSpPr>
      <dsp:spPr>
        <a:xfrm>
          <a:off x="1999059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Literature</a:t>
          </a:r>
          <a:endParaRPr lang="en-GB" sz="1400" kern="1200" dirty="0" smtClean="0"/>
        </a:p>
      </dsp:txBody>
      <dsp:txXfrm>
        <a:off x="2149150" y="0"/>
        <a:ext cx="1914380" cy="300182"/>
      </dsp:txXfrm>
    </dsp:sp>
    <dsp:sp modelId="{CEF6E4C5-C307-480D-8E8F-6B190273EE19}">
      <dsp:nvSpPr>
        <dsp:cNvPr id="0" name=""/>
        <dsp:cNvSpPr/>
      </dsp:nvSpPr>
      <dsp:spPr>
        <a:xfrm>
          <a:off x="3992165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Research Objective</a:t>
          </a:r>
          <a:endParaRPr lang="en-GB" sz="1400" kern="1200" dirty="0" smtClean="0"/>
        </a:p>
      </dsp:txBody>
      <dsp:txXfrm>
        <a:off x="4142256" y="0"/>
        <a:ext cx="1914380" cy="300182"/>
      </dsp:txXfrm>
    </dsp:sp>
    <dsp:sp modelId="{A644DD11-A280-461D-AE46-429B0E5F1855}">
      <dsp:nvSpPr>
        <dsp:cNvPr id="0" name=""/>
        <dsp:cNvSpPr/>
      </dsp:nvSpPr>
      <dsp:spPr>
        <a:xfrm>
          <a:off x="5985271" y="0"/>
          <a:ext cx="2214562" cy="300182"/>
        </a:xfrm>
        <a:prstGeom prst="chevron">
          <a:avLst/>
        </a:prstGeom>
        <a:solidFill>
          <a:schemeClr val="accent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Approach</a:t>
          </a:r>
          <a:endParaRPr lang="en-GB" sz="1400" kern="1200" dirty="0" smtClean="0"/>
        </a:p>
      </dsp:txBody>
      <dsp:txXfrm>
        <a:off x="6135362" y="0"/>
        <a:ext cx="1914380" cy="300182"/>
      </dsp:txXfrm>
    </dsp:sp>
    <dsp:sp modelId="{FAC1747B-ABC0-4568-914C-0EB94B68B833}">
      <dsp:nvSpPr>
        <dsp:cNvPr id="0" name=""/>
        <dsp:cNvSpPr/>
      </dsp:nvSpPr>
      <dsp:spPr>
        <a:xfrm>
          <a:off x="7978378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Findings</a:t>
          </a:r>
          <a:endParaRPr lang="en-GB" sz="1400" kern="1200" dirty="0" smtClean="0"/>
        </a:p>
      </dsp:txBody>
      <dsp:txXfrm>
        <a:off x="8128469" y="0"/>
        <a:ext cx="1914380" cy="300182"/>
      </dsp:txXfrm>
    </dsp:sp>
    <dsp:sp modelId="{F433A082-9C32-49D3-B7A3-563FCA2BA196}">
      <dsp:nvSpPr>
        <dsp:cNvPr id="0" name=""/>
        <dsp:cNvSpPr/>
      </dsp:nvSpPr>
      <dsp:spPr>
        <a:xfrm>
          <a:off x="9971484" y="0"/>
          <a:ext cx="2214562" cy="300182"/>
        </a:xfrm>
        <a:prstGeom prst="chevron">
          <a:avLst/>
        </a:prstGeom>
        <a:solidFill>
          <a:srgbClr val="BD582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Conclusion</a:t>
          </a:r>
          <a:endParaRPr lang="en-GB" sz="1400" kern="1200" dirty="0"/>
        </a:p>
      </dsp:txBody>
      <dsp:txXfrm>
        <a:off x="10121575" y="0"/>
        <a:ext cx="1914380" cy="30018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B5414-3A73-48F6-91F3-EFAEA0317B37}">
      <dsp:nvSpPr>
        <dsp:cNvPr id="0" name=""/>
        <dsp:cNvSpPr/>
      </dsp:nvSpPr>
      <dsp:spPr>
        <a:xfrm>
          <a:off x="3290392" y="824011"/>
          <a:ext cx="5611215" cy="3017520"/>
        </a:xfrm>
        <a:prstGeom prst="round2DiagRect">
          <a:avLst>
            <a:gd name="adj1" fmla="val 0"/>
            <a:gd name="adj2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77E8B-554A-4857-B0BE-069578FB9BC5}">
      <dsp:nvSpPr>
        <dsp:cNvPr id="0" name=""/>
        <dsp:cNvSpPr/>
      </dsp:nvSpPr>
      <dsp:spPr>
        <a:xfrm>
          <a:off x="6096000" y="1097279"/>
          <a:ext cx="748" cy="237744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9A355-F186-4D1A-8B5F-B3B81E406495}">
      <dsp:nvSpPr>
        <dsp:cNvPr id="0" name=""/>
        <dsp:cNvSpPr/>
      </dsp:nvSpPr>
      <dsp:spPr>
        <a:xfrm>
          <a:off x="3477432" y="1005840"/>
          <a:ext cx="2431526" cy="25603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Good faith and trust</a:t>
          </a:r>
          <a:endParaRPr lang="en-US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Staff engagement (also with senior management)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Staff motivation and morale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Job satisfaction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Compassion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Sense of personal learning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Staff support</a:t>
          </a:r>
          <a:endParaRPr lang="en-US" sz="1600" kern="1200" dirty="0"/>
        </a:p>
      </dsp:txBody>
      <dsp:txXfrm>
        <a:off x="3477432" y="1005840"/>
        <a:ext cx="2431526" cy="2560320"/>
      </dsp:txXfrm>
    </dsp:sp>
    <dsp:sp modelId="{EF0F2544-E140-4A51-B34F-67194ECC5DE0}">
      <dsp:nvSpPr>
        <dsp:cNvPr id="0" name=""/>
        <dsp:cNvSpPr/>
      </dsp:nvSpPr>
      <dsp:spPr>
        <a:xfrm>
          <a:off x="6283040" y="1005840"/>
          <a:ext cx="2431526" cy="25603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Tendency to start an investigation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Knee-jerk reactions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Psychological stress of the staff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Time to process special payments</a:t>
          </a:r>
          <a:endParaRPr lang="en-US" sz="1600" kern="1200" dirty="0"/>
        </a:p>
      </dsp:txBody>
      <dsp:txXfrm>
        <a:off x="6283040" y="1005840"/>
        <a:ext cx="2431526" cy="2560320"/>
      </dsp:txXfrm>
    </dsp:sp>
    <dsp:sp modelId="{89CD29EF-9E87-4236-826C-71BAA782BECA}">
      <dsp:nvSpPr>
        <dsp:cNvPr id="0" name=""/>
        <dsp:cNvSpPr/>
      </dsp:nvSpPr>
      <dsp:spPr>
        <a:xfrm rot="16200000">
          <a:off x="1176870" y="1178318"/>
          <a:ext cx="3291840" cy="935202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Increase in</a:t>
          </a:r>
          <a:endParaRPr lang="en-US" sz="2100" kern="1200" dirty="0"/>
        </a:p>
      </dsp:txBody>
      <dsp:txXfrm>
        <a:off x="1318211" y="1554254"/>
        <a:ext cx="3009158" cy="466012"/>
      </dsp:txXfrm>
    </dsp:sp>
    <dsp:sp modelId="{8F3FA23C-F1F9-4A34-A6FE-5F937382CD5C}">
      <dsp:nvSpPr>
        <dsp:cNvPr id="0" name=""/>
        <dsp:cNvSpPr/>
      </dsp:nvSpPr>
      <dsp:spPr>
        <a:xfrm rot="5400000">
          <a:off x="7723289" y="2458478"/>
          <a:ext cx="3291840" cy="935202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Decrease in</a:t>
          </a:r>
          <a:endParaRPr lang="en-US" sz="2100" kern="1200" dirty="0"/>
        </a:p>
      </dsp:txBody>
      <dsp:txXfrm>
        <a:off x="7864630" y="2551732"/>
        <a:ext cx="3009158" cy="466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3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24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079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132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160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56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863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765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014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358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41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DDF8DFA-8C07-44B3-852D-A1FB67E18C38}" type="datetimeFigureOut">
              <a:rPr lang="en-GB" smtClean="0"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48B8E66-634D-4CE0-97A3-38389E9540B7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318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5.xml"/><Relationship Id="rId5" Type="http://schemas.openxmlformats.org/officeDocument/2006/relationships/diagramData" Target="../diagrams/data15.xml"/><Relationship Id="rId4" Type="http://schemas.openxmlformats.org/officeDocument/2006/relationships/image" Target="../media/image6.png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979328"/>
            <a:ext cx="9144000" cy="1237490"/>
          </a:xfrm>
        </p:spPr>
        <p:txBody>
          <a:bodyPr/>
          <a:lstStyle/>
          <a:p>
            <a:r>
              <a:rPr lang="en-GB" sz="7200" dirty="0" smtClean="0"/>
              <a:t>Restorative</a:t>
            </a:r>
            <a:r>
              <a:rPr lang="en-GB" dirty="0" smtClean="0"/>
              <a:t> </a:t>
            </a:r>
            <a:r>
              <a:rPr lang="en-GB" sz="7200" dirty="0" smtClean="0"/>
              <a:t>Just Culture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107" y="2336547"/>
            <a:ext cx="10815783" cy="960835"/>
          </a:xfrm>
        </p:spPr>
        <p:txBody>
          <a:bodyPr>
            <a:normAutofit lnSpcReduction="10000"/>
          </a:bodyPr>
          <a:lstStyle/>
          <a:p>
            <a:r>
              <a:rPr lang="en-GB" sz="3200" i="1" dirty="0" smtClean="0"/>
              <a:t>A study of the practical and economic effects of implementing restorative justice in an NHS trust</a:t>
            </a:r>
            <a:endParaRPr lang="en-GB" sz="3200" i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6870" y="4511743"/>
            <a:ext cx="2110511" cy="20899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b="1" dirty="0" smtClean="0"/>
              <a:t>Mannat Kaur</a:t>
            </a:r>
            <a:r>
              <a:rPr lang="en-GB" sz="1600" baseline="30000" dirty="0" smtClean="0"/>
              <a:t>1</a:t>
            </a:r>
            <a:endParaRPr lang="en-GB" sz="1600" dirty="0" smtClean="0"/>
          </a:p>
          <a:p>
            <a:pPr algn="l"/>
            <a:r>
              <a:rPr lang="en-GB" sz="1600" b="1" dirty="0" smtClean="0"/>
              <a:t>Robert J. de Boer</a:t>
            </a:r>
            <a:r>
              <a:rPr lang="en-GB" sz="1600" baseline="30000" dirty="0" smtClean="0"/>
              <a:t>1,2</a:t>
            </a:r>
          </a:p>
          <a:p>
            <a:pPr algn="l"/>
            <a:r>
              <a:rPr lang="en-GB" sz="1600" b="1" dirty="0" smtClean="0"/>
              <a:t>Amanda Oates</a:t>
            </a:r>
            <a:r>
              <a:rPr lang="en-GB" sz="1600" baseline="30000" dirty="0" smtClean="0"/>
              <a:t>3</a:t>
            </a:r>
            <a:endParaRPr lang="en-GB" sz="1600" dirty="0" smtClean="0"/>
          </a:p>
          <a:p>
            <a:pPr algn="l"/>
            <a:r>
              <a:rPr lang="en-GB" sz="1600" b="1" dirty="0" smtClean="0"/>
              <a:t>Joe Rafferty</a:t>
            </a:r>
            <a:r>
              <a:rPr lang="en-GB" sz="1600" baseline="30000" dirty="0" smtClean="0"/>
              <a:t>3</a:t>
            </a:r>
            <a:endParaRPr lang="en-GB" sz="1600" dirty="0"/>
          </a:p>
          <a:p>
            <a:pPr algn="l"/>
            <a:r>
              <a:rPr lang="en-GB" sz="1600" b="1" dirty="0" smtClean="0"/>
              <a:t>Sidney Dekker</a:t>
            </a:r>
            <a:r>
              <a:rPr lang="en-GB" sz="1600" baseline="30000" dirty="0" smtClean="0"/>
              <a:t>1,4</a:t>
            </a:r>
            <a:endParaRPr lang="en-GB" sz="16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807650" y="4904670"/>
            <a:ext cx="5400676" cy="13041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baseline="30000" dirty="0" smtClean="0"/>
              <a:t>1</a:t>
            </a:r>
            <a:r>
              <a:rPr lang="en-GB" sz="1600" dirty="0" smtClean="0"/>
              <a:t> Art of Work Solutions Pty. Ltd., Brisbane, Australia</a:t>
            </a:r>
          </a:p>
          <a:p>
            <a:pPr algn="l"/>
            <a:r>
              <a:rPr lang="en-GB" sz="1600" baseline="30000" dirty="0" smtClean="0"/>
              <a:t>2</a:t>
            </a:r>
            <a:r>
              <a:rPr lang="en-GB" sz="1600" dirty="0" smtClean="0"/>
              <a:t> Northumbria University Amsterdam Campus, the Netherlands</a:t>
            </a:r>
          </a:p>
          <a:p>
            <a:pPr algn="l"/>
            <a:r>
              <a:rPr lang="en-GB" sz="1600" baseline="30000" dirty="0" smtClean="0"/>
              <a:t>3</a:t>
            </a:r>
            <a:r>
              <a:rPr lang="en-GB" sz="1600" dirty="0" smtClean="0"/>
              <a:t> Mersey Care NHS Foundation Trust, Liverpool, UK</a:t>
            </a:r>
          </a:p>
          <a:p>
            <a:pPr algn="l"/>
            <a:r>
              <a:rPr lang="en-GB" sz="1600" baseline="30000" dirty="0" smtClean="0"/>
              <a:t>4</a:t>
            </a:r>
            <a:r>
              <a:rPr lang="en-GB" sz="1600" dirty="0" smtClean="0"/>
              <a:t> Griffith University, Brisbane, Australia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278744" y="3916360"/>
            <a:ext cx="36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" panose="02040503050406030204" pitchFamily="18" charset="0"/>
              </a:rPr>
              <a:t>ICSC – Amsterdam – 2</a:t>
            </a:r>
            <a:r>
              <a:rPr lang="en-GB" baseline="30000" dirty="0" smtClean="0">
                <a:latin typeface="Cambria" panose="02040503050406030204" pitchFamily="18" charset="0"/>
              </a:rPr>
              <a:t>nd</a:t>
            </a:r>
            <a:r>
              <a:rPr lang="en-GB" dirty="0" smtClean="0">
                <a:latin typeface="Cambria" panose="02040503050406030204" pitchFamily="18" charset="0"/>
              </a:rPr>
              <a:t> Nov 2018</a:t>
            </a:r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740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6652"/>
            <a:ext cx="10515600" cy="1325563"/>
          </a:xfrm>
        </p:spPr>
        <p:txBody>
          <a:bodyPr/>
          <a:lstStyle/>
          <a:p>
            <a:r>
              <a:rPr lang="en-GB" dirty="0" smtClean="0"/>
              <a:t>Staff experience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19016896"/>
              </p:ext>
            </p:extLst>
          </p:nvPr>
        </p:nvGraphicFramePr>
        <p:xfrm>
          <a:off x="0" y="1801092"/>
          <a:ext cx="12192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68637341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65768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Staff 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30425"/>
            <a:ext cx="9875520" cy="34391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Changing perspective around accountability and human error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Recognizing </a:t>
            </a: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victims and providing support</a:t>
            </a:r>
          </a:p>
          <a:p>
            <a:pPr>
              <a:lnSpc>
                <a:spcPct val="100000"/>
              </a:lnSpc>
            </a:pPr>
            <a:r>
              <a:rPr lang="en-GB" dirty="0"/>
              <a:t>Increased staff ability to work in-line with the leadership </a:t>
            </a:r>
            <a:r>
              <a:rPr lang="en-GB" dirty="0" smtClean="0"/>
              <a:t>programmes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Open &amp; accommodating work environment, facilitates honesty and </a:t>
            </a:r>
            <a:r>
              <a:rPr lang="en-GB" dirty="0" smtClean="0"/>
              <a:t>learning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Awareness of a restorative culture can diffuse stressful situations</a:t>
            </a:r>
          </a:p>
          <a:p>
            <a:pPr>
              <a:lnSpc>
                <a:spcPct val="100000"/>
              </a:lnSpc>
            </a:pPr>
            <a:r>
              <a:rPr lang="en-GB" dirty="0"/>
              <a:t>Connection between patient and staff </a:t>
            </a:r>
            <a:r>
              <a:rPr lang="en-GB" dirty="0" smtClean="0"/>
              <a:t>safety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Safety is top </a:t>
            </a:r>
            <a:r>
              <a:rPr lang="en-GB" dirty="0" smtClean="0"/>
              <a:t>priority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470563" y="4673599"/>
            <a:ext cx="10515600" cy="4681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69911166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62564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 policy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15560"/>
            <a:ext cx="10263447" cy="4118985"/>
          </a:xfrm>
        </p:spPr>
        <p:txBody>
          <a:bodyPr>
            <a:normAutofit/>
          </a:bodyPr>
          <a:lstStyle/>
          <a:p>
            <a:r>
              <a:rPr lang="en-GB" sz="2600" dirty="0" smtClean="0"/>
              <a:t>Policies and procedures reviewed:</a:t>
            </a:r>
          </a:p>
          <a:p>
            <a:pPr lvl="2"/>
            <a:r>
              <a:rPr lang="en-GB" sz="1600" dirty="0" smtClean="0"/>
              <a:t>HR01 – Disciplinary Procedure</a:t>
            </a:r>
          </a:p>
          <a:p>
            <a:pPr lvl="2"/>
            <a:r>
              <a:rPr lang="en-GB" sz="1600" dirty="0" smtClean="0"/>
              <a:t>HR07 – Management of Attendance</a:t>
            </a:r>
          </a:p>
          <a:p>
            <a:pPr lvl="2"/>
            <a:r>
              <a:rPr lang="en-GB" sz="1600" dirty="0" smtClean="0"/>
              <a:t>SA03 – Reporting, Management &amp; Review of Adverse Incidents</a:t>
            </a:r>
          </a:p>
          <a:p>
            <a:pPr lvl="2"/>
            <a:r>
              <a:rPr lang="en-GB" sz="1600" u="sng" dirty="0">
                <a:solidFill>
                  <a:schemeClr val="accent6">
                    <a:lumMod val="75000"/>
                  </a:schemeClr>
                </a:solidFill>
              </a:rPr>
              <a:t>HR37 – Supporting </a:t>
            </a:r>
            <a:r>
              <a:rPr lang="en-GB" sz="1600" u="sng" dirty="0" smtClean="0">
                <a:solidFill>
                  <a:schemeClr val="accent6">
                    <a:lumMod val="75000"/>
                  </a:schemeClr>
                </a:solidFill>
              </a:rPr>
              <a:t>Colleagues</a:t>
            </a:r>
            <a:endParaRPr lang="en-GB" sz="1600" u="sng" dirty="0" smtClean="0"/>
          </a:p>
          <a:p>
            <a:pPr lvl="2"/>
            <a:endParaRPr lang="en-GB" dirty="0"/>
          </a:p>
          <a:p>
            <a:r>
              <a:rPr lang="en-GB" sz="2400" dirty="0" smtClean="0"/>
              <a:t>Judgemental language was present, however, so was explicit reference to embody restorative values</a:t>
            </a:r>
          </a:p>
          <a:p>
            <a:r>
              <a:rPr lang="en-GB" sz="2400" dirty="0" smtClean="0"/>
              <a:t>HR37 policy has been established as a result of cultural change</a:t>
            </a:r>
            <a:endParaRPr lang="en-GB" sz="2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21743789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64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4507345"/>
            <a:ext cx="10637791" cy="1955945"/>
          </a:xfrm>
        </p:spPr>
        <p:txBody>
          <a:bodyPr>
            <a:normAutofit/>
          </a:bodyPr>
          <a:lstStyle/>
          <a:p>
            <a:r>
              <a:rPr lang="en-GB" dirty="0" smtClean="0"/>
              <a:t>Increase in staff coming in for support (f2f counselling)</a:t>
            </a:r>
            <a:endParaRPr lang="en-GB" sz="1500" dirty="0" smtClean="0"/>
          </a:p>
          <a:p>
            <a:r>
              <a:rPr lang="en-GB" dirty="0" smtClean="0"/>
              <a:t>Decrease in issues presented regarding bullying, career, formal procedures, health, job situation, employment, trauma and violence/assaults</a:t>
            </a:r>
            <a:endParaRPr lang="en-GB" sz="1700" dirty="0" smtClean="0"/>
          </a:p>
          <a:p>
            <a:r>
              <a:rPr lang="en-GB" dirty="0" smtClean="0"/>
              <a:t>Deceleration of the increasing trend of sickness absence, staff-turnover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24" y="1995243"/>
            <a:ext cx="10516511" cy="203624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95212766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6873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4331854"/>
            <a:ext cx="10881270" cy="1681019"/>
          </a:xfrm>
        </p:spPr>
        <p:txBody>
          <a:bodyPr>
            <a:normAutofit/>
          </a:bodyPr>
          <a:lstStyle/>
          <a:p>
            <a:r>
              <a:rPr lang="en-GB" dirty="0" smtClean="0"/>
              <a:t>Total savings of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£4 </a:t>
            </a:r>
            <a:r>
              <a:rPr lang="en-GB" dirty="0" err="1" smtClean="0">
                <a:solidFill>
                  <a:schemeClr val="bg2">
                    <a:lumMod val="50000"/>
                  </a:schemeClr>
                </a:solidFill>
              </a:rPr>
              <a:t>mio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per year </a:t>
            </a:r>
            <a:r>
              <a:rPr lang="en-GB" dirty="0" smtClean="0"/>
              <a:t>(2.2% of total costs) in salary costs</a:t>
            </a:r>
          </a:p>
          <a:p>
            <a:pPr marL="0" indent="0">
              <a:buNone/>
            </a:pPr>
            <a:endParaRPr lang="en-GB" sz="1300" dirty="0" smtClean="0"/>
          </a:p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Half of these</a:t>
            </a:r>
            <a:r>
              <a:rPr lang="en-GB" dirty="0" smtClean="0"/>
              <a:t> are conservatively attributed to restorative practices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566" y="1850138"/>
            <a:ext cx="9083827" cy="2078916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68927703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8376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Expectations and findings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71480" y="1876335"/>
            <a:ext cx="10561320" cy="4257379"/>
            <a:chOff x="671480" y="1876335"/>
            <a:chExt cx="10561320" cy="425737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/>
            <a:srcRect l="1701" r="1548"/>
            <a:stretch/>
          </p:blipFill>
          <p:spPr>
            <a:xfrm>
              <a:off x="9581801" y="2420847"/>
              <a:ext cx="1640382" cy="37128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15757"/>
            <a:stretch/>
          </p:blipFill>
          <p:spPr>
            <a:xfrm>
              <a:off x="712120" y="1901077"/>
              <a:ext cx="8869680" cy="393835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-307" t="-693" b="86608"/>
            <a:stretch/>
          </p:blipFill>
          <p:spPr>
            <a:xfrm>
              <a:off x="671480" y="1876335"/>
              <a:ext cx="10561320" cy="554672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16230E">
                  <a:alpha val="20000"/>
                </a:srgbClr>
              </a:clrFrom>
              <a:clrTo>
                <a:srgbClr val="16230E">
                  <a:alpha val="0"/>
                </a:srgbClr>
              </a:clrTo>
            </a:clrChange>
          </a:blip>
          <a:srcRect r="34806"/>
          <a:stretch/>
        </p:blipFill>
        <p:spPr>
          <a:xfrm>
            <a:off x="9680326" y="2420847"/>
            <a:ext cx="1081088" cy="3420152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83711317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843396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42897"/>
            <a:ext cx="10058400" cy="4023360"/>
          </a:xfrm>
        </p:spPr>
        <p:txBody>
          <a:bodyPr/>
          <a:lstStyle/>
          <a:p>
            <a:r>
              <a:rPr lang="en-GB" dirty="0" smtClean="0"/>
              <a:t>Restorative justice implementation has beneficial effects for staff and organization alike.</a:t>
            </a:r>
          </a:p>
          <a:p>
            <a:r>
              <a:rPr lang="en-GB" dirty="0" smtClean="0"/>
              <a:t>Practical benefits: </a:t>
            </a:r>
          </a:p>
          <a:p>
            <a:pPr lvl="3"/>
            <a:r>
              <a:rPr lang="en-GB" dirty="0" smtClean="0"/>
              <a:t>Reduction in disciplinary and suspension cases</a:t>
            </a:r>
          </a:p>
          <a:p>
            <a:pPr lvl="3"/>
            <a:r>
              <a:rPr lang="en-GB" dirty="0" smtClean="0"/>
              <a:t>Increase in staff coming in for support (f2f counselling)</a:t>
            </a:r>
          </a:p>
          <a:p>
            <a:pPr lvl="3"/>
            <a:r>
              <a:rPr lang="en-GB" dirty="0" smtClean="0"/>
              <a:t>Reduction in sickness absence</a:t>
            </a:r>
          </a:p>
          <a:p>
            <a:pPr lvl="3"/>
            <a:r>
              <a:rPr lang="en-GB" dirty="0" smtClean="0"/>
              <a:t>Improved staff retention</a:t>
            </a:r>
          </a:p>
          <a:p>
            <a:pPr lvl="3"/>
            <a:r>
              <a:rPr lang="en-GB" dirty="0" smtClean="0"/>
              <a:t>Improved staff morale and psychological safety</a:t>
            </a:r>
          </a:p>
          <a:p>
            <a:pPr lvl="3"/>
            <a:r>
              <a:rPr lang="en-GB" dirty="0" smtClean="0"/>
              <a:t>Improved incident reporting</a:t>
            </a:r>
          </a:p>
          <a:p>
            <a:r>
              <a:rPr lang="en-GB" dirty="0" smtClean="0"/>
              <a:t>Economic benefits:</a:t>
            </a:r>
          </a:p>
          <a:p>
            <a:pPr lvl="3"/>
            <a:r>
              <a:rPr lang="en-GB" dirty="0" smtClean="0"/>
              <a:t>Meaningful savings of 1% of total costs can conservatively be attributed to restorative practices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3659420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7314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409152"/>
            <a:ext cx="10058400" cy="325273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Analysis and estimations are based on a short time-frame following the interventions, hence, sustainability of these improvements remains to be seen</a:t>
            </a:r>
          </a:p>
          <a:p>
            <a:endParaRPr lang="en-GB" sz="1200" dirty="0" smtClean="0"/>
          </a:p>
          <a:p>
            <a:r>
              <a:rPr lang="en-GB" dirty="0" smtClean="0"/>
              <a:t>No benchmark information was available due to the unique setting of this project </a:t>
            </a:r>
          </a:p>
          <a:p>
            <a:endParaRPr lang="en-GB" sz="1200" dirty="0" smtClean="0"/>
          </a:p>
          <a:p>
            <a:r>
              <a:rPr lang="en-GB" dirty="0" smtClean="0"/>
              <a:t>Goals reached:</a:t>
            </a:r>
          </a:p>
          <a:p>
            <a:pPr lvl="3"/>
            <a:r>
              <a:rPr lang="en-GB" dirty="0" smtClean="0"/>
              <a:t>Moral engagement of stakeholders</a:t>
            </a:r>
          </a:p>
          <a:p>
            <a:pPr lvl="3"/>
            <a:r>
              <a:rPr lang="en-GB" dirty="0" smtClean="0"/>
              <a:t>Reintegration of the caregivers into their community of practice</a:t>
            </a:r>
          </a:p>
          <a:p>
            <a:pPr lvl="3"/>
            <a:r>
              <a:rPr lang="en-GB" dirty="0" smtClean="0"/>
              <a:t>Psychological/emotional healing of those affected by any incident</a:t>
            </a:r>
          </a:p>
          <a:p>
            <a:pPr lvl="3"/>
            <a:r>
              <a:rPr lang="en-GB" dirty="0" smtClean="0"/>
              <a:t>Organizational learning and improvement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43408890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1682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683" y="2891899"/>
            <a:ext cx="3976197" cy="1325563"/>
          </a:xfrm>
        </p:spPr>
        <p:txBody>
          <a:bodyPr>
            <a:normAutofit/>
          </a:bodyPr>
          <a:lstStyle/>
          <a:p>
            <a:r>
              <a:rPr lang="en-GB" sz="6000" dirty="0" smtClean="0"/>
              <a:t>Thank</a:t>
            </a:r>
            <a:r>
              <a:rPr lang="en-GB" sz="4800" dirty="0" smtClean="0"/>
              <a:t> </a:t>
            </a:r>
            <a:r>
              <a:rPr lang="en-GB" sz="6000" dirty="0" smtClean="0"/>
              <a:t>you</a:t>
            </a:r>
            <a:r>
              <a:rPr lang="en-GB" sz="4800" dirty="0" smtClean="0"/>
              <a:t>!</a:t>
            </a:r>
            <a:endParaRPr lang="en-GB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380" y="2058786"/>
            <a:ext cx="2102882" cy="2621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53120" y="4680066"/>
            <a:ext cx="33401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smtClean="0">
                <a:latin typeface="+mj-lt"/>
              </a:rPr>
              <a:t>Mannat Kaur</a:t>
            </a:r>
            <a:endParaRPr lang="en-GB" sz="2000" dirty="0" smtClean="0">
              <a:latin typeface="+mj-lt"/>
            </a:endParaRPr>
          </a:p>
          <a:p>
            <a:pPr algn="r"/>
            <a:endParaRPr lang="en-GB" sz="2000" dirty="0">
              <a:latin typeface="+mj-lt"/>
            </a:endParaRPr>
          </a:p>
          <a:p>
            <a:pPr algn="r"/>
            <a:r>
              <a:rPr lang="en-GB" sz="2400" b="1" dirty="0" smtClean="0"/>
              <a:t>T</a:t>
            </a:r>
            <a:r>
              <a:rPr lang="en-GB" sz="2400" b="1" dirty="0" smtClean="0">
                <a:solidFill>
                  <a:srgbClr val="00B0F0"/>
                </a:solidFill>
              </a:rPr>
              <a:t>U</a:t>
            </a:r>
            <a:r>
              <a:rPr lang="en-GB" sz="2400" b="1" dirty="0" smtClean="0"/>
              <a:t> Delft </a:t>
            </a:r>
            <a:r>
              <a:rPr lang="en-GB" sz="2000" dirty="0" smtClean="0"/>
              <a:t>| PhD Researcher</a:t>
            </a:r>
          </a:p>
          <a:p>
            <a:pPr algn="r"/>
            <a:r>
              <a:rPr lang="en-GB" sz="3200" b="1" dirty="0" smtClean="0"/>
              <a:t>@</a:t>
            </a:r>
            <a:r>
              <a:rPr lang="en-GB" sz="2000" dirty="0" smtClean="0"/>
              <a:t> m.kaur@tudelft.nl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030310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81381"/>
            <a:ext cx="10058400" cy="334756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Background</a:t>
            </a:r>
          </a:p>
          <a:p>
            <a:r>
              <a:rPr lang="en-GB" sz="2800" dirty="0" smtClean="0"/>
              <a:t>Literature</a:t>
            </a:r>
          </a:p>
          <a:p>
            <a:r>
              <a:rPr lang="en-GB" sz="2800" dirty="0" smtClean="0"/>
              <a:t>Research Objective</a:t>
            </a:r>
          </a:p>
          <a:p>
            <a:r>
              <a:rPr lang="en-GB" sz="2800" dirty="0" smtClean="0"/>
              <a:t>Approach</a:t>
            </a:r>
          </a:p>
          <a:p>
            <a:r>
              <a:rPr lang="en-GB" sz="2800" dirty="0" smtClean="0"/>
              <a:t>Findings</a:t>
            </a:r>
          </a:p>
          <a:p>
            <a:r>
              <a:rPr lang="en-GB" sz="2800" dirty="0" smtClean="0"/>
              <a:t>Conclusion</a:t>
            </a:r>
            <a:endParaRPr lang="en-GB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21801215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3051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NHS Mersey Care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372207"/>
            <a:ext cx="10058400" cy="3049539"/>
          </a:xfrm>
        </p:spPr>
        <p:txBody>
          <a:bodyPr/>
          <a:lstStyle/>
          <a:p>
            <a:r>
              <a:rPr lang="en-GB" dirty="0" smtClean="0"/>
              <a:t>Mersey Care is a community and mental health trust providing care for a population of over 11 million patients in the North West of England &amp; more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It is the largest provider of learning disability forensic secure care and is one of three providers of high secure services in the UK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It employs ~8,000 staff members across 80 plus sites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8348002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5518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Decision for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429165"/>
            <a:ext cx="10515600" cy="2927926"/>
          </a:xfrm>
        </p:spPr>
        <p:txBody>
          <a:bodyPr>
            <a:normAutofit/>
          </a:bodyPr>
          <a:lstStyle/>
          <a:p>
            <a:r>
              <a:rPr lang="en-GB" dirty="0" smtClean="0"/>
              <a:t>Current managerial &amp; supervisory practices were not leading to desired improvements</a:t>
            </a:r>
            <a:endParaRPr lang="en-GB" dirty="0"/>
          </a:p>
          <a:p>
            <a:r>
              <a:rPr lang="en-GB" dirty="0" smtClean="0"/>
              <a:t>In 2015, Mersey Care decided to adopt Restorative practices as an alternative to the traditional approach following </a:t>
            </a:r>
            <a:r>
              <a:rPr lang="en-GB" dirty="0" smtClean="0"/>
              <a:t>incidents 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18 months</a:t>
            </a:r>
          </a:p>
          <a:p>
            <a:r>
              <a:rPr lang="en-GB" dirty="0" smtClean="0"/>
              <a:t>Just and Learning Culture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12929645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3382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89943"/>
            <a:ext cx="10515600" cy="38968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Freeze of staff suspensions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Investigations replaced by restorative </a:t>
            </a:r>
            <a:r>
              <a:rPr lang="en-GB" sz="2400" dirty="0" smtClean="0"/>
              <a:t>conversations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Myth-busting sooner than later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Discarding judgemental language; focus on clarity, necessity and staff empowerment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51169587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6452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89019"/>
            <a:ext cx="10515600" cy="38700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Sharing good practice stories (lessons, confessions, gratitude)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Trickle down of restorative culture in everyday organizational life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Staff support: advertising, psychological first-aid, follow-ups etc.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Promoting the awareness of restorative culture 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New roles: Just &amp; Learning Culture (JLC) lead and </a:t>
            </a:r>
            <a:r>
              <a:rPr lang="en-GB" sz="2400" dirty="0" smtClean="0"/>
              <a:t>ambassadors</a:t>
            </a:r>
          </a:p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19942040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84567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Retributive &amp; </a:t>
            </a:r>
            <a:r>
              <a:rPr lang="en-GB" dirty="0" smtClean="0"/>
              <a:t>Restorative Justice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956399"/>
              </p:ext>
            </p:extLst>
          </p:nvPr>
        </p:nvGraphicFramePr>
        <p:xfrm>
          <a:off x="1301172" y="1765670"/>
          <a:ext cx="9589656" cy="426421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94828">
                  <a:extLst>
                    <a:ext uri="{9D8B030D-6E8A-4147-A177-3AD203B41FA5}">
                      <a16:colId xmlns:a16="http://schemas.microsoft.com/office/drawing/2014/main" val="3994015747"/>
                    </a:ext>
                  </a:extLst>
                </a:gridCol>
                <a:gridCol w="4794828">
                  <a:extLst>
                    <a:ext uri="{9D8B030D-6E8A-4147-A177-3AD203B41FA5}">
                      <a16:colId xmlns:a16="http://schemas.microsoft.com/office/drawing/2014/main" val="282964187"/>
                    </a:ext>
                  </a:extLst>
                </a:gridCol>
              </a:tblGrid>
              <a:tr h="5640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Retributive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[Marx 2001, Reason 1997, </a:t>
                      </a:r>
                      <a:r>
                        <a:rPr lang="en-GB" sz="1000" dirty="0" err="1" smtClean="0"/>
                        <a:t>Wachter</a:t>
                      </a:r>
                      <a:r>
                        <a:rPr lang="en-GB" sz="1000" dirty="0" smtClean="0"/>
                        <a:t> &amp; </a:t>
                      </a:r>
                      <a:r>
                        <a:rPr lang="en-GB" sz="1000" dirty="0" err="1" smtClean="0"/>
                        <a:t>Pronovost</a:t>
                      </a:r>
                      <a:r>
                        <a:rPr lang="en-GB" sz="1000" dirty="0" smtClean="0"/>
                        <a:t> 2009,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Dekker &amp; Hugh 2010, Dekker &amp; </a:t>
                      </a:r>
                      <a:r>
                        <a:rPr lang="en-GB" sz="1000" dirty="0" err="1" smtClean="0"/>
                        <a:t>Laursen</a:t>
                      </a:r>
                      <a:r>
                        <a:rPr lang="en-GB" sz="1000" baseline="0" dirty="0" smtClean="0"/>
                        <a:t> 2007, Dekker &amp; </a:t>
                      </a:r>
                      <a:r>
                        <a:rPr lang="en-GB" sz="1000" baseline="0" dirty="0" err="1" smtClean="0"/>
                        <a:t>Breaky</a:t>
                      </a:r>
                      <a:r>
                        <a:rPr lang="en-GB" sz="1000" baseline="0" dirty="0" smtClean="0"/>
                        <a:t> 2016, Dekker 2009]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Restorative</a:t>
                      </a:r>
                    </a:p>
                    <a:p>
                      <a:pPr algn="ctr"/>
                      <a:r>
                        <a:rPr lang="en-GB" sz="900" dirty="0" smtClean="0"/>
                        <a:t>[Braithwaite 1989, Sharpe 2003, 2004, </a:t>
                      </a:r>
                      <a:r>
                        <a:rPr lang="en-GB" sz="900" dirty="0" err="1" smtClean="0"/>
                        <a:t>Berlinger</a:t>
                      </a:r>
                      <a:r>
                        <a:rPr lang="en-GB" sz="900" dirty="0" smtClean="0"/>
                        <a:t> 2005, Dekker 2016]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43531"/>
                  </a:ext>
                </a:extLst>
              </a:tr>
              <a:tr h="40370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Focus on compliance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aseline="0" dirty="0" smtClean="0"/>
                        <a:t>Focus on the victims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606668"/>
                  </a:ext>
                </a:extLst>
              </a:tr>
              <a:tr h="696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aseline="0" dirty="0" smtClean="0"/>
                        <a:t>Who made the mistake?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aseline="0" dirty="0" smtClean="0"/>
                        <a:t>How major are these errors?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aseline="0" dirty="0" smtClean="0"/>
                        <a:t>What should be the proportional repercussions?</a:t>
                      </a:r>
                      <a:endParaRPr lang="en-GB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/>
                        <a:t>Who</a:t>
                      </a:r>
                      <a:r>
                        <a:rPr lang="en-GB" sz="2400" baseline="0" dirty="0" smtClean="0"/>
                        <a:t> is hurt?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baseline="0" dirty="0" smtClean="0"/>
                        <a:t>What do they need?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baseline="0" dirty="0" smtClean="0"/>
                        <a:t>Whose obligation is it to meet those needs?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978788"/>
                  </a:ext>
                </a:extLst>
              </a:tr>
              <a:tr h="515174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Discouraged reporting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Encouraged reporting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443103"/>
                  </a:ext>
                </a:extLst>
              </a:tr>
              <a:tr h="40370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Staff is under</a:t>
                      </a:r>
                      <a:r>
                        <a:rPr lang="en-GB" sz="2400" baseline="0" dirty="0" smtClean="0"/>
                        <a:t> pressure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Staff support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377464"/>
                  </a:ext>
                </a:extLst>
              </a:tr>
              <a:tr h="40370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Fear of blame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Opportunity</a:t>
                      </a:r>
                      <a:r>
                        <a:rPr lang="en-GB" sz="2400" baseline="0" dirty="0" smtClean="0"/>
                        <a:t> to learn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720398"/>
                  </a:ext>
                </a:extLst>
              </a:tr>
            </a:tbl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75945648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5804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9994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dirty="0" smtClean="0"/>
              <a:t>To identify and substantiate the practical and economic effects of Restorative Practice at Mersey Care NHS Foundation Trust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164592" indent="0">
              <a:buNone/>
            </a:pPr>
            <a:r>
              <a:rPr lang="en-GB" b="1" dirty="0" smtClean="0"/>
              <a:t>Expected</a:t>
            </a:r>
            <a:r>
              <a:rPr lang="en-GB" dirty="0" smtClean="0"/>
              <a:t> to see changes in:</a:t>
            </a:r>
          </a:p>
          <a:p>
            <a:pPr marL="2058902" lvl="8" indent="-285750">
              <a:buFont typeface="Arial" panose="020B0604020202020204" pitchFamily="34" charset="0"/>
              <a:buChar char="•"/>
            </a:pPr>
            <a:r>
              <a:rPr lang="en-GB" dirty="0" smtClean="0"/>
              <a:t>Disciplinary cases and associated costs</a:t>
            </a:r>
          </a:p>
          <a:p>
            <a:pPr marL="2058902" lvl="8" indent="-285750">
              <a:buFont typeface="Arial" panose="020B0604020202020204" pitchFamily="34" charset="0"/>
              <a:buChar char="•"/>
            </a:pPr>
            <a:r>
              <a:rPr lang="en-GB" dirty="0" smtClean="0"/>
              <a:t>Incident reporting</a:t>
            </a:r>
          </a:p>
          <a:p>
            <a:pPr marL="2058902" lvl="8" indent="-285750">
              <a:buFont typeface="Arial" panose="020B0604020202020204" pitchFamily="34" charset="0"/>
              <a:buChar char="•"/>
            </a:pPr>
            <a:r>
              <a:rPr lang="en-GB" dirty="0" smtClean="0"/>
              <a:t>Termination costs</a:t>
            </a:r>
          </a:p>
          <a:p>
            <a:pPr marL="2058902" lvl="8" indent="-285750">
              <a:buFont typeface="Arial" panose="020B0604020202020204" pitchFamily="34" charset="0"/>
              <a:buChar char="•"/>
            </a:pPr>
            <a:r>
              <a:rPr lang="en-GB" dirty="0" smtClean="0"/>
              <a:t>Staff morale</a:t>
            </a:r>
          </a:p>
          <a:p>
            <a:pPr marL="164592" indent="0">
              <a:buNone/>
            </a:pPr>
            <a:endParaRPr lang="en-GB" sz="1800" u="sng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88942083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0580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5811"/>
            <a:ext cx="10515600" cy="1339276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Researchers were present at the Trust headquarters and various other sites.</a:t>
            </a:r>
          </a:p>
          <a:p>
            <a:r>
              <a:rPr lang="en-GB" sz="2400" dirty="0" smtClean="0"/>
              <a:t>Access to accounting records, policies and procedures.</a:t>
            </a:r>
          </a:p>
          <a:p>
            <a:r>
              <a:rPr lang="en-GB" sz="2400" dirty="0" smtClean="0"/>
              <a:t>Personal and detailed staff interviews with: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7813" y="3295087"/>
            <a:ext cx="10756374" cy="310854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CEO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Executive Director of Workforce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Head of Health and Well-being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Deputy Director of Workforce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Head of the Finance </a:t>
            </a:r>
            <a:r>
              <a:rPr lang="en-GB" sz="1600" i="1" dirty="0" smtClean="0"/>
              <a:t>team</a:t>
            </a:r>
            <a:endParaRPr lang="en-GB" sz="1600" i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Business Intelligence </a:t>
            </a:r>
            <a:r>
              <a:rPr lang="en-GB" sz="1600" i="1" dirty="0" smtClean="0"/>
              <a:t>team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i="1" dirty="0" smtClean="0"/>
          </a:p>
          <a:p>
            <a:pPr lvl="2"/>
            <a:endParaRPr lang="en-GB" sz="1600" i="1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i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i="1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i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i="1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 smtClean="0"/>
              <a:t>Strategic </a:t>
            </a:r>
            <a:r>
              <a:rPr lang="en-GB" sz="1600" i="1" dirty="0"/>
              <a:t>Advisor Digital Programmes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Staff Side Chair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Deputy Medical Director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Strategic Organizational Effectiveness Lead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/>
              <a:t>Head of Organizational Effectiveness and Learning</a:t>
            </a:r>
          </a:p>
          <a:p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68680" y="5184204"/>
            <a:ext cx="10515600" cy="1029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practical and financial analysis was performed off-site.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Several HR policies (disciplinary, attendance etc.) were also assessed.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42591950"/>
              </p:ext>
            </p:extLst>
          </p:nvPr>
        </p:nvGraphicFramePr>
        <p:xfrm>
          <a:off x="0" y="6483928"/>
          <a:ext cx="12192000" cy="30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5931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948</TotalTime>
  <Words>997</Words>
  <Application>Microsoft Office PowerPoint</Application>
  <PresentationFormat>Widescreen</PresentationFormat>
  <Paragraphs>257</Paragraphs>
  <Slides>18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Retrospect</vt:lpstr>
      <vt:lpstr>Restorative Just Culture</vt:lpstr>
      <vt:lpstr>Outline</vt:lpstr>
      <vt:lpstr>NHS Mersey Care</vt:lpstr>
      <vt:lpstr>Decision for change</vt:lpstr>
      <vt:lpstr>Interventions</vt:lpstr>
      <vt:lpstr>Interventions</vt:lpstr>
      <vt:lpstr>Retributive &amp; Restorative Justice</vt:lpstr>
      <vt:lpstr>Research Objective</vt:lpstr>
      <vt:lpstr>Approach</vt:lpstr>
      <vt:lpstr>Staff experience</vt:lpstr>
      <vt:lpstr>Staff experience</vt:lpstr>
      <vt:lpstr>HR policy review</vt:lpstr>
      <vt:lpstr>Practical effects</vt:lpstr>
      <vt:lpstr>Economic effects</vt:lpstr>
      <vt:lpstr>Expectations and findings</vt:lpstr>
      <vt:lpstr>Conclusions</vt:lpstr>
      <vt:lpstr>Discussions</vt:lpstr>
      <vt:lpstr>Thank you!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Restorative Just Culture</dc:title>
  <dc:creator>Mannat Kaur</dc:creator>
  <cp:lastModifiedBy>Mannat Kaur</cp:lastModifiedBy>
  <cp:revision>61</cp:revision>
  <dcterms:created xsi:type="dcterms:W3CDTF">2018-10-30T13:13:04Z</dcterms:created>
  <dcterms:modified xsi:type="dcterms:W3CDTF">2018-11-02T09:27:55Z</dcterms:modified>
</cp:coreProperties>
</file>