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8" r:id="rId4"/>
    <p:sldId id="288" r:id="rId5"/>
    <p:sldId id="261" r:id="rId6"/>
    <p:sldId id="262" r:id="rId7"/>
    <p:sldId id="287" r:id="rId8"/>
    <p:sldId id="282" r:id="rId9"/>
    <p:sldId id="281" r:id="rId10"/>
    <p:sldId id="291" r:id="rId11"/>
    <p:sldId id="265" r:id="rId12"/>
    <p:sldId id="290" r:id="rId13"/>
    <p:sldId id="283" r:id="rId14"/>
    <p:sldId id="292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k" initials="n" lastIdx="7" clrIdx="0">
    <p:extLst>
      <p:ext uri="{19B8F6BF-5375-455C-9EA6-DF929625EA0E}">
        <p15:presenceInfo xmlns:p15="http://schemas.microsoft.com/office/powerpoint/2012/main" userId="nek" providerId="None"/>
      </p:ext>
    </p:extLst>
  </p:cmAuthor>
  <p:cmAuthor id="2" name="Chatzimichailidou, Mikela" initials="CM" lastIdx="5" clrIdx="1">
    <p:extLst>
      <p:ext uri="{19B8F6BF-5375-455C-9EA6-DF929625EA0E}">
        <p15:presenceInfo xmlns:p15="http://schemas.microsoft.com/office/powerpoint/2012/main" userId="S-1-5-21-527237240-1500820517-725345543-6757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0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531CAC-939F-4DE5-8331-D542ECAE5CE3}" type="doc">
      <dgm:prSet loTypeId="urn:microsoft.com/office/officeart/2005/8/layout/chevron2" loCatId="process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366EDC74-BB7A-43E1-937C-C4752D8C4F6A}">
      <dgm:prSet phldrT="[Text]" custT="1"/>
      <dgm:spPr/>
      <dgm:t>
        <a:bodyPr/>
        <a:lstStyle/>
        <a:p>
          <a:r>
            <a:rPr lang="en-US" sz="2400" dirty="0">
              <a:latin typeface="Calibri"/>
              <a:cs typeface="Calibri"/>
            </a:rPr>
            <a:t>Phase 1.</a:t>
          </a:r>
        </a:p>
      </dgm:t>
    </dgm:pt>
    <dgm:pt modelId="{6BB0854E-A5BB-4A6D-A982-FC01F7D0124A}" type="parTrans" cxnId="{70C1D2AB-16DB-4DD1-A468-AA37630C7220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560EF4A1-3FCA-4E4C-BB89-5708A174F26D}" type="sibTrans" cxnId="{70C1D2AB-16DB-4DD1-A468-AA37630C7220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13ED2F0D-131B-489B-A567-6125B4470A92}">
      <dgm:prSet phldrT="[Text]" custT="1"/>
      <dgm:spPr/>
      <dgm:t>
        <a:bodyPr/>
        <a:lstStyle/>
        <a:p>
          <a:r>
            <a:rPr lang="en-US" sz="2400" dirty="0">
              <a:latin typeface="Calibri"/>
              <a:cs typeface="Calibri"/>
            </a:rPr>
            <a:t>Step 1.1: Perform the STPA hazard analysis</a:t>
          </a:r>
        </a:p>
      </dgm:t>
    </dgm:pt>
    <dgm:pt modelId="{4E2C38AE-09C0-4218-B4EA-511CC70EB70C}" type="parTrans" cxnId="{02029FBC-473F-4C74-890F-729C7E072909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EE3DD808-7A30-4067-A5B2-9514ACC13A6E}" type="sibTrans" cxnId="{02029FBC-473F-4C74-890F-729C7E072909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E23F7811-F2A2-41AB-A072-F97B5A4CDC31}">
      <dgm:prSet phldrT="[Text]" custT="1"/>
      <dgm:spPr/>
      <dgm:t>
        <a:bodyPr/>
        <a:lstStyle/>
        <a:p>
          <a:r>
            <a:rPr lang="en-US" sz="2400" dirty="0">
              <a:latin typeface="Calibri"/>
              <a:cs typeface="Calibri"/>
            </a:rPr>
            <a:t>Step 1.2: Perform the </a:t>
          </a:r>
          <a:r>
            <a:rPr lang="en-US" sz="2400" dirty="0" err="1">
              <a:latin typeface="Calibri"/>
              <a:cs typeface="Calibri"/>
            </a:rPr>
            <a:t>EWaSAP</a:t>
          </a:r>
          <a:r>
            <a:rPr lang="en-US" sz="2400" dirty="0">
              <a:latin typeface="Calibri"/>
              <a:cs typeface="Calibri"/>
            </a:rPr>
            <a:t> approach</a:t>
          </a:r>
        </a:p>
      </dgm:t>
    </dgm:pt>
    <dgm:pt modelId="{25A055D0-542F-47B0-8279-F35FEAF94F03}" type="parTrans" cxnId="{D48F1AEC-3486-4F77-B349-92A53C5F52D8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08E090F3-6BA0-45B1-83A9-EAEDBDA47101}" type="sibTrans" cxnId="{D48F1AEC-3486-4F77-B349-92A53C5F52D8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5A5C05C3-0E5A-479E-B575-95475D432F9D}">
      <dgm:prSet phldrT="[Text]" custT="1"/>
      <dgm:spPr/>
      <dgm:t>
        <a:bodyPr/>
        <a:lstStyle/>
        <a:p>
          <a:r>
            <a:rPr lang="en-US" sz="2400" dirty="0">
              <a:latin typeface="Calibri"/>
              <a:cs typeface="Calibri"/>
            </a:rPr>
            <a:t>Phase 2.</a:t>
          </a:r>
        </a:p>
      </dgm:t>
    </dgm:pt>
    <dgm:pt modelId="{110215DA-36BE-4755-B9D8-2612D07EB812}" type="parTrans" cxnId="{F0617520-09C5-49D4-B9B7-802D66D43F9E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CDAB2D66-787B-46E6-85AC-AFCDA203C4D4}" type="sibTrans" cxnId="{F0617520-09C5-49D4-B9B7-802D66D43F9E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A04047F7-B1D2-4981-9368-D1F4A147C5D6}">
      <dgm:prSet phldrT="[Text]" custT="1"/>
      <dgm:spPr/>
      <dgm:t>
        <a:bodyPr/>
        <a:lstStyle/>
        <a:p>
          <a:r>
            <a:rPr lang="en-US" sz="2400" dirty="0">
              <a:latin typeface="Calibri"/>
              <a:cs typeface="Calibri"/>
            </a:rPr>
            <a:t>Step 2.1: Create the “ideal” vector; desired system composition</a:t>
          </a:r>
        </a:p>
      </dgm:t>
    </dgm:pt>
    <dgm:pt modelId="{CC056291-22F2-4BEA-B9AB-F9FE80557C0E}" type="parTrans" cxnId="{DDE269F1-D993-49D0-9EF9-9BB0082D1B7A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04C29B8F-B0DE-4E1A-81B5-D7C8678DA1C1}" type="sibTrans" cxnId="{DDE269F1-D993-49D0-9EF9-9BB0082D1B7A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3802CCB5-C762-490E-89E8-8AB608C6D2B7}">
      <dgm:prSet phldrT="[Text]" custT="1"/>
      <dgm:spPr/>
      <dgm:t>
        <a:bodyPr/>
        <a:lstStyle/>
        <a:p>
          <a:r>
            <a:rPr lang="en-US" sz="2400" dirty="0">
              <a:latin typeface="Calibri"/>
              <a:cs typeface="Calibri"/>
            </a:rPr>
            <a:t>Step 2.2: Create the “real” vector;  as-is system composition</a:t>
          </a:r>
        </a:p>
      </dgm:t>
    </dgm:pt>
    <dgm:pt modelId="{C2ED576F-EA48-4C3A-9B13-BE266033C65A}" type="parTrans" cxnId="{1CDBE08B-7009-4D81-BD41-AB5A6E6B8795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48F05174-2385-4B51-8785-3A85E03339B0}" type="sibTrans" cxnId="{1CDBE08B-7009-4D81-BD41-AB5A6E6B8795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C01D3915-8A42-4A8C-99BE-42432DD5D308}">
      <dgm:prSet phldrT="[Text]" custT="1"/>
      <dgm:spPr/>
      <dgm:t>
        <a:bodyPr/>
        <a:lstStyle/>
        <a:p>
          <a:r>
            <a:rPr lang="en-US" sz="2400" dirty="0">
              <a:latin typeface="Calibri"/>
              <a:cs typeface="Calibri"/>
            </a:rPr>
            <a:t>Phase 3.</a:t>
          </a:r>
        </a:p>
      </dgm:t>
    </dgm:pt>
    <dgm:pt modelId="{0E49813D-CA31-49FA-8E44-6C6F3883FF52}" type="parTrans" cxnId="{C327985C-DB1C-4717-AC58-A16713BB36E0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E8E0437D-A0EC-4451-8FB2-071D4478CB49}" type="sibTrans" cxnId="{C327985C-DB1C-4717-AC58-A16713BB36E0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2CFAA79F-D3A5-451F-89A7-B61DF995968E}">
      <dgm:prSet phldrT="[Text]" custT="1"/>
      <dgm:spPr/>
      <dgm:t>
        <a:bodyPr/>
        <a:lstStyle/>
        <a:p>
          <a:r>
            <a:rPr lang="en-US" sz="2400" dirty="0">
              <a:latin typeface="Calibri"/>
              <a:cs typeface="Calibri"/>
            </a:rPr>
            <a:t>Step 3.1: Measure the </a:t>
          </a:r>
          <a:r>
            <a:rPr lang="en-US" sz="2400" dirty="0" err="1">
              <a:latin typeface="Calibri"/>
              <a:cs typeface="Calibri"/>
            </a:rPr>
            <a:t>RiskSOAP</a:t>
          </a:r>
          <a:r>
            <a:rPr lang="en-US" sz="2400" dirty="0">
              <a:latin typeface="Calibri"/>
              <a:cs typeface="Calibri"/>
            </a:rPr>
            <a:t> capability with the </a:t>
          </a:r>
          <a:r>
            <a:rPr lang="en-US" sz="2400" dirty="0" err="1">
              <a:latin typeface="Calibri"/>
              <a:cs typeface="Calibri"/>
            </a:rPr>
            <a:t>RiskSOAP</a:t>
          </a:r>
          <a:r>
            <a:rPr lang="en-US" sz="2400" dirty="0">
              <a:latin typeface="Calibri"/>
              <a:cs typeface="Calibri"/>
            </a:rPr>
            <a:t> indicator</a:t>
          </a:r>
        </a:p>
      </dgm:t>
    </dgm:pt>
    <dgm:pt modelId="{4C64B0CE-69E8-4BE9-894E-4CCC8C432B31}" type="parTrans" cxnId="{56FEEB99-EB68-4269-8629-976C5E63D2FA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F0BC5CF9-4FF2-421C-885C-65FBAC33C674}" type="sibTrans" cxnId="{56FEEB99-EB68-4269-8629-976C5E63D2FA}">
      <dgm:prSet/>
      <dgm:spPr/>
      <dgm:t>
        <a:bodyPr/>
        <a:lstStyle/>
        <a:p>
          <a:endParaRPr lang="en-US" sz="2400">
            <a:latin typeface="Calibri"/>
            <a:cs typeface="Calibri"/>
          </a:endParaRPr>
        </a:p>
      </dgm:t>
    </dgm:pt>
    <dgm:pt modelId="{8C2B21E0-72DC-4E90-889B-311017998AF2}" type="pres">
      <dgm:prSet presAssocID="{31531CAC-939F-4DE5-8331-D542ECAE5CE3}" presName="linearFlow" presStyleCnt="0">
        <dgm:presLayoutVars>
          <dgm:dir/>
          <dgm:animLvl val="lvl"/>
          <dgm:resizeHandles val="exact"/>
        </dgm:presLayoutVars>
      </dgm:prSet>
      <dgm:spPr/>
    </dgm:pt>
    <dgm:pt modelId="{41FD1382-C017-42DA-93AB-24E48B266E73}" type="pres">
      <dgm:prSet presAssocID="{366EDC74-BB7A-43E1-937C-C4752D8C4F6A}" presName="composite" presStyleCnt="0"/>
      <dgm:spPr/>
    </dgm:pt>
    <dgm:pt modelId="{E3C80766-E292-40E9-826F-8E84EB95D3B4}" type="pres">
      <dgm:prSet presAssocID="{366EDC74-BB7A-43E1-937C-C4752D8C4F6A}" presName="parentText" presStyleLbl="alignNode1" presStyleIdx="0" presStyleCnt="3" custLinFactNeighborY="16617">
        <dgm:presLayoutVars>
          <dgm:chMax val="1"/>
          <dgm:bulletEnabled val="1"/>
        </dgm:presLayoutVars>
      </dgm:prSet>
      <dgm:spPr/>
    </dgm:pt>
    <dgm:pt modelId="{F83FB47E-292F-4866-8AF8-E99FD4AE0E96}" type="pres">
      <dgm:prSet presAssocID="{366EDC74-BB7A-43E1-937C-C4752D8C4F6A}" presName="descendantText" presStyleLbl="alignAcc1" presStyleIdx="0" presStyleCnt="3" custLinFactNeighborY="25567">
        <dgm:presLayoutVars>
          <dgm:bulletEnabled val="1"/>
        </dgm:presLayoutVars>
      </dgm:prSet>
      <dgm:spPr/>
    </dgm:pt>
    <dgm:pt modelId="{998DED54-05AF-4173-90E2-69BF1A03136F}" type="pres">
      <dgm:prSet presAssocID="{560EF4A1-3FCA-4E4C-BB89-5708A174F26D}" presName="sp" presStyleCnt="0"/>
      <dgm:spPr/>
    </dgm:pt>
    <dgm:pt modelId="{62F828B9-7B79-4E15-BDD7-EF04DF69167F}" type="pres">
      <dgm:prSet presAssocID="{5A5C05C3-0E5A-479E-B575-95475D432F9D}" presName="composite" presStyleCnt="0"/>
      <dgm:spPr/>
    </dgm:pt>
    <dgm:pt modelId="{9981BCBB-DD74-4CAF-994A-648DB6928A21}" type="pres">
      <dgm:prSet presAssocID="{5A5C05C3-0E5A-479E-B575-95475D432F9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F71354A-063D-4775-A901-BFB40CB63C27}" type="pres">
      <dgm:prSet presAssocID="{5A5C05C3-0E5A-479E-B575-95475D432F9D}" presName="descendantText" presStyleLbl="alignAcc1" presStyleIdx="1" presStyleCnt="3">
        <dgm:presLayoutVars>
          <dgm:bulletEnabled val="1"/>
        </dgm:presLayoutVars>
      </dgm:prSet>
      <dgm:spPr/>
    </dgm:pt>
    <dgm:pt modelId="{1A0107CC-B512-4B92-B77E-18494090BE92}" type="pres">
      <dgm:prSet presAssocID="{CDAB2D66-787B-46E6-85AC-AFCDA203C4D4}" presName="sp" presStyleCnt="0"/>
      <dgm:spPr/>
    </dgm:pt>
    <dgm:pt modelId="{5E43F154-6789-44C9-87B5-F9DFC7BFD8A0}" type="pres">
      <dgm:prSet presAssocID="{C01D3915-8A42-4A8C-99BE-42432DD5D308}" presName="composite" presStyleCnt="0"/>
      <dgm:spPr/>
    </dgm:pt>
    <dgm:pt modelId="{4AF55DDD-65A8-43E7-962B-1E8DC96B62E9}" type="pres">
      <dgm:prSet presAssocID="{C01D3915-8A42-4A8C-99BE-42432DD5D308}" presName="parentText" presStyleLbl="alignNode1" presStyleIdx="2" presStyleCnt="3" custLinFactNeighborY="-16617">
        <dgm:presLayoutVars>
          <dgm:chMax val="1"/>
          <dgm:bulletEnabled val="1"/>
        </dgm:presLayoutVars>
      </dgm:prSet>
      <dgm:spPr/>
    </dgm:pt>
    <dgm:pt modelId="{83F97B32-0B2A-48E9-AA72-96B9AE66E9A1}" type="pres">
      <dgm:prSet presAssocID="{C01D3915-8A42-4A8C-99BE-42432DD5D308}" presName="descendantText" presStyleLbl="alignAcc1" presStyleIdx="2" presStyleCnt="3" custLinFactNeighborY="-25560">
        <dgm:presLayoutVars>
          <dgm:bulletEnabled val="1"/>
        </dgm:presLayoutVars>
      </dgm:prSet>
      <dgm:spPr/>
    </dgm:pt>
  </dgm:ptLst>
  <dgm:cxnLst>
    <dgm:cxn modelId="{54986301-9F34-5F46-8EB4-6AB8B81FABFC}" type="presOf" srcId="{366EDC74-BB7A-43E1-937C-C4752D8C4F6A}" destId="{E3C80766-E292-40E9-826F-8E84EB95D3B4}" srcOrd="0" destOrd="0" presId="urn:microsoft.com/office/officeart/2005/8/layout/chevron2"/>
    <dgm:cxn modelId="{4B739707-9E7E-2745-9780-7F3766078171}" type="presOf" srcId="{2CFAA79F-D3A5-451F-89A7-B61DF995968E}" destId="{83F97B32-0B2A-48E9-AA72-96B9AE66E9A1}" srcOrd="0" destOrd="0" presId="urn:microsoft.com/office/officeart/2005/8/layout/chevron2"/>
    <dgm:cxn modelId="{D6483A1A-23C8-4D47-9D3A-39F4E11C9B06}" type="presOf" srcId="{3802CCB5-C762-490E-89E8-8AB608C6D2B7}" destId="{FF71354A-063D-4775-A901-BFB40CB63C27}" srcOrd="0" destOrd="1" presId="urn:microsoft.com/office/officeart/2005/8/layout/chevron2"/>
    <dgm:cxn modelId="{F0617520-09C5-49D4-B9B7-802D66D43F9E}" srcId="{31531CAC-939F-4DE5-8331-D542ECAE5CE3}" destId="{5A5C05C3-0E5A-479E-B575-95475D432F9D}" srcOrd="1" destOrd="0" parTransId="{110215DA-36BE-4755-B9D8-2612D07EB812}" sibTransId="{CDAB2D66-787B-46E6-85AC-AFCDA203C4D4}"/>
    <dgm:cxn modelId="{B11F9339-129D-C647-94A3-32196897A11D}" type="presOf" srcId="{A04047F7-B1D2-4981-9368-D1F4A147C5D6}" destId="{FF71354A-063D-4775-A901-BFB40CB63C27}" srcOrd="0" destOrd="0" presId="urn:microsoft.com/office/officeart/2005/8/layout/chevron2"/>
    <dgm:cxn modelId="{F048B23A-551D-044D-BE8B-6C6C638262A1}" type="presOf" srcId="{E23F7811-F2A2-41AB-A072-F97B5A4CDC31}" destId="{F83FB47E-292F-4866-8AF8-E99FD4AE0E96}" srcOrd="0" destOrd="1" presId="urn:microsoft.com/office/officeart/2005/8/layout/chevron2"/>
    <dgm:cxn modelId="{C327985C-DB1C-4717-AC58-A16713BB36E0}" srcId="{31531CAC-939F-4DE5-8331-D542ECAE5CE3}" destId="{C01D3915-8A42-4A8C-99BE-42432DD5D308}" srcOrd="2" destOrd="0" parTransId="{0E49813D-CA31-49FA-8E44-6C6F3883FF52}" sibTransId="{E8E0437D-A0EC-4451-8FB2-071D4478CB49}"/>
    <dgm:cxn modelId="{E829017E-F09B-9C46-85CC-0E00E28E9350}" type="presOf" srcId="{13ED2F0D-131B-489B-A567-6125B4470A92}" destId="{F83FB47E-292F-4866-8AF8-E99FD4AE0E96}" srcOrd="0" destOrd="0" presId="urn:microsoft.com/office/officeart/2005/8/layout/chevron2"/>
    <dgm:cxn modelId="{1CDBE08B-7009-4D81-BD41-AB5A6E6B8795}" srcId="{5A5C05C3-0E5A-479E-B575-95475D432F9D}" destId="{3802CCB5-C762-490E-89E8-8AB608C6D2B7}" srcOrd="1" destOrd="0" parTransId="{C2ED576F-EA48-4C3A-9B13-BE266033C65A}" sibTransId="{48F05174-2385-4B51-8785-3A85E03339B0}"/>
    <dgm:cxn modelId="{C6357A98-59CD-FA47-842C-ABA003767BBD}" type="presOf" srcId="{C01D3915-8A42-4A8C-99BE-42432DD5D308}" destId="{4AF55DDD-65A8-43E7-962B-1E8DC96B62E9}" srcOrd="0" destOrd="0" presId="urn:microsoft.com/office/officeart/2005/8/layout/chevron2"/>
    <dgm:cxn modelId="{56FEEB99-EB68-4269-8629-976C5E63D2FA}" srcId="{C01D3915-8A42-4A8C-99BE-42432DD5D308}" destId="{2CFAA79F-D3A5-451F-89A7-B61DF995968E}" srcOrd="0" destOrd="0" parTransId="{4C64B0CE-69E8-4BE9-894E-4CCC8C432B31}" sibTransId="{F0BC5CF9-4FF2-421C-885C-65FBAC33C674}"/>
    <dgm:cxn modelId="{70C1D2AB-16DB-4DD1-A468-AA37630C7220}" srcId="{31531CAC-939F-4DE5-8331-D542ECAE5CE3}" destId="{366EDC74-BB7A-43E1-937C-C4752D8C4F6A}" srcOrd="0" destOrd="0" parTransId="{6BB0854E-A5BB-4A6D-A982-FC01F7D0124A}" sibTransId="{560EF4A1-3FCA-4E4C-BB89-5708A174F26D}"/>
    <dgm:cxn modelId="{02029FBC-473F-4C74-890F-729C7E072909}" srcId="{366EDC74-BB7A-43E1-937C-C4752D8C4F6A}" destId="{13ED2F0D-131B-489B-A567-6125B4470A92}" srcOrd="0" destOrd="0" parTransId="{4E2C38AE-09C0-4218-B4EA-511CC70EB70C}" sibTransId="{EE3DD808-7A30-4067-A5B2-9514ACC13A6E}"/>
    <dgm:cxn modelId="{3BEDF2DD-6A03-0944-A38A-D2265F7B9850}" type="presOf" srcId="{31531CAC-939F-4DE5-8331-D542ECAE5CE3}" destId="{8C2B21E0-72DC-4E90-889B-311017998AF2}" srcOrd="0" destOrd="0" presId="urn:microsoft.com/office/officeart/2005/8/layout/chevron2"/>
    <dgm:cxn modelId="{BDD3DAE9-3537-3D43-825D-41AAE96BBF1D}" type="presOf" srcId="{5A5C05C3-0E5A-479E-B575-95475D432F9D}" destId="{9981BCBB-DD74-4CAF-994A-648DB6928A21}" srcOrd="0" destOrd="0" presId="urn:microsoft.com/office/officeart/2005/8/layout/chevron2"/>
    <dgm:cxn modelId="{D48F1AEC-3486-4F77-B349-92A53C5F52D8}" srcId="{366EDC74-BB7A-43E1-937C-C4752D8C4F6A}" destId="{E23F7811-F2A2-41AB-A072-F97B5A4CDC31}" srcOrd="1" destOrd="0" parTransId="{25A055D0-542F-47B0-8279-F35FEAF94F03}" sibTransId="{08E090F3-6BA0-45B1-83A9-EAEDBDA47101}"/>
    <dgm:cxn modelId="{DDE269F1-D993-49D0-9EF9-9BB0082D1B7A}" srcId="{5A5C05C3-0E5A-479E-B575-95475D432F9D}" destId="{A04047F7-B1D2-4981-9368-D1F4A147C5D6}" srcOrd="0" destOrd="0" parTransId="{CC056291-22F2-4BEA-B9AB-F9FE80557C0E}" sibTransId="{04C29B8F-B0DE-4E1A-81B5-D7C8678DA1C1}"/>
    <dgm:cxn modelId="{649A78C9-546E-F644-8C3C-F7ECB76A68D1}" type="presParOf" srcId="{8C2B21E0-72DC-4E90-889B-311017998AF2}" destId="{41FD1382-C017-42DA-93AB-24E48B266E73}" srcOrd="0" destOrd="0" presId="urn:microsoft.com/office/officeart/2005/8/layout/chevron2"/>
    <dgm:cxn modelId="{52C8FB2E-C988-ED44-80B0-E10F3498A324}" type="presParOf" srcId="{41FD1382-C017-42DA-93AB-24E48B266E73}" destId="{E3C80766-E292-40E9-826F-8E84EB95D3B4}" srcOrd="0" destOrd="0" presId="urn:microsoft.com/office/officeart/2005/8/layout/chevron2"/>
    <dgm:cxn modelId="{A8044637-412F-7346-8F43-AC9809A4DEFF}" type="presParOf" srcId="{41FD1382-C017-42DA-93AB-24E48B266E73}" destId="{F83FB47E-292F-4866-8AF8-E99FD4AE0E96}" srcOrd="1" destOrd="0" presId="urn:microsoft.com/office/officeart/2005/8/layout/chevron2"/>
    <dgm:cxn modelId="{968EFE84-2533-B04B-9C92-C16261327E5F}" type="presParOf" srcId="{8C2B21E0-72DC-4E90-889B-311017998AF2}" destId="{998DED54-05AF-4173-90E2-69BF1A03136F}" srcOrd="1" destOrd="0" presId="urn:microsoft.com/office/officeart/2005/8/layout/chevron2"/>
    <dgm:cxn modelId="{C9B14A08-1032-614B-BE27-9C419E568503}" type="presParOf" srcId="{8C2B21E0-72DC-4E90-889B-311017998AF2}" destId="{62F828B9-7B79-4E15-BDD7-EF04DF69167F}" srcOrd="2" destOrd="0" presId="urn:microsoft.com/office/officeart/2005/8/layout/chevron2"/>
    <dgm:cxn modelId="{5958942C-36D3-8444-8FD4-C67462A685EF}" type="presParOf" srcId="{62F828B9-7B79-4E15-BDD7-EF04DF69167F}" destId="{9981BCBB-DD74-4CAF-994A-648DB6928A21}" srcOrd="0" destOrd="0" presId="urn:microsoft.com/office/officeart/2005/8/layout/chevron2"/>
    <dgm:cxn modelId="{D550FE7C-86A4-674C-8123-DC8B81DD26E1}" type="presParOf" srcId="{62F828B9-7B79-4E15-BDD7-EF04DF69167F}" destId="{FF71354A-063D-4775-A901-BFB40CB63C27}" srcOrd="1" destOrd="0" presId="urn:microsoft.com/office/officeart/2005/8/layout/chevron2"/>
    <dgm:cxn modelId="{F1597A95-1019-FD41-B114-EC77DF2DC591}" type="presParOf" srcId="{8C2B21E0-72DC-4E90-889B-311017998AF2}" destId="{1A0107CC-B512-4B92-B77E-18494090BE92}" srcOrd="3" destOrd="0" presId="urn:microsoft.com/office/officeart/2005/8/layout/chevron2"/>
    <dgm:cxn modelId="{77E04D9D-16D8-4F41-B9CB-816965A0F43C}" type="presParOf" srcId="{8C2B21E0-72DC-4E90-889B-311017998AF2}" destId="{5E43F154-6789-44C9-87B5-F9DFC7BFD8A0}" srcOrd="4" destOrd="0" presId="urn:microsoft.com/office/officeart/2005/8/layout/chevron2"/>
    <dgm:cxn modelId="{69FB9697-831F-524E-A51D-EB309C2D0CA0}" type="presParOf" srcId="{5E43F154-6789-44C9-87B5-F9DFC7BFD8A0}" destId="{4AF55DDD-65A8-43E7-962B-1E8DC96B62E9}" srcOrd="0" destOrd="0" presId="urn:microsoft.com/office/officeart/2005/8/layout/chevron2"/>
    <dgm:cxn modelId="{6EFBDE47-3B69-5145-9434-E4B7956E8B72}" type="presParOf" srcId="{5E43F154-6789-44C9-87B5-F9DFC7BFD8A0}" destId="{83F97B32-0B2A-48E9-AA72-96B9AE66E9A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C80766-E292-40E9-826F-8E84EB95D3B4}">
      <dsp:nvSpPr>
        <dsp:cNvPr id="0" name=""/>
        <dsp:cNvSpPr/>
      </dsp:nvSpPr>
      <dsp:spPr>
        <a:xfrm rot="5400000">
          <a:off x="-356454" y="757951"/>
          <a:ext cx="2376364" cy="1663455"/>
        </a:xfrm>
        <a:prstGeom prst="chevron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/>
              <a:cs typeface="Calibri"/>
            </a:rPr>
            <a:t>Phase 1.</a:t>
          </a:r>
        </a:p>
      </dsp:txBody>
      <dsp:txXfrm rot="-5400000">
        <a:off x="1" y="1233225"/>
        <a:ext cx="1663455" cy="712909"/>
      </dsp:txXfrm>
    </dsp:sp>
    <dsp:sp modelId="{F83FB47E-292F-4866-8AF8-E99FD4AE0E96}">
      <dsp:nvSpPr>
        <dsp:cNvPr id="0" name=""/>
        <dsp:cNvSpPr/>
      </dsp:nvSpPr>
      <dsp:spPr>
        <a:xfrm rot="5400000">
          <a:off x="4097466" y="-2032476"/>
          <a:ext cx="1544637" cy="64126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Calibri"/>
              <a:cs typeface="Calibri"/>
            </a:rPr>
            <a:t>Step 1.1: Perform the STPA hazard analysis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Calibri"/>
              <a:cs typeface="Calibri"/>
            </a:rPr>
            <a:t>Step 1.2: Perform the </a:t>
          </a:r>
          <a:r>
            <a:rPr lang="en-US" sz="2400" kern="1200" dirty="0" err="1">
              <a:latin typeface="Calibri"/>
              <a:cs typeface="Calibri"/>
            </a:rPr>
            <a:t>EWaSAP</a:t>
          </a:r>
          <a:r>
            <a:rPr lang="en-US" sz="2400" kern="1200" dirty="0">
              <a:latin typeface="Calibri"/>
              <a:cs typeface="Calibri"/>
            </a:rPr>
            <a:t> approach</a:t>
          </a:r>
        </a:p>
      </dsp:txBody>
      <dsp:txXfrm rot="-5400000">
        <a:off x="1663456" y="476937"/>
        <a:ext cx="6337255" cy="1393831"/>
      </dsp:txXfrm>
    </dsp:sp>
    <dsp:sp modelId="{9981BCBB-DD74-4CAF-994A-648DB6928A21}">
      <dsp:nvSpPr>
        <dsp:cNvPr id="0" name=""/>
        <dsp:cNvSpPr/>
      </dsp:nvSpPr>
      <dsp:spPr>
        <a:xfrm rot="5400000">
          <a:off x="-356454" y="2551294"/>
          <a:ext cx="2376364" cy="1663455"/>
        </a:xfrm>
        <a:prstGeom prst="chevron">
          <a:avLst/>
        </a:prstGeom>
        <a:solidFill>
          <a:schemeClr val="accent5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accent5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/>
              <a:cs typeface="Calibri"/>
            </a:rPr>
            <a:t>Phase 2.</a:t>
          </a:r>
        </a:p>
      </dsp:txBody>
      <dsp:txXfrm rot="-5400000">
        <a:off x="1" y="3026568"/>
        <a:ext cx="1663455" cy="712909"/>
      </dsp:txXfrm>
    </dsp:sp>
    <dsp:sp modelId="{FF71354A-063D-4775-A901-BFB40CB63C27}">
      <dsp:nvSpPr>
        <dsp:cNvPr id="0" name=""/>
        <dsp:cNvSpPr/>
      </dsp:nvSpPr>
      <dsp:spPr>
        <a:xfrm rot="5400000">
          <a:off x="4097466" y="-239170"/>
          <a:ext cx="1544637" cy="64126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Calibri"/>
              <a:cs typeface="Calibri"/>
            </a:rPr>
            <a:t>Step 2.1: Create the “ideal” vector; desired system composition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Calibri"/>
              <a:cs typeface="Calibri"/>
            </a:rPr>
            <a:t>Step 2.2: Create the “real” vector;  as-is system composition</a:t>
          </a:r>
        </a:p>
      </dsp:txBody>
      <dsp:txXfrm rot="-5400000">
        <a:off x="1663456" y="2270243"/>
        <a:ext cx="6337255" cy="1393831"/>
      </dsp:txXfrm>
    </dsp:sp>
    <dsp:sp modelId="{4AF55DDD-65A8-43E7-962B-1E8DC96B62E9}">
      <dsp:nvSpPr>
        <dsp:cNvPr id="0" name=""/>
        <dsp:cNvSpPr/>
      </dsp:nvSpPr>
      <dsp:spPr>
        <a:xfrm rot="5400000">
          <a:off x="-356454" y="4344637"/>
          <a:ext cx="2376364" cy="1663455"/>
        </a:xfrm>
        <a:prstGeom prst="chevron">
          <a:avLst/>
        </a:prstGeom>
        <a:solidFill>
          <a:schemeClr val="accent5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accent5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alibri"/>
              <a:cs typeface="Calibri"/>
            </a:rPr>
            <a:t>Phase 3.</a:t>
          </a:r>
        </a:p>
      </dsp:txBody>
      <dsp:txXfrm rot="-5400000">
        <a:off x="1" y="4819911"/>
        <a:ext cx="1663455" cy="712909"/>
      </dsp:txXfrm>
    </dsp:sp>
    <dsp:sp modelId="{83F97B32-0B2A-48E9-AA72-96B9AE66E9A1}">
      <dsp:nvSpPr>
        <dsp:cNvPr id="0" name=""/>
        <dsp:cNvSpPr/>
      </dsp:nvSpPr>
      <dsp:spPr>
        <a:xfrm rot="5400000">
          <a:off x="4097466" y="1554243"/>
          <a:ext cx="1544637" cy="64126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Calibri"/>
              <a:cs typeface="Calibri"/>
            </a:rPr>
            <a:t>Step 3.1: Measure the </a:t>
          </a:r>
          <a:r>
            <a:rPr lang="en-US" sz="2400" kern="1200" dirty="0" err="1">
              <a:latin typeface="Calibri"/>
              <a:cs typeface="Calibri"/>
            </a:rPr>
            <a:t>RiskSOAP</a:t>
          </a:r>
          <a:r>
            <a:rPr lang="en-US" sz="2400" kern="1200" dirty="0">
              <a:latin typeface="Calibri"/>
              <a:cs typeface="Calibri"/>
            </a:rPr>
            <a:t> capability with the </a:t>
          </a:r>
          <a:r>
            <a:rPr lang="en-US" sz="2400" kern="1200" dirty="0" err="1">
              <a:latin typeface="Calibri"/>
              <a:cs typeface="Calibri"/>
            </a:rPr>
            <a:t>RiskSOAP</a:t>
          </a:r>
          <a:r>
            <a:rPr lang="en-US" sz="2400" kern="1200" dirty="0">
              <a:latin typeface="Calibri"/>
              <a:cs typeface="Calibri"/>
            </a:rPr>
            <a:t> indicator</a:t>
          </a:r>
        </a:p>
      </dsp:txBody>
      <dsp:txXfrm rot="-5400000">
        <a:off x="1663456" y="4063657"/>
        <a:ext cx="6337255" cy="13938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A5893-478B-44F5-BAAF-CFEFF3A1D2A8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90383-F97B-47FF-B9F4-6E4F2E500C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62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01253-CC3D-4E22-9F42-EEE703F1B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EA3F8F-889B-4F04-B5C0-B2B8B36EA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46AA0-9C1E-4100-AEF2-F4C1DCBAC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E8B6-C1CF-47BC-880F-167D5A0311E6}" type="datetime1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B316E-EF61-4365-8F5A-DC3D17968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A3951-B765-4725-A1E2-59FDC2BCD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70987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A6003-9701-476D-89EB-22EC992A0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0FC5AC-E4DD-452B-B927-125E69818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01381-1EC2-45C4-82A4-928287F1C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632E5-B9E8-46DD-9FFB-599C7658FD49}" type="datetime1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8B3F7-70F0-4A12-8685-B50C9190C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7DCBC-4D56-4FC5-9278-529605480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57396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808F4-1828-4E6B-B015-3DFBFEE86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C6F4DA-C2AB-45CC-A783-04EFE55D5E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4715C-0277-4045-8490-197239677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281D-ED8A-494B-B149-459233A2D3F7}" type="datetime1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1192F-88FB-4B64-B637-D4E847495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0BCB3-DF2D-4240-AC57-05B813FA7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9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01415-93CC-4653-A0A0-DAD2F768F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B9347-D7B8-480A-9529-659B92750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2930C-2C27-4A7F-991A-B2271F970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F6DA5-CAEC-4C5B-ADBF-AA94D10C9ED6}" type="datetime1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39737-BF6B-4D84-81B9-04C2EDF7D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4F967-2E50-4D1D-B6A6-8E5201A16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3058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C4E59-E4AE-49A3-AFE1-B685B9899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A885F-8161-421D-9DB4-A2513DAB9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35EDB-94E8-48A6-AA04-47B223F6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F7E1-9A58-428C-8224-E74B16F5F2F4}" type="datetime1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149D4-B5F1-4E35-A9CB-C715B9FBE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0D84E-E943-4707-831A-460FE3386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37294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94853-09F3-4093-B37F-0318DC046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7FBF5-D4D0-470D-A3E0-C478D00236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9E105-379E-4E04-AA40-0CDB78FC0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A340A4-6C9A-475B-9B4D-6102A0224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1F1B-6C21-49FF-B87C-031F4152327B}" type="datetime1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26A4A-EA97-4C5B-92DE-CDA40965A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DE098-0B36-424F-8213-5F17C7C9E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95811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76FA3-87A0-4EFB-A945-D0919833F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8C3F33-9FD3-4B51-A840-7AD5D4701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29264-2BD7-4A5A-9854-CAA9289EF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323511-1150-4205-91E8-E99FD8C12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231FB8-820C-49A3-8C1C-2B2DA274AB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52A288-F34C-4083-8312-81AEFA839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0E20E-F1CA-4EBC-8570-4DBB258AB76D}" type="datetime1">
              <a:rPr lang="en-GB" smtClean="0"/>
              <a:t>01/11/2018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CC2C39-0B15-43B8-86E1-8E84EF919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2BC88C-25BF-46BE-8837-727BA8C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41315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73615-E769-4EB9-BAE8-128CB4A9C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27A73E-F1FD-41A9-B546-61D824F61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6AB63-C0A3-4F14-9249-4F24B86CA472}" type="datetime1">
              <a:rPr lang="en-GB" smtClean="0"/>
              <a:t>01/11/2018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32456C-BE97-4988-AB12-B54862971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D470A6-BFD4-43D3-8ADE-EEEE572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06831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CC34F1-A393-4093-AC32-4E3BD8BBD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95E7-321D-4928-A0A5-7A1811E35E40}" type="datetime1">
              <a:rPr lang="en-GB" smtClean="0"/>
              <a:t>01/11/2018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63012F-2F54-436A-BCC1-1D5EC6939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20F2AA-83E0-477D-92BD-23F5D9FE6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1239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DE18B-838A-413A-8975-D16321357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13329-D4C3-4669-8E5A-AE18F2D45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A7234-C896-489D-BB19-9A5FF17EFF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60FEAA-A159-484E-9706-63F3AF268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76DD-9FDF-48ED-A92F-B591A8B9212E}" type="datetime1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BBB9A-5695-42D6-8209-3E375B6B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76C30-8A08-42E6-8F92-075EC633B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48389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697F0-54B5-4CE6-9F76-2F4406E18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9667FB-C469-40A5-88E8-FDDDE761A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0EEA83-6072-42DF-B0D9-106EB3756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A4865-E350-4542-8A04-C151D2808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4C7AC-ABB1-4057-9C5E-058504CAB893}" type="datetime1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8E9256-3CE6-4C7B-839A-AF99D31F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385C93-4C57-4FA6-8714-C5A028776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44882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CEA63A-4727-483D-803E-58E17AD99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09E055-D099-402A-90C9-28E1C1B16E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E37FF-FDDA-4704-8DE3-CB94519457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B52BC-A05A-4888-BEE8-687F60A9C497}" type="datetime1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EB4148-28F7-4272-8179-C61FFB1E2E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Mikela.Chatzimichailidou@wsp.com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A8EE4-62EC-4EE6-8CBF-AAF702506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3038A-1409-4A83-A1A1-B6096AB0B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1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1A7E2-F0D9-42B9-AA98-7E6A3CA55C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773" y="1621129"/>
            <a:ext cx="11734409" cy="2387600"/>
          </a:xfrm>
        </p:spPr>
        <p:txBody>
          <a:bodyPr>
            <a:normAutofit/>
          </a:bodyPr>
          <a:lstStyle/>
          <a:p>
            <a:r>
              <a:rPr lang="en-GB" sz="4400" b="1" cap="all" dirty="0"/>
              <a:t>Nonlinear Degradation of System Configuration During the Development of an Accident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FD12BF-4BDF-4358-AEDF-EC48F8C2D8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00804"/>
            <a:ext cx="9144000" cy="1655762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Dr Mikela Chatzimichailidou, WSP UK &amp; Imperial College London</a:t>
            </a:r>
          </a:p>
          <a:p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Nektarios</a:t>
            </a:r>
            <a:r>
              <a:rPr lang="en-US" dirty="0"/>
              <a:t> </a:t>
            </a:r>
            <a:r>
              <a:rPr lang="en-US" dirty="0" err="1"/>
              <a:t>Karanikas</a:t>
            </a:r>
            <a:r>
              <a:rPr lang="en-US" dirty="0"/>
              <a:t>, Aviation Academy Amsterdam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DAA643-64FF-42B2-9744-D681B7A48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73" y="185673"/>
            <a:ext cx="1274227" cy="6067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5B9DB6-8BB1-4216-95A0-F35C8B7EC3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91" y="792380"/>
            <a:ext cx="1621156" cy="4268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266767-987E-4B31-995A-6E21BDEC3D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182" y="290310"/>
            <a:ext cx="2918276" cy="50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50421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F5A7D4-42C8-4772-9D92-274753253D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172" y="554182"/>
            <a:ext cx="9081540" cy="56636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B3DFAD-538F-4AD4-85C9-FC1541319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719945" cy="1325563"/>
          </a:xfrm>
        </p:spPr>
        <p:txBody>
          <a:bodyPr/>
          <a:lstStyle/>
          <a:p>
            <a:r>
              <a:rPr lang="en-GB" dirty="0"/>
              <a:t>Safety control structure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A1486B-1D17-433F-AC8B-A777539E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AB035-8FC6-4D56-AB1C-579BFB06A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75133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A23F2-2B35-4C9F-8FD7-7A890C0B5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post-accident analysis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70D6B0-A593-4DCD-8357-D70EAE57C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11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93743E-E57C-489B-84B2-3F1E7D823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Mikela.Chatzimichailidou@wsp.com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2BB932-4B4C-4287-81BD-01F2F56276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813" y="1476896"/>
            <a:ext cx="6028645" cy="44444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95423A-4636-495D-96D4-E918BCEB5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3" y="2221801"/>
            <a:ext cx="7377113" cy="1201145"/>
          </a:xfrm>
          <a:prstGeom prst="rect">
            <a:avLst/>
          </a:prstGeom>
        </p:spPr>
      </p:pic>
      <p:sp>
        <p:nvSpPr>
          <p:cNvPr id="12" name="Arrow: Bent-Up 11">
            <a:extLst>
              <a:ext uri="{FF2B5EF4-FFF2-40B4-BE49-F238E27FC236}">
                <a16:creationId xmlns:a16="http://schemas.microsoft.com/office/drawing/2014/main" id="{D3ECB8F9-2B25-4C94-8590-A1043A8B9CFD}"/>
              </a:ext>
            </a:extLst>
          </p:cNvPr>
          <p:cNvSpPr/>
          <p:nvPr/>
        </p:nvSpPr>
        <p:spPr>
          <a:xfrm rot="5400000">
            <a:off x="3869932" y="3161904"/>
            <a:ext cx="2363781" cy="3155156"/>
          </a:xfrm>
          <a:prstGeom prst="bentUpArrow">
            <a:avLst>
              <a:gd name="adj1" fmla="val 8248"/>
              <a:gd name="adj2" fmla="val 1168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EA5AA7-CF8C-4820-B1D1-071FB62174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335" y="4675407"/>
            <a:ext cx="2724530" cy="44773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17663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A23F2-2B35-4C9F-8FD7-7A890C0B5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GB" dirty="0"/>
              <a:t>vs </a:t>
            </a:r>
            <a:r>
              <a:rPr lang="en-GB" i="1" dirty="0"/>
              <a:t>Chatzimichailidou and </a:t>
            </a:r>
            <a:r>
              <a:rPr lang="en-GB" i="1" dirty="0" err="1"/>
              <a:t>Dokas</a:t>
            </a:r>
            <a:r>
              <a:rPr lang="en-GB" i="1" dirty="0"/>
              <a:t> (2015)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E1D0C-87C5-43ED-B498-4C0A98311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 lvl="1">
              <a:spcBef>
                <a:spcPts val="1000"/>
              </a:spcBef>
              <a:buClr>
                <a:srgbClr val="FF0000"/>
              </a:buClr>
            </a:pPr>
            <a:r>
              <a:rPr lang="en-GB" sz="2800" dirty="0"/>
              <a:t>Accident timeline broken down further into </a:t>
            </a:r>
            <a:r>
              <a:rPr lang="en-GB" sz="2800" u="sng" dirty="0"/>
              <a:t>seventeen critical points</a:t>
            </a:r>
            <a:endParaRPr lang="en-GB" sz="2800" i="1" dirty="0"/>
          </a:p>
          <a:p>
            <a:pPr marL="228600" lvl="1">
              <a:spcBef>
                <a:spcPts val="1000"/>
              </a:spcBef>
              <a:buClr>
                <a:srgbClr val="FF0000"/>
              </a:buClr>
            </a:pPr>
            <a:endParaRPr lang="en-GB" sz="2800" dirty="0"/>
          </a:p>
          <a:p>
            <a:pPr marL="228600" lvl="1">
              <a:spcBef>
                <a:spcPts val="1000"/>
              </a:spcBef>
              <a:buClr>
                <a:srgbClr val="FF0000"/>
              </a:buClr>
            </a:pPr>
            <a:r>
              <a:rPr lang="en-GB" sz="2800" dirty="0"/>
              <a:t>The results</a:t>
            </a:r>
          </a:p>
          <a:p>
            <a:pPr marL="685800" lvl="2">
              <a:spcBef>
                <a:spcPts val="1000"/>
              </a:spcBef>
              <a:buClr>
                <a:srgbClr val="FF0000"/>
              </a:buClr>
            </a:pPr>
            <a:r>
              <a:rPr lang="en-GB" sz="2800" dirty="0"/>
              <a:t>allowed the graphical </a:t>
            </a:r>
            <a:r>
              <a:rPr lang="en-GB" sz="2800" u="sng" dirty="0"/>
              <a:t>representation of the </a:t>
            </a:r>
            <a:r>
              <a:rPr lang="en-GB" sz="2800" u="sng" dirty="0" err="1"/>
              <a:t>RiskSOAP</a:t>
            </a:r>
            <a:r>
              <a:rPr lang="en-GB" sz="2800" u="sng" dirty="0"/>
              <a:t> values over time with higher detail</a:t>
            </a:r>
            <a:r>
              <a:rPr lang="en-GB" sz="2800" dirty="0"/>
              <a:t> than the original application of the methodology and</a:t>
            </a:r>
          </a:p>
          <a:p>
            <a:pPr marL="685800" lvl="2">
              <a:spcBef>
                <a:spcPts val="1000"/>
              </a:spcBef>
              <a:buClr>
                <a:srgbClr val="FF0000"/>
              </a:buClr>
            </a:pPr>
            <a:r>
              <a:rPr lang="en-GB" sz="2800" dirty="0"/>
              <a:t>revealed the </a:t>
            </a:r>
            <a:r>
              <a:rPr lang="en-GB" sz="2800" u="sng" dirty="0"/>
              <a:t>increasing deviation of system configuration from its ideal version</a:t>
            </a:r>
            <a:r>
              <a:rPr lang="en-GB" sz="2800" dirty="0"/>
              <a:t> as the system was marching towards its total failure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70D6B0-A593-4DCD-8357-D70EAE57C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12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93743E-E57C-489B-84B2-3F1E7D823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</p:spTree>
    <p:extLst>
      <p:ext uri="{BB962C8B-B14F-4D97-AF65-F5344CB8AC3E}">
        <p14:creationId xmlns:p14="http://schemas.microsoft.com/office/powerpoint/2010/main" val="2410679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938205"/>
              </p:ext>
            </p:extLst>
          </p:nvPr>
        </p:nvGraphicFramePr>
        <p:xfrm>
          <a:off x="0" y="120127"/>
          <a:ext cx="7430756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" name="Document" r:id="rId3" imgW="6261100" imgH="5778500" progId="Word.Document.12">
                  <p:embed/>
                </p:oleObj>
              </mc:Choice>
              <mc:Fallback>
                <p:oleObj name="Document" r:id="rId3" imgW="6261100" imgH="5778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20127"/>
                        <a:ext cx="7430756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ight Arrow 6"/>
          <p:cNvSpPr/>
          <p:nvPr/>
        </p:nvSpPr>
        <p:spPr>
          <a:xfrm>
            <a:off x="202057" y="1125563"/>
            <a:ext cx="606173" cy="216455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182829" y="2873945"/>
            <a:ext cx="606173" cy="216455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199993" y="4281154"/>
            <a:ext cx="606173" cy="216455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31341" y="5688363"/>
            <a:ext cx="606173" cy="216455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D7A8DD-B518-42AE-91C8-1E2A2D4A58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7898" y="719520"/>
            <a:ext cx="5146015" cy="5185298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654989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49785"/>
          <a:stretch/>
        </p:blipFill>
        <p:spPr>
          <a:xfrm>
            <a:off x="352324" y="326855"/>
            <a:ext cx="5674404" cy="3363415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284" y="2604505"/>
            <a:ext cx="6073683" cy="375184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51021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F6CC1-9329-4CA3-8DCF-9590E9E5F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take-aways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CF44B-19F3-4595-B2DB-F627623271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 lvl="1">
              <a:spcBef>
                <a:spcPts val="1000"/>
              </a:spcBef>
              <a:buClr>
                <a:srgbClr val="FF0000"/>
              </a:buClr>
            </a:pPr>
            <a:r>
              <a:rPr lang="en-US" dirty="0"/>
              <a:t>Th</a:t>
            </a:r>
            <a:r>
              <a:rPr lang="en-GB" dirty="0"/>
              <a:t>e findings provide support that socio-technical systems</a:t>
            </a:r>
          </a:p>
          <a:p>
            <a:pPr marL="685800" lvl="2">
              <a:spcBef>
                <a:spcPts val="1000"/>
              </a:spcBef>
              <a:buClr>
                <a:srgbClr val="FF0000"/>
              </a:buClr>
            </a:pPr>
            <a:r>
              <a:rPr lang="en-GB" sz="2200" dirty="0"/>
              <a:t>have non-linear behaviours</a:t>
            </a:r>
          </a:p>
          <a:p>
            <a:pPr marL="685800" lvl="2">
              <a:spcBef>
                <a:spcPts val="1000"/>
              </a:spcBef>
              <a:buClr>
                <a:srgbClr val="FF0000"/>
              </a:buClr>
            </a:pPr>
            <a:r>
              <a:rPr lang="en-GB" sz="2200" dirty="0"/>
              <a:t>drift into failure incrementally </a:t>
            </a:r>
            <a:r>
              <a:rPr lang="en-GB" sz="2200" i="1" dirty="0"/>
              <a:t>(Dekker 2012)</a:t>
            </a:r>
            <a:endParaRPr lang="en-GB" sz="2200" dirty="0"/>
          </a:p>
          <a:p>
            <a:pPr marL="228600" lvl="1">
              <a:spcBef>
                <a:spcPts val="1000"/>
              </a:spcBef>
              <a:buClr>
                <a:srgbClr val="FF0000"/>
              </a:buClr>
            </a:pPr>
            <a:r>
              <a:rPr lang="en-GB" dirty="0"/>
              <a:t>The accident occurred just a few seconds after the </a:t>
            </a:r>
            <a:r>
              <a:rPr lang="en-GB" dirty="0" err="1"/>
              <a:t>RiskSOAP</a:t>
            </a:r>
            <a:r>
              <a:rPr lang="en-GB" dirty="0"/>
              <a:t> indicator reached a critical value (i.e. 1&lt;0.7306)</a:t>
            </a:r>
          </a:p>
          <a:p>
            <a:pPr marL="685800" lvl="2">
              <a:spcBef>
                <a:spcPts val="1000"/>
              </a:spcBef>
              <a:buClr>
                <a:srgbClr val="FF0000"/>
              </a:buClr>
            </a:pPr>
            <a:r>
              <a:rPr lang="en-GB" sz="2200" dirty="0"/>
              <a:t>Not necessary to violate every safety constraint and miss all system elements to lead a system to catastrophe</a:t>
            </a:r>
          </a:p>
          <a:p>
            <a:pPr marL="228600" lvl="1">
              <a:spcBef>
                <a:spcPts val="1000"/>
              </a:spcBef>
              <a:buClr>
                <a:srgbClr val="FF0000"/>
              </a:buClr>
            </a:pPr>
            <a:r>
              <a:rPr lang="en-GB" dirty="0"/>
              <a:t>One system element may compensate for the degradation of the </a:t>
            </a:r>
            <a:r>
              <a:rPr lang="en-GB" dirty="0" err="1"/>
              <a:t>RiskSOAP</a:t>
            </a:r>
            <a:r>
              <a:rPr lang="en-GB" dirty="0"/>
              <a:t> capability caused by the loss or misbehaviour of another system element (i.e. ♦3) </a:t>
            </a:r>
          </a:p>
          <a:p>
            <a:pPr marL="228600" lvl="1">
              <a:spcBef>
                <a:spcPts val="1000"/>
              </a:spcBef>
              <a:buClr>
                <a:srgbClr val="FF0000"/>
              </a:buClr>
            </a:pPr>
            <a:r>
              <a:rPr lang="en-GB" dirty="0"/>
              <a:t>Positive association between the </a:t>
            </a:r>
            <a:r>
              <a:rPr lang="en-GB" dirty="0" err="1"/>
              <a:t>RiskSOAP</a:t>
            </a:r>
            <a:r>
              <a:rPr lang="en-GB" dirty="0"/>
              <a:t> capability and safety</a:t>
            </a:r>
          </a:p>
          <a:p>
            <a:pPr marL="228600" lvl="1">
              <a:spcBef>
                <a:spcPts val="1000"/>
              </a:spcBef>
              <a:buClr>
                <a:srgbClr val="FF0000"/>
              </a:buClr>
            </a:pPr>
            <a:endParaRPr lang="en-GB" sz="2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0536FC-8AB6-42EC-85F4-9F852B77A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15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24859-70FC-4E5C-945B-5728C211C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</p:spTree>
    <p:extLst>
      <p:ext uri="{BB962C8B-B14F-4D97-AF65-F5344CB8AC3E}">
        <p14:creationId xmlns:p14="http://schemas.microsoft.com/office/powerpoint/2010/main" val="11472808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5501D-B019-4FA2-90A3-16385F82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B1742-0177-4613-92D2-7053E663C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1" algn="just">
              <a:spcBef>
                <a:spcPts val="1000"/>
              </a:spcBef>
              <a:buClr>
                <a:srgbClr val="FF0000"/>
              </a:buClr>
            </a:pPr>
            <a:r>
              <a:rPr lang="en-GB" dirty="0"/>
              <a:t>The capability of a system to accomplish its mission successfully deteriorates in a nonlinear manner</a:t>
            </a:r>
          </a:p>
          <a:p>
            <a:pPr marL="228600" lvl="1" algn="just">
              <a:spcBef>
                <a:spcPts val="1000"/>
              </a:spcBef>
              <a:buClr>
                <a:srgbClr val="FF0000"/>
              </a:buClr>
            </a:pPr>
            <a:r>
              <a:rPr lang="en-GB" dirty="0"/>
              <a:t>The critical </a:t>
            </a:r>
            <a:r>
              <a:rPr lang="en-GB" dirty="0" err="1"/>
              <a:t>RiskSOAP</a:t>
            </a:r>
            <a:r>
              <a:rPr lang="en-GB" dirty="0"/>
              <a:t> values cannot be generalised; each event has its own context and each system has its own configuration</a:t>
            </a:r>
          </a:p>
          <a:p>
            <a:pPr marL="228600" lvl="1" algn="just">
              <a:spcBef>
                <a:spcPts val="1000"/>
              </a:spcBef>
              <a:buClr>
                <a:srgbClr val="FF0000"/>
              </a:buClr>
            </a:pPr>
            <a:r>
              <a:rPr lang="en-GB" dirty="0"/>
              <a:t>Further studies will provide indications of the size of the gap between ideal and real system configurations</a:t>
            </a:r>
          </a:p>
          <a:p>
            <a:pPr marL="228600" lvl="1" algn="just">
              <a:spcBef>
                <a:spcPts val="1000"/>
              </a:spcBef>
              <a:buClr>
                <a:srgbClr val="FF0000"/>
              </a:buClr>
            </a:pPr>
            <a:r>
              <a:rPr lang="en-GB" dirty="0"/>
              <a:t>Application of the </a:t>
            </a:r>
            <a:r>
              <a:rPr lang="en-GB" dirty="0" err="1"/>
              <a:t>COSYCO</a:t>
            </a:r>
            <a:r>
              <a:rPr lang="en-GB" dirty="0"/>
              <a:t> indicator </a:t>
            </a:r>
            <a:r>
              <a:rPr lang="en-GB" i="1" dirty="0"/>
              <a:t>(Karanikas and Chatzimichailidou 2018)</a:t>
            </a:r>
            <a:r>
              <a:rPr lang="en-GB" dirty="0"/>
              <a:t> to consider:</a:t>
            </a:r>
            <a:endParaRPr lang="en-GB" i="1" dirty="0"/>
          </a:p>
          <a:p>
            <a:pPr marL="685800" lvl="2" algn="just">
              <a:spcBef>
                <a:spcPts val="1000"/>
              </a:spcBef>
              <a:buClr>
                <a:srgbClr val="FF0000"/>
              </a:buClr>
            </a:pPr>
            <a:r>
              <a:rPr lang="en-GB" sz="2200" dirty="0"/>
              <a:t>the system level each requirement is (partially) met or not</a:t>
            </a:r>
          </a:p>
          <a:p>
            <a:pPr marL="685800" lvl="2" algn="just">
              <a:spcBef>
                <a:spcPts val="1000"/>
              </a:spcBef>
              <a:buClr>
                <a:srgbClr val="FF0000"/>
              </a:buClr>
            </a:pPr>
            <a:r>
              <a:rPr lang="en-GB" sz="2200" dirty="0"/>
              <a:t>dependencies of each element on other system components</a:t>
            </a:r>
            <a:endParaRPr lang="en-US" sz="2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20E6C8-C375-4222-A5C0-2EE3D1535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16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C4A5CC-1BFE-4EDC-8555-9B914F0C1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</p:spTree>
    <p:extLst>
      <p:ext uri="{BB962C8B-B14F-4D97-AF65-F5344CB8AC3E}">
        <p14:creationId xmlns:p14="http://schemas.microsoft.com/office/powerpoint/2010/main" val="367570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FDECE-B345-4D39-B038-DDA3527C1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57277"/>
            <a:ext cx="12192000" cy="1325563"/>
          </a:xfrm>
        </p:spPr>
        <p:txBody>
          <a:bodyPr/>
          <a:lstStyle/>
          <a:p>
            <a:pPr algn="ctr"/>
            <a:r>
              <a:rPr lang="en-GB" dirty="0"/>
              <a:t>Thank you!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70D14-9F90-4F72-99FC-4EE5E7FD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C22719-A9C6-4D49-B52E-5AE711CD8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Mikela.Chatzimichailidou@wsp.com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D0BF1A-81BB-4805-8199-FA2D2F54B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73" y="185673"/>
            <a:ext cx="1274227" cy="6067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147CB2-6D78-4625-8A42-4CD5FBEDAD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91" y="792380"/>
            <a:ext cx="1621156" cy="4268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4CF932-A4F7-4651-B5A2-5217661FBD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182" y="290310"/>
            <a:ext cx="2918276" cy="50523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BB58972-4325-400E-ABDB-B03ED5B02D16}"/>
              </a:ext>
            </a:extLst>
          </p:cNvPr>
          <p:cNvSpPr txBox="1">
            <a:spLocks/>
          </p:cNvSpPr>
          <p:nvPr/>
        </p:nvSpPr>
        <p:spPr>
          <a:xfrm>
            <a:off x="838200" y="3908724"/>
            <a:ext cx="10515600" cy="17023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2800" u="sng" dirty="0"/>
              <a:t>Contact us</a:t>
            </a:r>
          </a:p>
          <a:p>
            <a:r>
              <a:rPr lang="en-GB" sz="2800" dirty="0"/>
              <a:t>Mikela: </a:t>
            </a:r>
            <a:r>
              <a:rPr lang="en-GB" sz="2800" b="1" dirty="0"/>
              <a:t>Mikela.Chatzimichailidou@wsp.com</a:t>
            </a:r>
          </a:p>
          <a:p>
            <a:r>
              <a:rPr lang="en-GB" sz="2800" dirty="0" err="1"/>
              <a:t>Nektarios</a:t>
            </a:r>
            <a:r>
              <a:rPr lang="en-GB" sz="2800" dirty="0"/>
              <a:t>: </a:t>
            </a:r>
            <a:r>
              <a:rPr lang="en-GB" sz="2800" b="1" dirty="0"/>
              <a:t>n.karanikas@hva.nl </a:t>
            </a:r>
          </a:p>
        </p:txBody>
      </p:sp>
    </p:spTree>
    <p:extLst>
      <p:ext uri="{BB962C8B-B14F-4D97-AF65-F5344CB8AC3E}">
        <p14:creationId xmlns:p14="http://schemas.microsoft.com/office/powerpoint/2010/main" val="321048074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CE9412-141C-408B-B95A-DAC9BEF65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34F4FF-3CC9-4B73-B97B-0CEBB3DAC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Mikela.Chatzimichailidou@wsp.com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C94F50E-3DDA-4E42-9445-F1D8F5042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7053" y="1453717"/>
            <a:ext cx="4405747" cy="4351338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dirty="0"/>
              <a:t> Scoping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GB" sz="20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dirty="0"/>
              <a:t>Case study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GB" sz="20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dirty="0"/>
              <a:t>Methodology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GB" sz="20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dirty="0"/>
              <a:t>Analysis &amp; Results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GB" sz="20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dirty="0"/>
              <a:t>Take-aways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98AA62-6AF9-4C7F-B2A5-785DC5A02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3" y="1025237"/>
            <a:ext cx="4779818" cy="477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2672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12708-C979-4015-A2A6-F7BA2F082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89039" cy="1325563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Background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D59E1-9BBA-42DA-9D73-0CCEB512D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65635A-DF51-4748-8E55-458062AE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29017" y="2052877"/>
            <a:ext cx="10452125" cy="427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Degradation in Situation Awareness (SA) can lead to safety issues </a:t>
            </a:r>
            <a:r>
              <a:rPr lang="en-GB" sz="2600" i="1" dirty="0"/>
              <a:t>(BFU 2002; Johnson 2004)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System elements, e.g. traffic collision avoidance system (TCAS), should not result in the degradation of SA (</a:t>
            </a:r>
            <a:r>
              <a:rPr lang="en-GB" sz="2600" i="1" dirty="0" err="1"/>
              <a:t>Masys</a:t>
            </a:r>
            <a:r>
              <a:rPr lang="en-GB" sz="2600" i="1" dirty="0"/>
              <a:t> 2005)</a:t>
            </a:r>
            <a:r>
              <a:rPr lang="en-GB" sz="2600" dirty="0"/>
              <a:t> </a:t>
            </a:r>
            <a:endParaRPr lang="en-GB" sz="2600" i="1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Accident investigators need to understand</a:t>
            </a:r>
          </a:p>
          <a:p>
            <a:pPr marL="685800" lvl="2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what elements of SA are lost</a:t>
            </a:r>
          </a:p>
          <a:p>
            <a:pPr marL="685800" lvl="2" indent="-228600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what control and coordination transactions between human and non-human agents are either inadequate or required but not present (</a:t>
            </a:r>
            <a:r>
              <a:rPr lang="en-GB" sz="2600" i="1" dirty="0"/>
              <a:t>Salmon, Walker and Stanton 2015</a:t>
            </a:r>
            <a:r>
              <a:rPr lang="en-GB" sz="2600" dirty="0"/>
              <a:t>)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369451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A23F2-2B35-4C9F-8FD7-7A890C0B5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E1D0C-87C5-43ED-B498-4C0A98311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GB" i="1" dirty="0"/>
              <a:t>Chatzimichailidou and </a:t>
            </a:r>
            <a:r>
              <a:rPr lang="en-GB" i="1" dirty="0" err="1"/>
              <a:t>Dokas</a:t>
            </a:r>
            <a:r>
              <a:rPr lang="en-GB" i="1" dirty="0"/>
              <a:t> 2015</a:t>
            </a:r>
            <a:r>
              <a:rPr lang="en-GB" dirty="0"/>
              <a:t>:</a:t>
            </a:r>
            <a:endParaRPr lang="en-GB" i="1" dirty="0"/>
          </a:p>
          <a:p>
            <a:pPr lvl="1">
              <a:buClr>
                <a:srgbClr val="FF0000"/>
              </a:buClr>
            </a:pPr>
            <a:r>
              <a:rPr lang="en-GB" sz="2600" dirty="0"/>
              <a:t>risk awareness is a key factor for system safety</a:t>
            </a:r>
          </a:p>
          <a:p>
            <a:pPr lvl="1">
              <a:buClr>
                <a:srgbClr val="FF0000"/>
              </a:buClr>
            </a:pPr>
            <a:r>
              <a:rPr lang="en-GB" sz="2600" dirty="0"/>
              <a:t>systems carry an inherent awareness capability directly affected by their mechanisms</a:t>
            </a:r>
          </a:p>
          <a:p>
            <a:pPr>
              <a:buClr>
                <a:srgbClr val="FF0000"/>
              </a:buClr>
            </a:pPr>
            <a:endParaRPr lang="en-GB" sz="1800" dirty="0"/>
          </a:p>
          <a:p>
            <a:pPr>
              <a:buClr>
                <a:srgbClr val="FF0000"/>
              </a:buClr>
            </a:pPr>
            <a:r>
              <a:rPr lang="en-GB" dirty="0"/>
              <a:t>Risk SA </a:t>
            </a:r>
          </a:p>
          <a:p>
            <a:pPr lvl="1">
              <a:buClr>
                <a:srgbClr val="FF0000"/>
              </a:buClr>
            </a:pPr>
            <a:r>
              <a:rPr lang="en-GB" sz="2600" dirty="0"/>
              <a:t>is the awareness of an agent about the presence of system-induced or external threats and vulnerabilities that may lead a system to unfavourable states</a:t>
            </a:r>
          </a:p>
          <a:p>
            <a:pPr lvl="1">
              <a:buClr>
                <a:srgbClr val="FF0000"/>
              </a:buClr>
            </a:pPr>
            <a:r>
              <a:rPr lang="en-GB" sz="2600" dirty="0"/>
              <a:t>is facilitated by all necessary system features and functions = </a:t>
            </a:r>
            <a:r>
              <a:rPr lang="en-GB" sz="2600" dirty="0" err="1"/>
              <a:t>RiskSOAP</a:t>
            </a:r>
            <a:r>
              <a:rPr lang="en-GB" sz="2600" dirty="0"/>
              <a:t> mechanisms or elements</a:t>
            </a:r>
            <a:endParaRPr lang="en-GB" sz="26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70D6B0-A593-4DCD-8357-D70EAE57C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93743E-E57C-489B-84B2-3F1E7D823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</p:spTree>
    <p:extLst>
      <p:ext uri="{BB962C8B-B14F-4D97-AF65-F5344CB8AC3E}">
        <p14:creationId xmlns:p14="http://schemas.microsoft.com/office/powerpoint/2010/main" val="1242652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387BC-9EC9-4312-820C-080F8A0AF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798" y="468819"/>
            <a:ext cx="6509327" cy="1325563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 err="1">
                <a:solidFill>
                  <a:srgbClr val="000000"/>
                </a:solidFill>
              </a:rPr>
              <a:t>RiskSOAP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Methodology</a:t>
            </a:r>
            <a:br>
              <a:rPr lang="en-GB" dirty="0">
                <a:solidFill>
                  <a:srgbClr val="000000"/>
                </a:solidFill>
              </a:rPr>
            </a:b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F2A696-089F-4BA8-B50B-3598D1AC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2BC07-C679-478A-857F-F884E44DA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293183194"/>
              </p:ext>
            </p:extLst>
          </p:nvPr>
        </p:nvGraphicFramePr>
        <p:xfrm>
          <a:off x="289056" y="311412"/>
          <a:ext cx="8076114" cy="6766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E485006-AB24-490A-8648-2C8C010DC2FE}"/>
              </a:ext>
            </a:extLst>
          </p:cNvPr>
          <p:cNvSpPr/>
          <p:nvPr/>
        </p:nvSpPr>
        <p:spPr>
          <a:xfrm>
            <a:off x="1962131" y="2407124"/>
            <a:ext cx="6516129" cy="180408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6E2FF8-1E92-4971-9B34-228BF451823F}"/>
              </a:ext>
            </a:extLst>
          </p:cNvPr>
          <p:cNvSpPr/>
          <p:nvPr/>
        </p:nvSpPr>
        <p:spPr>
          <a:xfrm>
            <a:off x="1962131" y="4211210"/>
            <a:ext cx="6516129" cy="180408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4DEEDA-B4F7-43D6-A72B-5CB925A928A0}"/>
              </a:ext>
            </a:extLst>
          </p:cNvPr>
          <p:cNvSpPr/>
          <p:nvPr/>
        </p:nvSpPr>
        <p:spPr>
          <a:xfrm>
            <a:off x="9144000" y="2571049"/>
            <a:ext cx="2661311" cy="280076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en-GB" sz="2200" dirty="0"/>
              <a:t>Applied to all systems elements, i.e. </a:t>
            </a:r>
            <a:r>
              <a:rPr lang="en-GB" sz="2200" u="sng" dirty="0"/>
              <a:t>sensors, feedback mechanisms, components and requirements</a:t>
            </a:r>
            <a:r>
              <a:rPr lang="en-GB" sz="2200" dirty="0"/>
              <a:t> needed to allow the system to meet its objectives</a:t>
            </a:r>
          </a:p>
        </p:txBody>
      </p:sp>
    </p:spTree>
    <p:extLst>
      <p:ext uri="{BB962C8B-B14F-4D97-AF65-F5344CB8AC3E}">
        <p14:creationId xmlns:p14="http://schemas.microsoft.com/office/powerpoint/2010/main" val="801607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668AE-55E6-4025-867B-4BFFC01F7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9867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Case study: The </a:t>
            </a:r>
            <a:r>
              <a:rPr lang="en-GB" dirty="0" err="1"/>
              <a:t>Überlingen</a:t>
            </a:r>
            <a:r>
              <a:rPr lang="en-GB" dirty="0"/>
              <a:t> Mid-air Collision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228F9C-141F-4216-93BF-81BB77DF0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D5AE1-15DA-4D93-B36C-30308A182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</p:spTree>
    <p:extLst>
      <p:ext uri="{BB962C8B-B14F-4D97-AF65-F5344CB8AC3E}">
        <p14:creationId xmlns:p14="http://schemas.microsoft.com/office/powerpoint/2010/main" val="295635524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Mikela.Chatzimichailidou@wsp.com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343038A-1409-4A83-A1A1-B6096AB0B83D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27" descr="224563282_dd8c3917c7.jpg"/>
          <p:cNvPicPr>
            <a:picLocks noChangeAspect="1"/>
          </p:cNvPicPr>
          <p:nvPr/>
        </p:nvPicPr>
        <p:blipFill>
          <a:blip r:embed="rId2" cstate="print"/>
          <a:srcRect l="4076" t="5196" r="76613" b="86247"/>
          <a:stretch>
            <a:fillRect/>
          </a:stretch>
        </p:blipFill>
        <p:spPr bwMode="auto">
          <a:xfrm>
            <a:off x="1335392" y="5373688"/>
            <a:ext cx="10969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6807505" y="765175"/>
            <a:ext cx="2160587" cy="1439863"/>
          </a:xfrm>
          <a:prstGeom prst="round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478267" y="115888"/>
            <a:ext cx="2017713" cy="1223962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latin typeface="+mj-lt"/>
                <a:cs typeface="Arial" pitchFamily="34" charset="0"/>
              </a:rPr>
              <a:t>German</a:t>
            </a:r>
            <a:r>
              <a:rPr lang="en-US" sz="2000" dirty="0">
                <a:latin typeface="+mj-lt"/>
                <a:cs typeface="Arial" pitchFamily="34" charset="0"/>
              </a:rPr>
              <a:t> </a:t>
            </a:r>
            <a:r>
              <a:rPr lang="en-US" sz="2000" b="1" dirty="0">
                <a:latin typeface="+mj-lt"/>
                <a:cs typeface="Arial" pitchFamily="34" charset="0"/>
              </a:rPr>
              <a:t>A</a:t>
            </a:r>
            <a:r>
              <a:rPr lang="en-US" sz="2000" dirty="0">
                <a:latin typeface="+mj-lt"/>
                <a:cs typeface="Arial" pitchFamily="34" charset="0"/>
              </a:rPr>
              <a:t>ir </a:t>
            </a:r>
            <a:r>
              <a:rPr lang="en-US" sz="2000" b="1" dirty="0">
                <a:latin typeface="+mj-lt"/>
                <a:cs typeface="Arial" pitchFamily="34" charset="0"/>
              </a:rPr>
              <a:t>T</a:t>
            </a:r>
            <a:r>
              <a:rPr lang="en-US" sz="2000" dirty="0">
                <a:latin typeface="+mj-lt"/>
                <a:cs typeface="Arial" pitchFamily="34" charset="0"/>
              </a:rPr>
              <a:t>raffic </a:t>
            </a:r>
            <a:r>
              <a:rPr lang="en-US" sz="2000" b="1" dirty="0">
                <a:latin typeface="+mj-lt"/>
                <a:cs typeface="Arial" pitchFamily="34" charset="0"/>
              </a:rPr>
              <a:t>C</a:t>
            </a:r>
            <a:r>
              <a:rPr lang="en-US" sz="2000" dirty="0">
                <a:latin typeface="+mj-lt"/>
                <a:cs typeface="Arial" pitchFamily="34" charset="0"/>
              </a:rPr>
              <a:t>ontrol system 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943905" y="188913"/>
            <a:ext cx="4176712" cy="50323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latin typeface="+mj-lt"/>
                <a:cs typeface="Arial" pitchFamily="34" charset="0"/>
              </a:rPr>
              <a:t>Swiss</a:t>
            </a:r>
            <a:r>
              <a:rPr lang="en-US" sz="2000" dirty="0">
                <a:latin typeface="+mj-lt"/>
                <a:cs typeface="Arial" pitchFamily="34" charset="0"/>
              </a:rPr>
              <a:t> </a:t>
            </a:r>
            <a:r>
              <a:rPr lang="en-US" sz="2000" b="1" dirty="0">
                <a:latin typeface="+mj-lt"/>
                <a:cs typeface="Arial" pitchFamily="34" charset="0"/>
              </a:rPr>
              <a:t>A</a:t>
            </a:r>
            <a:r>
              <a:rPr lang="en-US" sz="2000" dirty="0">
                <a:latin typeface="+mj-lt"/>
                <a:cs typeface="Arial" pitchFamily="34" charset="0"/>
              </a:rPr>
              <a:t>ir </a:t>
            </a:r>
            <a:r>
              <a:rPr lang="en-US" sz="2000" b="1" dirty="0">
                <a:latin typeface="+mj-lt"/>
                <a:cs typeface="Arial" pitchFamily="34" charset="0"/>
              </a:rPr>
              <a:t>T</a:t>
            </a:r>
            <a:r>
              <a:rPr lang="en-US" sz="2000" dirty="0">
                <a:latin typeface="+mj-lt"/>
                <a:cs typeface="Arial" pitchFamily="34" charset="0"/>
              </a:rPr>
              <a:t>raffic </a:t>
            </a:r>
            <a:r>
              <a:rPr lang="en-US" sz="2000" b="1" dirty="0">
                <a:latin typeface="+mj-lt"/>
                <a:cs typeface="Arial" pitchFamily="34" charset="0"/>
              </a:rPr>
              <a:t>C</a:t>
            </a:r>
            <a:r>
              <a:rPr lang="en-US" sz="2000" dirty="0">
                <a:latin typeface="+mj-lt"/>
                <a:cs typeface="Arial" pitchFamily="34" charset="0"/>
              </a:rPr>
              <a:t>ontrol system </a:t>
            </a:r>
          </a:p>
        </p:txBody>
      </p:sp>
      <p:pic>
        <p:nvPicPr>
          <p:cNvPr id="12" name="Picture 36" descr="confused-white-human-representation-looking-sign-background-31240296.jpg"/>
          <p:cNvPicPr>
            <a:picLocks noChangeAspect="1"/>
          </p:cNvPicPr>
          <p:nvPr/>
        </p:nvPicPr>
        <p:blipFill>
          <a:blip r:embed="rId3" cstate="print"/>
          <a:srcRect l="20923" t="23817" r="55452" b="15761"/>
          <a:stretch>
            <a:fillRect/>
          </a:stretch>
        </p:blipFill>
        <p:spPr bwMode="auto">
          <a:xfrm>
            <a:off x="7167867" y="852488"/>
            <a:ext cx="554038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7360007.jpg"/>
          <p:cNvPicPr>
            <a:picLocks noChangeAspect="1"/>
          </p:cNvPicPr>
          <p:nvPr/>
        </p:nvPicPr>
        <p:blipFill>
          <a:blip r:embed="rId4" cstate="print"/>
          <a:srcRect l="56720" t="28841" r="18080" b="15375"/>
          <a:stretch>
            <a:fillRect/>
          </a:stretch>
        </p:blipFill>
        <p:spPr bwMode="auto">
          <a:xfrm>
            <a:off x="8017180" y="852488"/>
            <a:ext cx="661987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5799442" y="115888"/>
            <a:ext cx="4464050" cy="216058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719942" y="3933825"/>
            <a:ext cx="4508500" cy="2068513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3" descr="images (2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96957">
            <a:off x="8844267" y="5480050"/>
            <a:ext cx="10588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9" descr="images (2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96957">
            <a:off x="6043917" y="4178300"/>
            <a:ext cx="1058863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hevron 17"/>
          <p:cNvSpPr/>
          <p:nvPr/>
        </p:nvSpPr>
        <p:spPr>
          <a:xfrm>
            <a:off x="4504042" y="547688"/>
            <a:ext cx="215900" cy="433387"/>
          </a:xfrm>
          <a:prstGeom prst="chevron">
            <a:avLst/>
          </a:prstGeom>
          <a:solidFill>
            <a:srgbClr val="FF0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4935842" y="547688"/>
            <a:ext cx="215900" cy="433387"/>
          </a:xfrm>
          <a:prstGeom prst="chevron">
            <a:avLst/>
          </a:prstGeom>
          <a:solidFill>
            <a:srgbClr val="FF0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5151742" y="547688"/>
            <a:ext cx="215900" cy="433387"/>
          </a:xfrm>
          <a:prstGeom prst="chevron">
            <a:avLst/>
          </a:prstGeom>
          <a:solidFill>
            <a:srgbClr val="FF0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5367642" y="547688"/>
            <a:ext cx="215900" cy="433387"/>
          </a:xfrm>
          <a:prstGeom prst="chevron">
            <a:avLst/>
          </a:prstGeom>
          <a:solidFill>
            <a:srgbClr val="FF0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4719942" y="547688"/>
            <a:ext cx="215900" cy="433387"/>
          </a:xfrm>
          <a:prstGeom prst="chevron">
            <a:avLst/>
          </a:prstGeom>
          <a:solidFill>
            <a:srgbClr val="FF0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3" name="Picture 22" descr="Telephone-51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78517" y="188913"/>
            <a:ext cx="1096963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ounded Rectangle 23"/>
          <p:cNvSpPr/>
          <p:nvPr/>
        </p:nvSpPr>
        <p:spPr>
          <a:xfrm>
            <a:off x="6015342" y="2781300"/>
            <a:ext cx="1152525" cy="338455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25" name="Picture 27" descr="9596735-rich-site-summary-or-really-simple-syndication.jpg"/>
          <p:cNvPicPr>
            <a:picLocks noChangeAspect="1"/>
          </p:cNvPicPr>
          <p:nvPr/>
        </p:nvPicPr>
        <p:blipFill>
          <a:blip r:embed="rId7" cstate="print"/>
          <a:srcRect l="32001" r="32001"/>
          <a:stretch>
            <a:fillRect/>
          </a:stretch>
        </p:blipFill>
        <p:spPr bwMode="auto">
          <a:xfrm>
            <a:off x="6086780" y="2868613"/>
            <a:ext cx="46196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8" descr="9596735-rich-site-summary-or-really-simple-syndication.jpg"/>
          <p:cNvPicPr>
            <a:picLocks noChangeAspect="1"/>
          </p:cNvPicPr>
          <p:nvPr/>
        </p:nvPicPr>
        <p:blipFill>
          <a:blip r:embed="rId7" cstate="print"/>
          <a:srcRect l="32001" r="32001"/>
          <a:stretch>
            <a:fillRect/>
          </a:stretch>
        </p:blipFill>
        <p:spPr bwMode="auto">
          <a:xfrm>
            <a:off x="6634467" y="2868613"/>
            <a:ext cx="46037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1" descr="9596735-rich-site-summary-or-really-simple-syndication.jpg"/>
          <p:cNvPicPr>
            <a:picLocks noChangeAspect="1"/>
          </p:cNvPicPr>
          <p:nvPr/>
        </p:nvPicPr>
        <p:blipFill>
          <a:blip r:embed="rId7" cstate="print"/>
          <a:srcRect l="32001" r="32001"/>
          <a:stretch>
            <a:fillRect/>
          </a:stretch>
        </p:blipFill>
        <p:spPr bwMode="auto">
          <a:xfrm>
            <a:off x="3394380" y="3373438"/>
            <a:ext cx="46037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5ATI-TCAS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03498" y="5445224"/>
            <a:ext cx="648072" cy="64807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9" name="Picture 28" descr="5ATI-TCAS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91130" y="5949280"/>
            <a:ext cx="648072" cy="648072"/>
          </a:xfrm>
          <a:prstGeom prst="rect">
            <a:avLst/>
          </a:prstGeom>
          <a:effectLst>
            <a:softEdge rad="31750"/>
          </a:effectLst>
        </p:spPr>
      </p:pic>
      <p:cxnSp>
        <p:nvCxnSpPr>
          <p:cNvPr id="30" name="Straight Connector 29"/>
          <p:cNvCxnSpPr/>
          <p:nvPr/>
        </p:nvCxnSpPr>
        <p:spPr>
          <a:xfrm flipV="1">
            <a:off x="2470455" y="3860800"/>
            <a:ext cx="3113087" cy="1973263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12" descr="580px-Airplane_silhouette_45degree_angle.svg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838813">
            <a:off x="1446517" y="5645150"/>
            <a:ext cx="1008063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0" descr="580px-Airplane_silhouette_45degree_angle.svg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838813">
            <a:off x="2810180" y="4759325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6" descr="download.jpg"/>
          <p:cNvPicPr>
            <a:picLocks noChangeAspect="1"/>
          </p:cNvPicPr>
          <p:nvPr/>
        </p:nvPicPr>
        <p:blipFill>
          <a:blip r:embed="rId10" cstate="print"/>
          <a:srcRect t="32317" b="36737"/>
          <a:stretch>
            <a:fillRect/>
          </a:stretch>
        </p:blipFill>
        <p:spPr bwMode="auto">
          <a:xfrm>
            <a:off x="8752192" y="5229225"/>
            <a:ext cx="153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ounded Rectangle 33"/>
          <p:cNvSpPr/>
          <p:nvPr/>
        </p:nvSpPr>
        <p:spPr>
          <a:xfrm>
            <a:off x="2775255" y="3284538"/>
            <a:ext cx="1152525" cy="3384550"/>
          </a:xfrm>
          <a:prstGeom prst="round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5" name="Cloud 34"/>
          <p:cNvSpPr/>
          <p:nvPr/>
        </p:nvSpPr>
        <p:spPr>
          <a:xfrm>
            <a:off x="6015342" y="2492375"/>
            <a:ext cx="1152525" cy="50482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Lightning Bolt 35"/>
          <p:cNvSpPr/>
          <p:nvPr/>
        </p:nvSpPr>
        <p:spPr>
          <a:xfrm>
            <a:off x="5943905" y="2492375"/>
            <a:ext cx="719137" cy="360363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Arc 36"/>
          <p:cNvSpPr/>
          <p:nvPr/>
        </p:nvSpPr>
        <p:spPr>
          <a:xfrm rot="286302">
            <a:off x="6375705" y="3336925"/>
            <a:ext cx="2303462" cy="2592388"/>
          </a:xfrm>
          <a:prstGeom prst="arc">
            <a:avLst>
              <a:gd name="adj1" fmla="val 14683897"/>
              <a:gd name="adj2" fmla="val 6464215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8" name="Picture 37" descr="radar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95980" y="1412875"/>
            <a:ext cx="146208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Lightning Bolt 38"/>
          <p:cNvSpPr/>
          <p:nvPr/>
        </p:nvSpPr>
        <p:spPr>
          <a:xfrm rot="1463832">
            <a:off x="3321355" y="1978025"/>
            <a:ext cx="720725" cy="360363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40" name="Straight Arrow Connector 39"/>
          <p:cNvCxnSpPr>
            <a:stCxn id="27" idx="3"/>
          </p:cNvCxnSpPr>
          <p:nvPr/>
        </p:nvCxnSpPr>
        <p:spPr>
          <a:xfrm flipV="1">
            <a:off x="3854755" y="1493838"/>
            <a:ext cx="3313112" cy="25193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30" descr="9596735-rich-site-summary-or-really-simple-syndication.jpg"/>
          <p:cNvPicPr>
            <a:picLocks noChangeAspect="1"/>
          </p:cNvPicPr>
          <p:nvPr/>
        </p:nvPicPr>
        <p:blipFill>
          <a:blip r:embed="rId7" cstate="print"/>
          <a:srcRect l="32001" r="39874" b="10001"/>
          <a:stretch>
            <a:fillRect/>
          </a:stretch>
        </p:blipFill>
        <p:spPr bwMode="auto">
          <a:xfrm>
            <a:off x="2846692" y="3373438"/>
            <a:ext cx="360363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Cloud 41"/>
          <p:cNvSpPr/>
          <p:nvPr/>
        </p:nvSpPr>
        <p:spPr>
          <a:xfrm>
            <a:off x="2846692" y="2997200"/>
            <a:ext cx="1152525" cy="503238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" name="Lightning Bolt 42"/>
          <p:cNvSpPr/>
          <p:nvPr/>
        </p:nvSpPr>
        <p:spPr>
          <a:xfrm>
            <a:off x="2991155" y="2924175"/>
            <a:ext cx="720725" cy="360363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4" name="Explosion 1 43"/>
          <p:cNvSpPr/>
          <p:nvPr/>
        </p:nvSpPr>
        <p:spPr>
          <a:xfrm rot="5123424">
            <a:off x="4202417" y="3089276"/>
            <a:ext cx="1755775" cy="2171700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291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6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2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5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8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1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4" grpId="0" animBg="1"/>
      <p:bldP spid="34" grpId="0" animBg="1"/>
      <p:bldP spid="36" grpId="0" animBg="1"/>
      <p:bldP spid="39" grpId="0" animBg="1"/>
      <p:bldP spid="43" grpId="0" animBg="1"/>
      <p:bldP spid="44" grpId="0" animBg="1"/>
      <p:bldP spid="4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84" y="257916"/>
            <a:ext cx="10744200" cy="610059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31B2D9A9-2FD8-40F5-9072-4B3C0B58104F}"/>
              </a:ext>
            </a:extLst>
          </p:cNvPr>
          <p:cNvSpPr/>
          <p:nvPr/>
        </p:nvSpPr>
        <p:spPr>
          <a:xfrm>
            <a:off x="770602" y="87063"/>
            <a:ext cx="2106333" cy="1684421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8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0FAA1E9-7CF2-4BEA-9C95-E24A3B27DDFF}"/>
              </a:ext>
            </a:extLst>
          </p:cNvPr>
          <p:cNvSpPr/>
          <p:nvPr/>
        </p:nvSpPr>
        <p:spPr>
          <a:xfrm>
            <a:off x="3632951" y="3280176"/>
            <a:ext cx="2106333" cy="1684421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2F03D0F-AD03-4727-BB17-E24E92D63279}"/>
              </a:ext>
            </a:extLst>
          </p:cNvPr>
          <p:cNvSpPr/>
          <p:nvPr/>
        </p:nvSpPr>
        <p:spPr>
          <a:xfrm>
            <a:off x="9305437" y="3252466"/>
            <a:ext cx="2106333" cy="1684421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D4230D0-8119-45A7-8493-F98FDCD4E67F}"/>
              </a:ext>
            </a:extLst>
          </p:cNvPr>
          <p:cNvSpPr/>
          <p:nvPr/>
        </p:nvSpPr>
        <p:spPr>
          <a:xfrm>
            <a:off x="6474765" y="1708920"/>
            <a:ext cx="2106333" cy="1684421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120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668AE-55E6-4025-867B-4BFFC01F7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9867"/>
            <a:ext cx="10515600" cy="1325563"/>
          </a:xfrm>
        </p:spPr>
        <p:txBody>
          <a:bodyPr/>
          <a:lstStyle/>
          <a:p>
            <a:r>
              <a:rPr lang="en-GB" dirty="0"/>
              <a:t>Results and Findings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228F9C-141F-4216-93BF-81BB77DF0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3038A-1409-4A83-A1A1-B6096AB0B83D}" type="slidenum">
              <a:rPr lang="en-GB" smtClean="0"/>
              <a:t>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D5AE1-15DA-4D93-B36C-30308A182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Mikela.Chatzimichailidou@wsp.com</a:t>
            </a:r>
          </a:p>
        </p:txBody>
      </p:sp>
    </p:spTree>
    <p:extLst>
      <p:ext uri="{BB962C8B-B14F-4D97-AF65-F5344CB8AC3E}">
        <p14:creationId xmlns:p14="http://schemas.microsoft.com/office/powerpoint/2010/main" val="413490836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690</Words>
  <Application>Microsoft Office PowerPoint</Application>
  <PresentationFormat>Widescreen</PresentationFormat>
  <Paragraphs>100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Document</vt:lpstr>
      <vt:lpstr>Nonlinear Degradation of System Configuration During the Development of an Accident</vt:lpstr>
      <vt:lpstr>PowerPoint Presentation</vt:lpstr>
      <vt:lpstr>Background</vt:lpstr>
      <vt:lpstr>Definitions</vt:lpstr>
      <vt:lpstr>RiskSOAP Methodology </vt:lpstr>
      <vt:lpstr>Case study: The Überlingen Mid-air Collision</vt:lpstr>
      <vt:lpstr>PowerPoint Presentation</vt:lpstr>
      <vt:lpstr>PowerPoint Presentation</vt:lpstr>
      <vt:lpstr>Results and Findings</vt:lpstr>
      <vt:lpstr>Safety control structure</vt:lpstr>
      <vt:lpstr>Previous post-accident analysis</vt:lpstr>
      <vt:lpstr>vs Chatzimichailidou and Dokas (2015) </vt:lpstr>
      <vt:lpstr>PowerPoint Presentation</vt:lpstr>
      <vt:lpstr>PowerPoint Presentation</vt:lpstr>
      <vt:lpstr>Key take-aways</vt:lpstr>
      <vt:lpstr>Conclusions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Dealing with Complexity IN MODULAR CONSTRUCTION</dc:title>
  <dc:creator>Chatzimichailidou, Mikela</dc:creator>
  <cp:lastModifiedBy>Chatzimichailidou, Mikela</cp:lastModifiedBy>
  <cp:revision>310</cp:revision>
  <dcterms:created xsi:type="dcterms:W3CDTF">2018-08-08T10:44:50Z</dcterms:created>
  <dcterms:modified xsi:type="dcterms:W3CDTF">2018-11-01T08:38:20Z</dcterms:modified>
</cp:coreProperties>
</file>