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2" r:id="rId5"/>
    <p:sldId id="285" r:id="rId6"/>
    <p:sldId id="288" r:id="rId7"/>
    <p:sldId id="289" r:id="rId8"/>
    <p:sldId id="267" r:id="rId9"/>
    <p:sldId id="278" r:id="rId10"/>
    <p:sldId id="268" r:id="rId11"/>
    <p:sldId id="280" r:id="rId12"/>
    <p:sldId id="279" r:id="rId13"/>
    <p:sldId id="272" r:id="rId14"/>
    <p:sldId id="286" r:id="rId15"/>
    <p:sldId id="282" r:id="rId16"/>
    <p:sldId id="287" r:id="rId17"/>
    <p:sldId id="273" r:id="rId18"/>
    <p:sldId id="283" r:id="rId19"/>
    <p:sldId id="274" r:id="rId20"/>
    <p:sldId id="275" r:id="rId21"/>
    <p:sldId id="263" r:id="rId22"/>
  </p:sldIdLst>
  <p:sldSz cx="9144000" cy="6858000" type="screen4x3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1D3C"/>
    <a:srgbClr val="3C5FA6"/>
    <a:srgbClr val="251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250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12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7783BA7-1357-544A-924B-33FB5EEF574D}" type="datetime1">
              <a:rPr lang="nl-NL"/>
              <a:pPr>
                <a:defRPr/>
              </a:pPr>
              <a:t>4-11-2018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FF7F22-B632-7B4E-B968-6AD13F04618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20871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C4E78D-2113-B540-8DB8-73ECFF728D67}" type="datetime1">
              <a:rPr lang="nl-NL"/>
              <a:pPr>
                <a:defRPr/>
              </a:pPr>
              <a:t>4-11-2018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Klik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928D9E-3648-3349-9083-53D07E02A37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109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subheading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62F2D2-6CB0-6E4C-B07B-174CD1C20DA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996000-640F-ED41-AD4F-E86A01714A1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5" name="Titel 1"/>
          <p:cNvSpPr>
            <a:spLocks noGrp="1"/>
          </p:cNvSpPr>
          <p:nvPr>
            <p:ph type="ctrTitle" hasCustomPrompt="1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nl-NL" dirty="0"/>
          </a:p>
        </p:txBody>
      </p:sp>
      <p:sp>
        <p:nvSpPr>
          <p:cNvPr id="6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subheading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0"/>
            <a:ext cx="627063" cy="365125"/>
          </a:xfrm>
        </p:spPr>
        <p:txBody>
          <a:bodyPr/>
          <a:lstStyle/>
          <a:p>
            <a:pPr>
              <a:defRPr/>
            </a:pPr>
            <a:fld id="{D57120BC-FA98-424E-B2C9-D133E0CC1D19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  <p:sp>
        <p:nvSpPr>
          <p:cNvPr id="5" name="Titel 1"/>
          <p:cNvSpPr>
            <a:spLocks noGrp="1"/>
          </p:cNvSpPr>
          <p:nvPr>
            <p:ph type="ctrTitle" hasCustomPrompt="1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nl-NL" dirty="0"/>
          </a:p>
        </p:txBody>
      </p:sp>
      <p:sp>
        <p:nvSpPr>
          <p:cNvPr id="6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subheading</a:t>
            </a:r>
            <a:endParaRPr lang="nl-NL" dirty="0"/>
          </a:p>
        </p:txBody>
      </p:sp>
      <p:pic>
        <p:nvPicPr>
          <p:cNvPr id="7" name="Picture 6" descr="A picture containing person&#10;&#10;Description generated with high confidence">
            <a:extLst>
              <a:ext uri="{FF2B5EF4-FFF2-40B4-BE49-F238E27FC236}">
                <a16:creationId xmlns:a16="http://schemas.microsoft.com/office/drawing/2014/main" id="{E5237A8C-59F1-41D9-909E-5390E1D7D7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93" y="332562"/>
            <a:ext cx="2057287" cy="8311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0"/>
            <a:ext cx="627063" cy="365125"/>
          </a:xfrm>
        </p:spPr>
        <p:txBody>
          <a:bodyPr/>
          <a:lstStyle/>
          <a:p>
            <a:pPr>
              <a:defRPr/>
            </a:pPr>
            <a:fld id="{D57120BC-FA98-424E-B2C9-D133E0CC1D19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  <p:sp>
        <p:nvSpPr>
          <p:cNvPr id="5" name="Titel 1"/>
          <p:cNvSpPr>
            <a:spLocks noGrp="1"/>
          </p:cNvSpPr>
          <p:nvPr>
            <p:ph type="ctrTitle" hasCustomPrompt="1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nl-NL" dirty="0"/>
          </a:p>
        </p:txBody>
      </p:sp>
      <p:sp>
        <p:nvSpPr>
          <p:cNvPr id="6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subheading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nl-NL" dirty="0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000"/>
            </a:lvl1pPr>
            <a:lvl2pPr marL="6286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0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Click to </a:t>
            </a:r>
            <a:r>
              <a:rPr kumimoji="0" lang="fr-FR" sz="2000" b="0" i="0" u="none" strike="noStrike" kern="1200" cap="all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edit</a:t>
            </a:r>
            <a:r>
              <a:rPr kumimoji="0" lang="fr-FR" sz="20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Master </a:t>
            </a:r>
            <a:r>
              <a:rPr kumimoji="0" lang="fr-FR" sz="2000" b="0" i="0" u="none" strike="noStrike" kern="1200" cap="all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text</a:t>
            </a:r>
            <a:r>
              <a:rPr kumimoji="0" lang="fr-FR" sz="20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styles</a:t>
            </a:r>
          </a:p>
          <a:p>
            <a:pPr marL="6286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Second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Third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Fourth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Fifth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 err="1"/>
              <a:t>Footnote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269D-FFA0-B149-B0CE-C20BB893522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40386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/>
          </p:nvPr>
        </p:nvSpPr>
        <p:spPr>
          <a:xfrm>
            <a:off x="4648200" y="2085608"/>
            <a:ext cx="40386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 err="1"/>
              <a:t>Footnote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8085D-38F4-454B-B03A-D5C0B0BC408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000"/>
            </a:lvl1pPr>
            <a:lvl2pPr marL="6286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0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Click to </a:t>
            </a:r>
            <a:r>
              <a:rPr kumimoji="0" lang="fr-FR" sz="2000" b="0" i="0" u="none" strike="noStrike" kern="1200" cap="all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edit</a:t>
            </a:r>
            <a:r>
              <a:rPr kumimoji="0" lang="fr-FR" sz="20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Master </a:t>
            </a:r>
            <a:r>
              <a:rPr kumimoji="0" lang="fr-FR" sz="2000" b="0" i="0" u="none" strike="noStrike" kern="1200" cap="all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text</a:t>
            </a:r>
            <a:r>
              <a:rPr kumimoji="0" lang="fr-FR" sz="20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styles</a:t>
            </a:r>
          </a:p>
          <a:p>
            <a:pPr marL="6286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Second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Third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Fourth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Fifth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level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 err="1"/>
              <a:t>Footnote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238219" y="6124575"/>
            <a:ext cx="6270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7DAE1-16C2-DC40-A5B7-137D0047687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469836" y="2055235"/>
            <a:ext cx="82296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 err="1"/>
              <a:t>Footnote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2100263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Edit Master text styles</a:t>
            </a:r>
          </a:p>
          <a:p>
            <a:pPr marL="342900" marR="0" lvl="1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Second level</a:t>
            </a:r>
          </a:p>
          <a:p>
            <a:pPr marL="342900" marR="0" lvl="2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Third level</a:t>
            </a:r>
          </a:p>
          <a:p>
            <a:pPr marL="342900" marR="0" lvl="3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Fourth level</a:t>
            </a:r>
          </a:p>
          <a:p>
            <a:pPr marL="342900" marR="0" lvl="4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Fifth level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7200" y="61245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nl-NL" dirty="0" err="1"/>
              <a:t>Footnote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78950" y="6124575"/>
            <a:ext cx="6270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D57120BC-FA98-424E-B2C9-D133E0CC1D1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pic>
        <p:nvPicPr>
          <p:cNvPr id="7" name="Picture 6" descr="A picture containing person&#10;&#10;Description generated with high confidence">
            <a:extLst>
              <a:ext uri="{FF2B5EF4-FFF2-40B4-BE49-F238E27FC236}">
                <a16:creationId xmlns:a16="http://schemas.microsoft.com/office/drawing/2014/main" id="{A82D73C2-8350-4534-AC56-F137F9CEA32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970" y="379609"/>
            <a:ext cx="1250830" cy="5053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4" r:id="rId4"/>
    <p:sldLayoutId id="2147483668" r:id="rId5"/>
    <p:sldLayoutId id="2147483669" r:id="rId6"/>
    <p:sldLayoutId id="2147483670" r:id="rId7"/>
    <p:sldLayoutId id="2147483673" r:id="rId8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 cap="all">
          <a:solidFill>
            <a:srgbClr val="BF1D3C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9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n.Karanikas@hva.nl" TargetMode="External"/><Relationship Id="rId2" Type="http://schemas.openxmlformats.org/officeDocument/2006/relationships/hyperlink" Target="mailto:nektkar@gmail.co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5F0A92-7E59-6F42-9CBE-DD95BDB3B4B1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5" name="Titel 6">
            <a:extLst>
              <a:ext uri="{FF2B5EF4-FFF2-40B4-BE49-F238E27FC236}">
                <a16:creationId xmlns:a16="http://schemas.microsoft.com/office/drawing/2014/main" id="{0E777155-974F-441F-9852-2E8DD323575F}"/>
              </a:ext>
            </a:extLst>
          </p:cNvPr>
          <p:cNvSpPr txBox="1">
            <a:spLocks/>
          </p:cNvSpPr>
          <p:nvPr/>
        </p:nvSpPr>
        <p:spPr>
          <a:xfrm>
            <a:off x="522980" y="1186709"/>
            <a:ext cx="7370957" cy="12320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20000"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BF1D3C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b="1" dirty="0"/>
              <a:t>Tracing New Safety Thinking Practices in Safety Investigation Reports</a:t>
            </a:r>
            <a:endParaRPr lang="nl-NL" dirty="0"/>
          </a:p>
        </p:txBody>
      </p:sp>
      <p:sp>
        <p:nvSpPr>
          <p:cNvPr id="6" name="Subtitel 7">
            <a:extLst>
              <a:ext uri="{FF2B5EF4-FFF2-40B4-BE49-F238E27FC236}">
                <a16:creationId xmlns:a16="http://schemas.microsoft.com/office/drawing/2014/main" id="{F3FDCE64-52ED-41FF-A3C4-056D128E8394}"/>
              </a:ext>
            </a:extLst>
          </p:cNvPr>
          <p:cNvSpPr txBox="1">
            <a:spLocks/>
          </p:cNvSpPr>
          <p:nvPr/>
        </p:nvSpPr>
        <p:spPr bwMode="auto">
          <a:xfrm>
            <a:off x="626163" y="2418753"/>
            <a:ext cx="8179849" cy="208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4572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nl-NL" dirty="0"/>
              <a:t>Dr Nektarios Karanikas</a:t>
            </a:r>
          </a:p>
          <a:p>
            <a:pPr algn="just"/>
            <a:r>
              <a:rPr lang="nl-NL" dirty="0"/>
              <a:t>Aviation Academy, Amsterdam University of Applied Sciences (NL)</a:t>
            </a:r>
          </a:p>
          <a:p>
            <a:pPr algn="just"/>
            <a:endParaRPr lang="nl-NL" dirty="0"/>
          </a:p>
          <a:p>
            <a:r>
              <a:rPr lang="nl-NL" dirty="0"/>
              <a:t>Dimitrios Chionis MSc, PhD candidate</a:t>
            </a:r>
          </a:p>
          <a:p>
            <a:r>
              <a:rPr lang="nl-NL" dirty="0"/>
              <a:t>Bolton University (UK)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DB1962-EC59-4E97-9D60-62C2F9F49DE3}"/>
              </a:ext>
            </a:extLst>
          </p:cNvPr>
          <p:cNvSpPr txBox="1"/>
          <p:nvPr/>
        </p:nvSpPr>
        <p:spPr>
          <a:xfrm>
            <a:off x="318782" y="5189628"/>
            <a:ext cx="6078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International Cross-industry Safety Conference (ICSC)</a:t>
            </a:r>
          </a:p>
          <a:p>
            <a:r>
              <a:rPr lang="en-US" dirty="0"/>
              <a:t>Amsterdam, 31 October – 2 November 2018</a:t>
            </a:r>
            <a:endParaRPr lang="en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6091-F6AC-402C-BA43-985C8C000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overall frequencies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B015C-9997-4C31-9D10-D41F41AA2E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0720919B-B144-42E8-9319-28FD8C55C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968137"/>
            <a:ext cx="128472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5C32C95-498D-4C7D-A969-32D9EA954E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8669759"/>
              </p:ext>
            </p:extLst>
          </p:nvPr>
        </p:nvGraphicFramePr>
        <p:xfrm>
          <a:off x="584162" y="2041845"/>
          <a:ext cx="7975675" cy="4219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5" name="Chart" r:id="rId3" imgW="5499069" imgH="3212870" progId="Excel.Chart.8">
                  <p:embed/>
                </p:oleObj>
              </mc:Choice>
              <mc:Fallback>
                <p:oleObj name="Chart" r:id="rId3" imgW="5499069" imgH="3212870" progId="Excel.Chart.8">
                  <p:embed/>
                  <p:pic>
                    <p:nvPicPr>
                      <p:cNvPr id="0" name="Char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162" y="2041845"/>
                        <a:ext cx="7975675" cy="42195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>
            <a:extLst>
              <a:ext uri="{FF2B5EF4-FFF2-40B4-BE49-F238E27FC236}">
                <a16:creationId xmlns:a16="http://schemas.microsoft.com/office/drawing/2014/main" id="{32283404-6BE9-4AAB-BEB5-37860A7FD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5178062"/>
            <a:ext cx="128472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00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8BEA8-EAE1-41E4-AEE7-D019B810C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statistical tests for the authorities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41BE6-47E8-4838-B5B1-DD740AE360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4251082" cy="456946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Hindsight Bias Minimisation (N=260)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AIA2 highest (93.3%)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AIA3 lowest (45.7%)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Shared responsibility (N=263)</a:t>
            </a:r>
          </a:p>
          <a:p>
            <a:pPr lvl="1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AIA4 highest (85%)</a:t>
            </a:r>
          </a:p>
          <a:p>
            <a:pPr lvl="1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AIA5 lowest (45%)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Non-proximal approach (N=261)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AIA2 highest (75%)</a:t>
            </a:r>
          </a:p>
          <a:p>
            <a:pPr lvl="1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AIA5 lowest (20%)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Safety-II (N=275)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AIA2 highest (53.3%)</a:t>
            </a:r>
          </a:p>
          <a:p>
            <a:pPr lvl="1" algn="just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AIA5 lowest (13.3%)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7494" y="2091593"/>
            <a:ext cx="3978519" cy="2949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Safety model family (N=268)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Sequential</a:t>
            </a:r>
          </a:p>
          <a:p>
            <a:pPr marL="1200150" lvl="2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AIA4 highest (63.8%)</a:t>
            </a:r>
          </a:p>
          <a:p>
            <a:pPr marL="1200150" lvl="2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AIA1 lowest (24.1%)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Epidemiological</a:t>
            </a:r>
          </a:p>
          <a:p>
            <a:pPr marL="1200150" lvl="2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AIA1 highest (75.9%)</a:t>
            </a:r>
          </a:p>
          <a:p>
            <a:pPr marL="1200150" lvl="2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AIA4 lowest (36.2%)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8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7D118-26B9-48A0-B397-FD0DD3AE8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 of statistical tests for the variables of period, end-user involvement and fatalities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F63710-F500-40BB-A12A-3B92EAF4609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23277689"/>
              </p:ext>
            </p:extLst>
          </p:nvPr>
        </p:nvGraphicFramePr>
        <p:xfrm>
          <a:off x="348981" y="2575559"/>
          <a:ext cx="8457032" cy="26145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52700">
                  <a:extLst>
                    <a:ext uri="{9D8B030D-6E8A-4147-A177-3AD203B41FA5}">
                      <a16:colId xmlns:a16="http://schemas.microsoft.com/office/drawing/2014/main" val="2088240909"/>
                    </a:ext>
                  </a:extLst>
                </a:gridCol>
                <a:gridCol w="795056">
                  <a:extLst>
                    <a:ext uri="{9D8B030D-6E8A-4147-A177-3AD203B41FA5}">
                      <a16:colId xmlns:a16="http://schemas.microsoft.com/office/drawing/2014/main" val="2673782190"/>
                    </a:ext>
                  </a:extLst>
                </a:gridCol>
                <a:gridCol w="795056">
                  <a:extLst>
                    <a:ext uri="{9D8B030D-6E8A-4147-A177-3AD203B41FA5}">
                      <a16:colId xmlns:a16="http://schemas.microsoft.com/office/drawing/2014/main" val="111761803"/>
                    </a:ext>
                  </a:extLst>
                </a:gridCol>
                <a:gridCol w="953858">
                  <a:extLst>
                    <a:ext uri="{9D8B030D-6E8A-4147-A177-3AD203B41FA5}">
                      <a16:colId xmlns:a16="http://schemas.microsoft.com/office/drawing/2014/main" val="893850441"/>
                    </a:ext>
                  </a:extLst>
                </a:gridCol>
                <a:gridCol w="603252">
                  <a:extLst>
                    <a:ext uri="{9D8B030D-6E8A-4147-A177-3AD203B41FA5}">
                      <a16:colId xmlns:a16="http://schemas.microsoft.com/office/drawing/2014/main" val="609620468"/>
                    </a:ext>
                  </a:extLst>
                </a:gridCol>
                <a:gridCol w="603252">
                  <a:extLst>
                    <a:ext uri="{9D8B030D-6E8A-4147-A177-3AD203B41FA5}">
                      <a16:colId xmlns:a16="http://schemas.microsoft.com/office/drawing/2014/main" val="3587546855"/>
                    </a:ext>
                  </a:extLst>
                </a:gridCol>
                <a:gridCol w="953858">
                  <a:extLst>
                    <a:ext uri="{9D8B030D-6E8A-4147-A177-3AD203B41FA5}">
                      <a16:colId xmlns:a16="http://schemas.microsoft.com/office/drawing/2014/main" val="1135051409"/>
                    </a:ext>
                  </a:extLst>
                </a:gridCol>
              </a:tblGrid>
              <a:tr h="747002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NSTP (N)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Variables (% of cases in which the aspect was traced)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138301"/>
                  </a:ext>
                </a:extLst>
              </a:tr>
              <a:tr h="3735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Time period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Fatalities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171701"/>
                  </a:ext>
                </a:extLst>
              </a:tr>
              <a:tr h="3735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≤ 2006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≥ 2007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 value*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Yes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No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 value*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extLst>
                  <a:ext uri="{0D108BD9-81ED-4DB2-BD59-A6C34878D82A}">
                    <a16:rowId xmlns:a16="http://schemas.microsoft.com/office/drawing/2014/main" val="1916767513"/>
                  </a:ext>
                </a:extLst>
              </a:tr>
              <a:tr h="373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Safety-II (N=275)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19.4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34.6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u="sng">
                          <a:effectLst/>
                        </a:rPr>
                        <a:t>p=0.005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extLst>
                  <a:ext uri="{0D108BD9-81ED-4DB2-BD59-A6C34878D82A}">
                    <a16:rowId xmlns:a16="http://schemas.microsoft.com/office/drawing/2014/main" val="284339333"/>
                  </a:ext>
                </a:extLst>
              </a:tr>
              <a:tr h="7470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Feedback loops examination (N=275)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67.7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81.8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u="sng" dirty="0">
                          <a:effectLst/>
                        </a:rPr>
                        <a:t>p=0.008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304" marR="41304" marT="0" marB="0"/>
                </a:tc>
                <a:extLst>
                  <a:ext uri="{0D108BD9-81ED-4DB2-BD59-A6C34878D82A}">
                    <a16:rowId xmlns:a16="http://schemas.microsoft.com/office/drawing/2014/main" val="3545564095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E08EB-8FF6-4B56-9993-3963E4EADD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52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69E17-B6E1-4F8C-8272-4E23D556E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Hypotheses (dis)proof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2A23E-187B-4BBA-A324-04C43939CD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842247"/>
            <a:ext cx="8348813" cy="4464890"/>
          </a:xfrm>
        </p:spPr>
        <p:txBody>
          <a:bodyPr>
            <a:normAutofit/>
          </a:bodyPr>
          <a:lstStyle/>
          <a:p>
            <a:pPr marL="400050" algn="just">
              <a:buFont typeface="+mj-lt"/>
              <a:buAutoNum type="arabicPeriod"/>
            </a:pPr>
            <a:r>
              <a:rPr lang="en-GB" sz="2400" dirty="0"/>
              <a:t>HYP1 (Change over time): </a:t>
            </a:r>
            <a:r>
              <a:rPr lang="en-GB" sz="2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Confirmed only for Safety-II</a:t>
            </a:r>
            <a:endParaRPr lang="en-GB" sz="2800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00050" algn="just">
              <a:buFont typeface="+mj-lt"/>
              <a:buAutoNum type="arabicPeriod"/>
            </a:pPr>
            <a:r>
              <a:rPr lang="en-GB" sz="2400" dirty="0"/>
              <a:t>HYP2 (Differences amongst authorities): </a:t>
            </a:r>
            <a:r>
              <a:rPr lang="en-GB" sz="2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Confirmed</a:t>
            </a:r>
            <a:r>
              <a:rPr lang="en-GB" sz="2400" dirty="0"/>
              <a:t> </a:t>
            </a:r>
            <a:r>
              <a:rPr lang="en-GB" sz="2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four aspects and the family models</a:t>
            </a:r>
          </a:p>
          <a:p>
            <a:pPr marL="400050" algn="just">
              <a:buFont typeface="+mj-lt"/>
              <a:buAutoNum type="arabicPeriod"/>
            </a:pPr>
            <a:r>
              <a:rPr lang="en-GB" sz="2400" dirty="0"/>
              <a:t>HYP3 (Effects of end-user involvement): </a:t>
            </a:r>
            <a:r>
              <a:rPr lang="en-GB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Rejected</a:t>
            </a:r>
            <a:endParaRPr lang="en-GB" sz="2400" dirty="0"/>
          </a:p>
          <a:p>
            <a:pPr marL="400050" algn="just">
              <a:buFont typeface="+mj-lt"/>
              <a:buAutoNum type="arabicPeriod"/>
            </a:pPr>
            <a:r>
              <a:rPr lang="en-GB" sz="2400" dirty="0"/>
              <a:t>HYP4 (Effects of fatalities): </a:t>
            </a:r>
            <a:r>
              <a:rPr lang="en-GB" sz="2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Confirmed</a:t>
            </a:r>
            <a:r>
              <a:rPr lang="en-GB" sz="2400" dirty="0"/>
              <a:t> </a:t>
            </a:r>
            <a:r>
              <a:rPr lang="en-US" sz="24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for Feedback Loops Examination</a:t>
            </a:r>
            <a:endParaRPr lang="en-GB" sz="2400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55BC8-80CD-4191-9F2C-27AD89B603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356A6-AF59-4011-849B-220E3D66B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the results suggest for NSTP?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6A687-4936-4BF6-8826-E2903D03E3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/>
              <a:t>80% of “human error seen as a symptom” </a:t>
            </a:r>
            <a:r>
              <a:rPr lang="en-GB" dirty="0">
                <a:sym typeface="Wingdings" panose="05000000000000000000" pitchFamily="2" charset="2"/>
              </a:rPr>
              <a:t> it</a:t>
            </a:r>
            <a:r>
              <a:rPr lang="en-GB" dirty="0"/>
              <a:t> has been advocated long before recent literature was published.</a:t>
            </a:r>
          </a:p>
          <a:p>
            <a:pPr algn="just"/>
            <a:r>
              <a:rPr lang="en-GB" dirty="0"/>
              <a:t>75% of “decomposition of folk models” and “feedback loop examination”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prevalence of engineers in the safety investigations field: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/>
              <a:t>Avoid the labelling of constructs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GB" dirty="0"/>
              <a:t>Examine whether systems provided to the end-users with adequate information about the state and outcomes of processes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72% “hindsight bias minimisation”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it seems that investigators might (not yet) fully comprehend that a backwards research will merely uncover the “what” and “why”, and not “how” it happened.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8E5CD-36BC-40BF-992E-7BEC58056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1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356A6-AF59-4011-849B-220E3D66B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the results suggest for NSTP?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6A687-4936-4BF6-8826-E2903D03E3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/>
              <a:t>68% “shared responsibility” </a:t>
            </a:r>
            <a:r>
              <a:rPr lang="en-GB" dirty="0">
                <a:sym typeface="Wingdings" panose="05000000000000000000" pitchFamily="2" charset="2"/>
              </a:rPr>
              <a:t> it </a:t>
            </a:r>
            <a:r>
              <a:rPr lang="en-GB" dirty="0"/>
              <a:t>has been advocated long before recent literature was published; latent problems influencing human performance include technology-related factors.</a:t>
            </a:r>
          </a:p>
          <a:p>
            <a:pPr algn="just"/>
            <a:r>
              <a:rPr lang="en-GB" dirty="0"/>
              <a:t>66% “non-judgmental” and “non-counterfactual” </a:t>
            </a:r>
            <a:r>
              <a:rPr lang="en-GB" dirty="0">
                <a:sym typeface="Wingdings" panose="05000000000000000000" pitchFamily="2" charset="2"/>
              </a:rPr>
              <a:t> i</a:t>
            </a:r>
            <a:r>
              <a:rPr lang="en-GB" dirty="0"/>
              <a:t>nvestigators put some efforts to examine the applicability and validity of standards and expectations within the context of each occurrence.</a:t>
            </a:r>
          </a:p>
          <a:p>
            <a:pPr algn="just"/>
            <a:r>
              <a:rPr lang="en-GB" dirty="0"/>
              <a:t>50% “non-proximal approach” </a:t>
            </a:r>
            <a:r>
              <a:rPr lang="en-GB" dirty="0">
                <a:sym typeface="Wingdings" panose="05000000000000000000" pitchFamily="2" charset="2"/>
              </a:rPr>
              <a:t> maybe d</a:t>
            </a:r>
            <a:r>
              <a:rPr lang="en-GB" dirty="0"/>
              <a:t>ecisions made and the actions performed long before the event cannot be always evidently traced or explained.</a:t>
            </a:r>
          </a:p>
          <a:p>
            <a:pPr algn="just"/>
            <a:r>
              <a:rPr lang="en-GB" dirty="0"/>
              <a:t>27% “Safety-II”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prevalent practice of addressing failures as part of the learning process and the focus of safety and accident models on system failures.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8E5CD-36BC-40BF-992E-7BEC58056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98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0BA02-920A-45B2-B1F2-138DFB27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overall messages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D8D38-B312-440C-93F2-A37FBDF26D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6C3C39-6164-47FB-BDD3-74E439E9D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All new safety thinking practices were more or less visible across the whole sample.</a:t>
            </a:r>
          </a:p>
          <a:p>
            <a:pPr algn="just"/>
            <a:r>
              <a:rPr lang="en-GB" dirty="0"/>
              <a:t>NSTPs are relevant to investigators and not completely unknown.</a:t>
            </a:r>
          </a:p>
          <a:p>
            <a:pPr algn="just"/>
            <a:r>
              <a:rPr lang="en-GB" dirty="0"/>
              <a:t>Frequencies of implementation per NSTP can be attributed to: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Individual Factors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Organisational Factors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Systemic factors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Constraints that might influence investigation professionals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NSTPs might have been part of investigation practice long before recent literature focused immensely on a human-centric and systems approach.</a:t>
            </a:r>
          </a:p>
        </p:txBody>
      </p:sp>
    </p:spTree>
    <p:extLst>
      <p:ext uri="{BB962C8B-B14F-4D97-AF65-F5344CB8AC3E}">
        <p14:creationId xmlns:p14="http://schemas.microsoft.com/office/powerpoint/2010/main" val="38677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73C7E-84E4-4BC9-A34D-80B207CA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aways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56775-4D60-46D4-941F-1A63F9C59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7987" y="2221293"/>
            <a:ext cx="8229600" cy="4037744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Recent efforts to communicate and foster the corresponding aspects through research and educational means have not yet yielded the expected impact.</a:t>
            </a:r>
          </a:p>
          <a:p>
            <a:pPr algn="just"/>
            <a:r>
              <a:rPr lang="en-GB" sz="2400" dirty="0"/>
              <a:t>Investigators need to understand the perceived strengths and weaknesses of each approach from the viewpoint of practitioners rather than demonstrating a judgmental approach in favour or not of any investigation practice.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D399C-D291-46F9-8E17-8877C86DD9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  <p:pic>
        <p:nvPicPr>
          <p:cNvPr id="11266" name="Picture 2" descr="Image result for take away">
            <a:extLst>
              <a:ext uri="{FF2B5EF4-FFF2-40B4-BE49-F238E27FC236}">
                <a16:creationId xmlns:a16="http://schemas.microsoft.com/office/drawing/2014/main" id="{1561A0B9-2649-4AF4-8D6C-948F1AA2E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543" y="1078293"/>
            <a:ext cx="2060857" cy="73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40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5F0A92-7E59-6F42-9CBE-DD95BDB3B4B1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5" name="Titel 6">
            <a:extLst>
              <a:ext uri="{FF2B5EF4-FFF2-40B4-BE49-F238E27FC236}">
                <a16:creationId xmlns:a16="http://schemas.microsoft.com/office/drawing/2014/main" id="{0E777155-974F-441F-9852-2E8DD323575F}"/>
              </a:ext>
            </a:extLst>
          </p:cNvPr>
          <p:cNvSpPr txBox="1">
            <a:spLocks/>
          </p:cNvSpPr>
          <p:nvPr/>
        </p:nvSpPr>
        <p:spPr>
          <a:xfrm>
            <a:off x="579866" y="1202644"/>
            <a:ext cx="7370957" cy="12320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0000" lnSpcReduction="20000"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BF1D3C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3C5FA6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b="1" dirty="0"/>
              <a:t>Tracing New Safety Thinking Practices in Safety Investigation Reports</a:t>
            </a:r>
            <a:endParaRPr lang="nl-NL" dirty="0"/>
          </a:p>
        </p:txBody>
      </p:sp>
      <p:sp>
        <p:nvSpPr>
          <p:cNvPr id="6" name="Subtitel 7">
            <a:extLst>
              <a:ext uri="{FF2B5EF4-FFF2-40B4-BE49-F238E27FC236}">
                <a16:creationId xmlns:a16="http://schemas.microsoft.com/office/drawing/2014/main" id="{F3FDCE64-52ED-41FF-A3C4-056D128E8394}"/>
              </a:ext>
            </a:extLst>
          </p:cNvPr>
          <p:cNvSpPr txBox="1">
            <a:spLocks/>
          </p:cNvSpPr>
          <p:nvPr/>
        </p:nvSpPr>
        <p:spPr bwMode="auto">
          <a:xfrm>
            <a:off x="675381" y="2642244"/>
            <a:ext cx="6813990" cy="123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4572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marR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Dr Nektarios Karanikas</a:t>
            </a:r>
          </a:p>
          <a:p>
            <a:r>
              <a:rPr lang="nl-NL" dirty="0"/>
              <a:t>Aviation Academy, Amsterdam University of Applied Sciences (NL)</a:t>
            </a:r>
          </a:p>
          <a:p>
            <a:endParaRPr lang="nl-NL" dirty="0"/>
          </a:p>
          <a:p>
            <a:r>
              <a:rPr lang="nl-NL" dirty="0"/>
              <a:t>Dimitrios Chionis MSc, PhD candidate</a:t>
            </a:r>
          </a:p>
          <a:p>
            <a:r>
              <a:rPr lang="nl-NL" dirty="0"/>
              <a:t>Bolton University (UK)</a:t>
            </a:r>
          </a:p>
          <a:p>
            <a:endParaRPr lang="nl-NL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0D56EE6-D6B4-433C-8AAB-FA38BB8DE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447047"/>
              </p:ext>
            </p:extLst>
          </p:nvPr>
        </p:nvGraphicFramePr>
        <p:xfrm>
          <a:off x="294640" y="6438556"/>
          <a:ext cx="7275443" cy="38772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275443">
                  <a:extLst>
                    <a:ext uri="{9D8B030D-6E8A-4147-A177-3AD203B41FA5}">
                      <a16:colId xmlns:a16="http://schemas.microsoft.com/office/drawing/2014/main" val="1429811568"/>
                    </a:ext>
                  </a:extLst>
                </a:gridCol>
              </a:tblGrid>
              <a:tr h="387723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sz="1600" kern="50" spc="-30" dirty="0">
                          <a:effectLst/>
                        </a:rPr>
                        <a:t>Contact: </a:t>
                      </a:r>
                      <a:r>
                        <a:rPr lang="en-GB" sz="1600" kern="50" spc="-30" dirty="0">
                          <a:effectLst/>
                          <a:hlinkClick r:id="rId2"/>
                        </a:rPr>
                        <a:t>nektkar@gmail.com</a:t>
                      </a:r>
                      <a:r>
                        <a:rPr lang="en-GB" sz="1600" kern="50" spc="-30" dirty="0">
                          <a:effectLst/>
                        </a:rPr>
                        <a:t>, </a:t>
                      </a:r>
                      <a:r>
                        <a:rPr lang="en-GB" sz="1600" kern="50" spc="-30" dirty="0">
                          <a:effectLst/>
                          <a:hlinkClick r:id="rId3"/>
                        </a:rPr>
                        <a:t>n.karanikas@hva.nl</a:t>
                      </a:r>
                      <a:r>
                        <a:rPr lang="en-GB" sz="1600" kern="50" spc="-30" dirty="0">
                          <a:effectLst/>
                        </a:rPr>
                        <a:t> </a:t>
                      </a:r>
                      <a:endParaRPr lang="en-GB" sz="1600" kern="50" spc="-30" dirty="0">
                        <a:solidFill>
                          <a:srgbClr val="3F3A38"/>
                        </a:solidFill>
                        <a:effectLst/>
                        <a:latin typeface="Segoe UI" panose="020B0502040204020203" pitchFamily="34" charset="0"/>
                        <a:ea typeface="SimSun" panose="02010600030101010101" pitchFamily="2" charset="-122"/>
                        <a:cs typeface="OpenSymbol"/>
                      </a:endParaRPr>
                    </a:p>
                  </a:txBody>
                  <a:tcPr marL="0" marR="0" marT="3810" marB="3810"/>
                </a:tc>
                <a:extLst>
                  <a:ext uri="{0D108BD9-81ED-4DB2-BD59-A6C34878D82A}">
                    <a16:rowId xmlns:a16="http://schemas.microsoft.com/office/drawing/2014/main" val="379424998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40D5CE5-8D7D-4B51-821C-E7B09988F0CF}"/>
              </a:ext>
            </a:extLst>
          </p:cNvPr>
          <p:cNvSpPr/>
          <p:nvPr/>
        </p:nvSpPr>
        <p:spPr>
          <a:xfrm rot="19799571">
            <a:off x="205320" y="2815205"/>
            <a:ext cx="812004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Thanks for your attention!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C204FF-7210-4473-AACB-B34FD14A20A5}"/>
              </a:ext>
            </a:extLst>
          </p:cNvPr>
          <p:cNvSpPr txBox="1"/>
          <p:nvPr/>
        </p:nvSpPr>
        <p:spPr>
          <a:xfrm>
            <a:off x="184558" y="5297795"/>
            <a:ext cx="6078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International Cross-industry Safety Conference (ICSC)</a:t>
            </a:r>
          </a:p>
          <a:p>
            <a:r>
              <a:rPr lang="en-US" dirty="0"/>
              <a:t>Amsterdam, 31 October – 2 November 2018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5321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1" y="837547"/>
            <a:ext cx="8229600" cy="887937"/>
          </a:xfrm>
        </p:spPr>
        <p:txBody>
          <a:bodyPr>
            <a:normAutofit/>
          </a:bodyPr>
          <a:lstStyle/>
          <a:p>
            <a:r>
              <a:rPr lang="en-GB" sz="2800" dirty="0"/>
              <a:t>Older vs newer safety practices </a:t>
            </a:r>
            <a:r>
              <a:rPr lang="en-GB" sz="2000" dirty="0"/>
              <a:t>(1)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59650713"/>
              </p:ext>
            </p:extLst>
          </p:nvPr>
        </p:nvGraphicFramePr>
        <p:xfrm>
          <a:off x="101601" y="1839783"/>
          <a:ext cx="8813798" cy="476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21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9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2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Older safety thinking &amp; practices (OSTPs)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Newer safety thinking &amp; practices (NSTPs)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Short title of NSTP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Code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2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Human error can be the principal cause of accidents.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Human error is always the result of deeper troubles within a system.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Human error seen as symptom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HES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0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Looking to the event backwards and simply detecting failures, errors, inaccurate assessments and wrong decisions.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Considering why choices made sense to users at that time and what options they had before each decision and action.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Hindsight bias minimisation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HBM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6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Focus on the end-user(s) without examining influences of other organisational/system levels.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End-user must not be the only focal point, and organisational/systemic factors must also be investigated.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Shared responsibility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SHR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6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Shared responsibility might be recognised, but an emphasis is given mainly on the end-user level.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Proportional investigation depth of all organisational/system functions.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Non-proximal approach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NPA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6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Constructs and ill-defined concepts (e.g., culture, complacency) can be named as accident causes.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Constructs and folk models must be decomposed and adequately explained.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Decomposition of folk models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DFM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72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365" y="964733"/>
            <a:ext cx="8229600" cy="904715"/>
          </a:xfrm>
        </p:spPr>
        <p:txBody>
          <a:bodyPr>
            <a:normAutofit/>
          </a:bodyPr>
          <a:lstStyle/>
          <a:p>
            <a:r>
              <a:rPr lang="en-GB" sz="2800" dirty="0"/>
              <a:t>Older vs newer safety practices </a:t>
            </a:r>
            <a:r>
              <a:rPr lang="en-GB" sz="2000" dirty="0"/>
              <a:t>(2)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10567514"/>
              </p:ext>
            </p:extLst>
          </p:nvPr>
        </p:nvGraphicFramePr>
        <p:xfrm>
          <a:off x="266698" y="1954085"/>
          <a:ext cx="8636003" cy="4803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0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7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4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Older safety thinking &amp; practices (OSTPs)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Newer safety thinking &amp; practices (NSTPs)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Short title of NSTP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Code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9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Standards and procedures constitute the unquestionable basis for comparing human performance.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Examining the assumptions on which standards are based and explaining reasons for deviating from standards, including the investigation of the applicability of standards to the context of the event.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Non-counterfactual approach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NCA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5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Actions and decisions are judged against established norms and expectations (e.g., experience and training).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Examining the validity of established norms and expectations and explaining the reasons for not meeting expectations.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Non-judgmental approach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NJA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Emphasis on explaining failures where humans are seen as a potential hazard.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Humans are seen as a resource necessary for system flexibility and resilience. Need to explain successes in addition to failures.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Safety-II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SII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27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End-users must maintain their awareness and are responsible for being always and fully knowledgeable of their system’s state.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Feedback mechanisms are examined to identify whether/how system awareness and control are maintained. The effectiveness of feedback must be investigated.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Feedback loops examination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FLE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06" marR="3590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75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B2EE1-8FA3-4948-ADE1-BE17DEF71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Safety/accident model groups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01C27-653A-4048-A1E3-E2563FFAE7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C75BA71-A239-4075-BD38-279E0F27E9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55405"/>
              </p:ext>
            </p:extLst>
          </p:nvPr>
        </p:nvGraphicFramePr>
        <p:xfrm>
          <a:off x="262881" y="2154219"/>
          <a:ext cx="8229600" cy="3867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463644210"/>
                    </a:ext>
                  </a:extLst>
                </a:gridCol>
                <a:gridCol w="3902978">
                  <a:extLst>
                    <a:ext uri="{9D8B030D-6E8A-4147-A177-3AD203B41FA5}">
                      <a16:colId xmlns:a16="http://schemas.microsoft.com/office/drawing/2014/main" val="1101687667"/>
                    </a:ext>
                  </a:extLst>
                </a:gridCol>
                <a:gridCol w="1619075">
                  <a:extLst>
                    <a:ext uri="{9D8B030D-6E8A-4147-A177-3AD203B41FA5}">
                      <a16:colId xmlns:a16="http://schemas.microsoft.com/office/drawing/2014/main" val="3468259445"/>
                    </a:ext>
                  </a:extLst>
                </a:gridCol>
                <a:gridCol w="650147">
                  <a:extLst>
                    <a:ext uri="{9D8B030D-6E8A-4147-A177-3AD203B41FA5}">
                      <a16:colId xmlns:a16="http://schemas.microsoft.com/office/drawing/2014/main" val="35048610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Type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Brief description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Example model(s)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Code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37452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Sequential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Direct cause-effect relationships: clearly defined timeline of failures, errors and violations that lead to an event.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Domino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SEQ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8222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Epidemiological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Direct and indirect cause-effect relationships: clearly defined timeline of active failures along with long-lasting effects of latent problems that contribute to active failures.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Swiss cheese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EPD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0820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Systemic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Dynamic, emerging and complex system behaviours: examining interactions, interdependencies and relationships between parts to understand a system as a whole, including effects of the behaviour of individual elements.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STAMP</a:t>
                      </a:r>
                      <a:endParaRPr lang="en-NL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AcciMap</a:t>
                      </a:r>
                      <a:endParaRPr lang="en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SYS</a:t>
                      </a:r>
                      <a:endParaRPr lang="en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4162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84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AD9BA-F554-4FD2-AABE-FF584376A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objectives &amp; context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AF88E-86FE-45D7-A33B-5D1C538DAC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Objectives:</a:t>
            </a:r>
          </a:p>
          <a:p>
            <a:pPr lvl="1" algn="just"/>
            <a:r>
              <a:rPr lang="en-GB" sz="2000" dirty="0"/>
              <a:t>Examine the degree to which the nine aspects of new safety thinking and the three categories of safety models have been visible in safety investigations published between 1999 and 2016.</a:t>
            </a:r>
          </a:p>
          <a:p>
            <a:pPr algn="just"/>
            <a:r>
              <a:rPr lang="en-GB" sz="2400" b="1" dirty="0"/>
              <a:t>Context:</a:t>
            </a:r>
          </a:p>
          <a:p>
            <a:pPr lvl="1" algn="just"/>
            <a:r>
              <a:rPr lang="en-GB" sz="2000" dirty="0"/>
              <a:t>Extend previous research that looked at traces of new safety thinking in investigation reports as a means to detect gaps between knowledge and practice in the field of investigations as well as to examine differences between regions.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795A-67D8-4B88-898C-264C2B6D04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27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69E17-B6E1-4F8C-8272-4E23D556E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2A23E-187B-4BBA-A324-04C43939CD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68966"/>
            <a:ext cx="8229600" cy="4620734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Tool development: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Analysis aim: identify whether each of the aspects was visible at least once in each report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Six pilot sessions to achieve adequate inter-rater agreement (0.82).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sz="2400" dirty="0"/>
              <a:t>External variables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authority which issued the investigation report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the year it was published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actual involvement of end-users into the development of the event (YES/NO)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whether the event resulted in fatalities (YES/NO)</a:t>
            </a:r>
            <a:endParaRPr lang="en-GB" sz="22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55BC8-80CD-4191-9F2C-27AD89B603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31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69E17-B6E1-4F8C-8272-4E23D556E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tool: example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55BC8-80CD-4191-9F2C-27AD89B603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38A3E23-42EE-41B7-8800-B4B947CDB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987098"/>
              </p:ext>
            </p:extLst>
          </p:nvPr>
        </p:nvGraphicFramePr>
        <p:xfrm>
          <a:off x="287077" y="2087563"/>
          <a:ext cx="8229600" cy="40370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5350">
                  <a:extLst>
                    <a:ext uri="{9D8B030D-6E8A-4147-A177-3AD203B41FA5}">
                      <a16:colId xmlns:a16="http://schemas.microsoft.com/office/drawing/2014/main" val="493500399"/>
                    </a:ext>
                  </a:extLst>
                </a:gridCol>
                <a:gridCol w="709057">
                  <a:extLst>
                    <a:ext uri="{9D8B030D-6E8A-4147-A177-3AD203B41FA5}">
                      <a16:colId xmlns:a16="http://schemas.microsoft.com/office/drawing/2014/main" val="2669589464"/>
                    </a:ext>
                  </a:extLst>
                </a:gridCol>
                <a:gridCol w="4465193">
                  <a:extLst>
                    <a:ext uri="{9D8B030D-6E8A-4147-A177-3AD203B41FA5}">
                      <a16:colId xmlns:a16="http://schemas.microsoft.com/office/drawing/2014/main" val="2515716564"/>
                    </a:ext>
                  </a:extLst>
                </a:gridCol>
              </a:tblGrid>
              <a:tr h="5046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NSTP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Code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Question used to analyse safety investigation reports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3733366"/>
                  </a:ext>
                </a:extLst>
              </a:tr>
              <a:tr h="5046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Human error seen as a symptom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HES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Did the investigators search for factors which contributed to the human errors identified?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5555293"/>
                  </a:ext>
                </a:extLst>
              </a:tr>
              <a:tr h="10092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Hindsight bias minimisation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HBM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Did the investigators follow a forward chronological timeline to explain the choices of the end-users out of the options they had and/or why it made sense to them at that time?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1056473"/>
                  </a:ext>
                </a:extLst>
              </a:tr>
              <a:tr h="7569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Shared responsibility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SHR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Did the investigators mention various organisational/systemic factors which contributed to the event?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8202627"/>
                  </a:ext>
                </a:extLst>
              </a:tr>
              <a:tr h="12615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Non-proximal approach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NPA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Did the investigators search the organisational/systemic factors that contributed to the event to the same extent they did for the proximal causes (e.g. human errors of end-users and technical failures)?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6596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38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00B32-5B3B-4448-AC67-A34BD354B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 distribution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887DC9B-7AC1-4517-9A5D-8C72BBA6114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48509172"/>
              </p:ext>
            </p:extLst>
          </p:nvPr>
        </p:nvGraphicFramePr>
        <p:xfrm>
          <a:off x="814692" y="2639509"/>
          <a:ext cx="7364257" cy="348506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218847">
                  <a:extLst>
                    <a:ext uri="{9D8B030D-6E8A-4147-A177-3AD203B41FA5}">
                      <a16:colId xmlns:a16="http://schemas.microsoft.com/office/drawing/2014/main" val="1396432877"/>
                    </a:ext>
                  </a:extLst>
                </a:gridCol>
                <a:gridCol w="2602654">
                  <a:extLst>
                    <a:ext uri="{9D8B030D-6E8A-4147-A177-3AD203B41FA5}">
                      <a16:colId xmlns:a16="http://schemas.microsoft.com/office/drawing/2014/main" val="1734915914"/>
                    </a:ext>
                  </a:extLst>
                </a:gridCol>
                <a:gridCol w="2542756">
                  <a:extLst>
                    <a:ext uri="{9D8B030D-6E8A-4147-A177-3AD203B41FA5}">
                      <a16:colId xmlns:a16="http://schemas.microsoft.com/office/drawing/2014/main" val="2853442692"/>
                    </a:ext>
                  </a:extLst>
                </a:gridCol>
              </a:tblGrid>
              <a:tr h="36293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Variables, number of reports (N), and valid percentages (%)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364690"/>
                  </a:ext>
                </a:extLst>
              </a:tr>
              <a:tr h="4792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Authority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Period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Fatalities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4042"/>
                  </a:ext>
                </a:extLst>
              </a:tr>
              <a:tr h="4792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</a:rPr>
                        <a:t>AIA1, N=60, 21.7%</a:t>
                      </a:r>
                      <a:endParaRPr lang="en-GB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≤ 2006, N=140, 50.5%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YES, N=99, 35.7%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412237"/>
                  </a:ext>
                </a:extLst>
              </a:tr>
              <a:tr h="72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</a:rPr>
                        <a:t>AIA2, N=45, 16.2%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</a:rPr>
                        <a:t> </a:t>
                      </a:r>
                      <a:endParaRPr lang="en-GB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≥ 2007, N=137, 49.5%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NO, N=178, 64.3%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557163"/>
                  </a:ext>
                </a:extLst>
              </a:tr>
              <a:tr h="4792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</a:rPr>
                        <a:t>AIA3, N=52, 18.7%</a:t>
                      </a:r>
                      <a:endParaRPr lang="en-GB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End-user involvement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882574"/>
                  </a:ext>
                </a:extLst>
              </a:tr>
              <a:tr h="4792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</a:rPr>
                        <a:t>AIA4, N=60, 21.7%</a:t>
                      </a:r>
                      <a:endParaRPr lang="en-GB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YES, N=169, 61.0%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238249"/>
                  </a:ext>
                </a:extLst>
              </a:tr>
              <a:tr h="4792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</a:rPr>
                        <a:t>AIA5, N=60, 21.7%</a:t>
                      </a:r>
                      <a:endParaRPr lang="en-GB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NO, N=108, 39.0%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1725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91BF2-5D20-43B8-A41B-7AF3343E27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9140C2-D811-4297-BC81-CB6B3AB883BE}"/>
              </a:ext>
            </a:extLst>
          </p:cNvPr>
          <p:cNvSpPr txBox="1"/>
          <p:nvPr/>
        </p:nvSpPr>
        <p:spPr>
          <a:xfrm>
            <a:off x="627017" y="1933303"/>
            <a:ext cx="691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277 reports published between 1999 and 2016.</a:t>
            </a:r>
          </a:p>
        </p:txBody>
      </p:sp>
    </p:spTree>
    <p:extLst>
      <p:ext uri="{BB962C8B-B14F-4D97-AF65-F5344CB8AC3E}">
        <p14:creationId xmlns:p14="http://schemas.microsoft.com/office/powerpoint/2010/main" val="402980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69E17-B6E1-4F8C-8272-4E23D556E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2A23E-187B-4BBA-A324-04C43939CD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68966"/>
            <a:ext cx="8229600" cy="3756771"/>
          </a:xfrm>
        </p:spPr>
        <p:txBody>
          <a:bodyPr>
            <a:normAutofit/>
          </a:bodyPr>
          <a:lstStyle/>
          <a:p>
            <a:pPr marL="400050" algn="just">
              <a:buFont typeface="+mj-lt"/>
              <a:buAutoNum type="arabicPeriod"/>
            </a:pPr>
            <a:r>
              <a:rPr lang="en-GB" sz="2200" b="1" dirty="0"/>
              <a:t>HYP1:</a:t>
            </a:r>
            <a:r>
              <a:rPr lang="en-GB" sz="2200" dirty="0"/>
              <a:t> Over time, there has been an increase of application of all NSTPs during safety investigations.</a:t>
            </a:r>
          </a:p>
          <a:p>
            <a:pPr marL="400050" algn="just">
              <a:buFont typeface="+mj-lt"/>
              <a:buAutoNum type="arabicPeriod"/>
            </a:pPr>
            <a:r>
              <a:rPr lang="en-GB" sz="2200" b="1" dirty="0"/>
              <a:t>HYP2:</a:t>
            </a:r>
            <a:r>
              <a:rPr lang="en-GB" sz="2200" dirty="0"/>
              <a:t> There are differences amongst regions regarding the extent to which the NSTPs are applied.</a:t>
            </a:r>
          </a:p>
          <a:p>
            <a:pPr marL="400050" algn="just">
              <a:buFont typeface="+mj-lt"/>
              <a:buAutoNum type="arabicPeriod"/>
            </a:pPr>
            <a:r>
              <a:rPr lang="en-GB" sz="2200" b="1" dirty="0"/>
              <a:t>HYP3:</a:t>
            </a:r>
            <a:r>
              <a:rPr lang="en-GB" sz="2200" dirty="0"/>
              <a:t> The NSTPs have been applied to the same extent regardless of the involvement of the end-users in the development of the event.</a:t>
            </a:r>
          </a:p>
          <a:p>
            <a:pPr marL="400050" algn="just">
              <a:buFont typeface="+mj-lt"/>
              <a:buAutoNum type="arabicPeriod"/>
            </a:pPr>
            <a:r>
              <a:rPr lang="en-GB" sz="2200" b="1" dirty="0"/>
              <a:t>HYP4:</a:t>
            </a:r>
            <a:r>
              <a:rPr lang="en-GB" sz="2200" dirty="0"/>
              <a:t> The NSTPs have been applied to the same extent regardless of the existence of fatalities as a result of the event.</a:t>
            </a:r>
            <a:endParaRPr lang="en-GB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55BC8-80CD-4191-9F2C-27AD89B603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AE269D-FFA0-B149-B0CE-C20BB893522D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3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M sjabloon docume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E76222EDB8284C871770A8BE015A08" ma:contentTypeVersion="0" ma:contentTypeDescription="Create a new document." ma:contentTypeScope="" ma:versionID="c0028a253b32df81f7845596641608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69bf73c6e6538bc6d158b7bbf36a9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5D5F63-5139-4CB9-8B8A-DDB0EBC63699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673E4EA-2D37-469C-B788-F6F84467F8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C001456-5CE8-4269-9A47-56E2A0EDB0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hva-dt-internationaal</Template>
  <TotalTime>468</TotalTime>
  <Words>1720</Words>
  <Application>Microsoft Office PowerPoint</Application>
  <PresentationFormat>On-screen Show (4:3)</PresentationFormat>
  <Paragraphs>225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ＭＳ Ｐゴシック</vt:lpstr>
      <vt:lpstr>SimSun</vt:lpstr>
      <vt:lpstr>Arial</vt:lpstr>
      <vt:lpstr>Calibri</vt:lpstr>
      <vt:lpstr>OpenSymbol</vt:lpstr>
      <vt:lpstr>Segoe UI</vt:lpstr>
      <vt:lpstr>Times New Roman</vt:lpstr>
      <vt:lpstr>Wingdings</vt:lpstr>
      <vt:lpstr>DEM sjabloon document</vt:lpstr>
      <vt:lpstr>Chart</vt:lpstr>
      <vt:lpstr>PowerPoint Presentation</vt:lpstr>
      <vt:lpstr>Older vs newer safety practices (1)</vt:lpstr>
      <vt:lpstr>Older vs newer safety practices (2)</vt:lpstr>
      <vt:lpstr>Safety/accident model groups</vt:lpstr>
      <vt:lpstr>Study objectives &amp; context</vt:lpstr>
      <vt:lpstr>Research outline</vt:lpstr>
      <vt:lpstr>Analysis tool: example</vt:lpstr>
      <vt:lpstr>Sample distribution</vt:lpstr>
      <vt:lpstr>hypotheses</vt:lpstr>
      <vt:lpstr>Results: overall frequencies</vt:lpstr>
      <vt:lpstr>Results of statistical tests for the authorities</vt:lpstr>
      <vt:lpstr>Results of statistical tests for the variables of period, end-user involvement and fatalities</vt:lpstr>
      <vt:lpstr>Hypotheses (dis)proof</vt:lpstr>
      <vt:lpstr>What could the results suggest for NSTP?</vt:lpstr>
      <vt:lpstr>What could the results suggest for NSTP?</vt:lpstr>
      <vt:lpstr>The overall messages</vt:lpstr>
      <vt:lpstr>Take aways</vt:lpstr>
      <vt:lpstr>PowerPoint Presentation</vt:lpstr>
    </vt:vector>
  </TitlesOfParts>
  <Company>Creja ontwerpen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D. Chionis</dc:creator>
  <cp:lastModifiedBy>Nektarios Karanikas</cp:lastModifiedBy>
  <cp:revision>59</cp:revision>
  <dcterms:created xsi:type="dcterms:W3CDTF">2018-10-14T16:48:42Z</dcterms:created>
  <dcterms:modified xsi:type="dcterms:W3CDTF">2018-11-04T12:21:06Z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0x01010002E76222EDB8284C871770A8BE015A08</vt:lpwstr>
  </property>
  <property fmtid="{D5CDD505-2E9C-101B-9397-08002B2CF9AE}" pid="3" name="IsMyDocuments">
    <vt:bool>true</vt:bool>
  </property>
</Properties>
</file>