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8" r:id="rId5"/>
  </p:sldMasterIdLst>
  <p:notesMasterIdLst>
    <p:notesMasterId r:id="rId31"/>
  </p:notesMasterIdLst>
  <p:sldIdLst>
    <p:sldId id="256" r:id="rId6"/>
    <p:sldId id="258" r:id="rId7"/>
    <p:sldId id="261" r:id="rId8"/>
    <p:sldId id="262" r:id="rId9"/>
    <p:sldId id="263" r:id="rId10"/>
    <p:sldId id="268" r:id="rId11"/>
    <p:sldId id="280" r:id="rId12"/>
    <p:sldId id="264" r:id="rId13"/>
    <p:sldId id="269" r:id="rId14"/>
    <p:sldId id="271" r:id="rId15"/>
    <p:sldId id="270" r:id="rId16"/>
    <p:sldId id="272" r:id="rId17"/>
    <p:sldId id="273" r:id="rId18"/>
    <p:sldId id="274" r:id="rId19"/>
    <p:sldId id="277" r:id="rId20"/>
    <p:sldId id="265" r:id="rId21"/>
    <p:sldId id="278" r:id="rId22"/>
    <p:sldId id="282" r:id="rId23"/>
    <p:sldId id="283" r:id="rId24"/>
    <p:sldId id="279" r:id="rId25"/>
    <p:sldId id="275" r:id="rId26"/>
    <p:sldId id="285" r:id="rId27"/>
    <p:sldId id="286" r:id="rId28"/>
    <p:sldId id="287" r:id="rId29"/>
    <p:sldId id="260" r:id="rId30"/>
  </p:sldIdLst>
  <p:sldSz cx="12192000" cy="6858000"/>
  <p:notesSz cx="6858000" cy="91440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3" autoAdjust="0"/>
    <p:restoredTop sz="87058" autoAdjust="0"/>
  </p:normalViewPr>
  <p:slideViewPr>
    <p:cSldViewPr snapToObjects="1" showGuides="1">
      <p:cViewPr varScale="1">
        <p:scale>
          <a:sx n="100" d="100"/>
          <a:sy n="100" d="100"/>
        </p:scale>
        <p:origin x="70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0C5E0D-B76F-47A8-91B1-C71AD6BE59C3}" type="datetimeFigureOut">
              <a:rPr lang="en-GB" smtClean="0"/>
              <a:t>02/11/2018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2EC2AB-FD5C-4EF7-AF8D-FB95907AF3A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4878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31363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73505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36355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Another example is</a:t>
            </a:r>
            <a:r>
              <a:rPr lang="en-GB" baseline="0" dirty="0"/>
              <a:t> the algorithms that calculates “pairs” in combinatorial testing.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718455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17366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75700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7943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89515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384640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377986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0459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25178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207049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21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896870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22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06455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28044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958888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25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4721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7870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63338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245661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15012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19592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53322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2EC2AB-FD5C-4EF7-AF8D-FB95907AF3A4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853932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1" y="1125538"/>
            <a:ext cx="11857565" cy="31527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433" y="1605600"/>
            <a:ext cx="8593668" cy="702502"/>
          </a:xfrm>
        </p:spPr>
        <p:txBody>
          <a:bodyPr>
            <a:noAutofit/>
          </a:bodyPr>
          <a:lstStyle>
            <a:lvl1pPr>
              <a:lnSpc>
                <a:spcPct val="91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-3601" y="4179682"/>
            <a:ext cx="11862000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>
            <a:off x="0" y="6195600"/>
            <a:ext cx="11857567" cy="0"/>
          </a:xfrm>
          <a:prstGeom prst="line">
            <a:avLst/>
          </a:prstGeom>
          <a:ln w="6350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9131301" y="6481529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pic>
        <p:nvPicPr>
          <p:cNvPr id="23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r="1"/>
          <a:stretch/>
        </p:blipFill>
        <p:spPr bwMode="auto">
          <a:xfrm>
            <a:off x="1" y="260350"/>
            <a:ext cx="11857037" cy="59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334431" y="6508356"/>
            <a:ext cx="276467" cy="179340"/>
          </a:xfrm>
        </p:spPr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 dirty="0">
                <a:solidFill>
                  <a:schemeClr val="tx1"/>
                </a:solidFill>
              </a:rPr>
              <a:t>DNV GL ©</a:t>
            </a:r>
          </a:p>
        </p:txBody>
      </p:sp>
      <p:sp>
        <p:nvSpPr>
          <p:cNvPr id="26" name="SD_FLD_Author"/>
          <p:cNvSpPr txBox="1">
            <a:spLocks noChangeArrowheads="1"/>
          </p:cNvSpPr>
          <p:nvPr userDrawn="1"/>
        </p:nvSpPr>
        <p:spPr bwMode="auto">
          <a:xfrm>
            <a:off x="334431" y="3542827"/>
            <a:ext cx="8593670" cy="291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marL="0" indent="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Wingdings 2" pitchFamily="18" charset="2"/>
              <a:buNone/>
            </a:pPr>
            <a:r>
              <a:rPr lang="en-GB" altLang="ja-JP" sz="18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Odd Ivar Haugen</a:t>
            </a:r>
            <a:endParaRPr lang="en-GB" altLang="ja-JP" sz="1800" b="1" kern="1200" baseline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SD_FLD_DocumentDate"/>
          <p:cNvSpPr/>
          <p:nvPr userDrawn="1"/>
        </p:nvSpPr>
        <p:spPr>
          <a:xfrm>
            <a:off x="334433" y="3834426"/>
            <a:ext cx="8593668" cy="33120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lvl="0" indent="0" algn="l" defTabSz="914400" rtl="0" eaLnBrk="1" latinLnBrk="0" hangingPunct="1">
              <a:lnSpc>
                <a:spcPct val="114000"/>
              </a:lnSpc>
              <a:spcBef>
                <a:spcPts val="600"/>
              </a:spcBef>
              <a:buClr>
                <a:srgbClr val="3F9C35"/>
              </a:buClr>
              <a:buFont typeface="Wingdings 2" pitchFamily="18" charset="2"/>
              <a:buNone/>
            </a:pPr>
            <a:r>
              <a:rPr lang="en-GB"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31 October 2018</a:t>
            </a:r>
            <a:endParaRPr lang="en-GB" sz="1800" b="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SD_FLD_DocumentNumber"/>
          <p:cNvSpPr txBox="1">
            <a:spLocks noChangeArrowheads="1"/>
          </p:cNvSpPr>
          <p:nvPr userDrawn="1"/>
        </p:nvSpPr>
        <p:spPr bwMode="auto">
          <a:xfrm>
            <a:off x="1886137" y="6508356"/>
            <a:ext cx="4109851" cy="18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800" dirty="0">
              <a:solidFill>
                <a:srgbClr val="000000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30" name="SD_FLD_BusinessAreaName"/>
          <p:cNvSpPr/>
          <p:nvPr userDrawn="1"/>
        </p:nvSpPr>
        <p:spPr>
          <a:xfrm>
            <a:off x="334431" y="1360800"/>
            <a:ext cx="8593669" cy="209126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>
              <a:lnSpc>
                <a:spcPct val="113000"/>
              </a:lnSpc>
              <a:spcBef>
                <a:spcPts val="600"/>
              </a:spcBef>
            </a:pPr>
            <a:endParaRPr lang="en-GB" sz="1200" b="1" kern="1200" cap="all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1" name="Subtitle 2"/>
          <p:cNvSpPr>
            <a:spLocks noGrp="1"/>
          </p:cNvSpPr>
          <p:nvPr>
            <p:ph type="subTitle" idx="1"/>
          </p:nvPr>
        </p:nvSpPr>
        <p:spPr>
          <a:xfrm>
            <a:off x="334962" y="2420888"/>
            <a:ext cx="8593137" cy="648072"/>
          </a:xfrm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32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 dirty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445393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270801"/>
            <a:ext cx="5659437" cy="4642637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199188" y="1268413"/>
            <a:ext cx="5657452" cy="4645025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11849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267200"/>
            <a:ext cx="11856000" cy="4643438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0" y="5656069"/>
            <a:ext cx="11861800" cy="257369"/>
          </a:xfrm>
          <a:solidFill>
            <a:schemeClr val="bg1">
              <a:alpha val="70000"/>
            </a:schemeClr>
          </a:solidFill>
        </p:spPr>
        <p:txBody>
          <a:bodyPr wrap="square" lIns="334800" tIns="36000" rIns="334800" bIns="36000" anchor="b" anchorCtr="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 b="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93425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0" y="1268413"/>
            <a:ext cx="11856640" cy="4645025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8" name="Table Placeholder 11">
            <a:extLst>
              <a:ext uri="{FF2B5EF4-FFF2-40B4-BE49-F238E27FC236}">
                <a16:creationId xmlns:a16="http://schemas.microsoft.com/office/drawing/2014/main" id="{2C46DE60-69E8-4524-B675-3EBD90039E2D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0" y="5796519"/>
            <a:ext cx="11856000" cy="2794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0730459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 with text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412C1D-AC81-4F31-9EE1-E1F8DAC2AA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59200"/>
            <a:ext cx="11861800" cy="5652000"/>
          </a:xfrm>
          <a:custGeom>
            <a:avLst/>
            <a:gdLst>
              <a:gd name="connsiteX0" fmla="*/ 0 w 11861800"/>
              <a:gd name="connsiteY0" fmla="*/ 0 h 5356187"/>
              <a:gd name="connsiteX1" fmla="*/ 11861800 w 11861800"/>
              <a:gd name="connsiteY1" fmla="*/ 0 h 5356187"/>
              <a:gd name="connsiteX2" fmla="*/ 11861800 w 11861800"/>
              <a:gd name="connsiteY2" fmla="*/ 1088368 h 5356187"/>
              <a:gd name="connsiteX3" fmla="*/ 11856000 w 11861800"/>
              <a:gd name="connsiteY3" fmla="*/ 1088368 h 5356187"/>
              <a:gd name="connsiteX4" fmla="*/ 11856000 w 11861800"/>
              <a:gd name="connsiteY4" fmla="*/ 5356187 h 5356187"/>
              <a:gd name="connsiteX5" fmla="*/ 0 w 11861800"/>
              <a:gd name="connsiteY5" fmla="*/ 5356187 h 5356187"/>
              <a:gd name="connsiteX6" fmla="*/ 0 w 11861800"/>
              <a:gd name="connsiteY6" fmla="*/ 1088368 h 5356187"/>
              <a:gd name="connsiteX7" fmla="*/ 0 w 11861800"/>
              <a:gd name="connsiteY7" fmla="*/ 676500 h 535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61800" h="5356187">
                <a:moveTo>
                  <a:pt x="0" y="0"/>
                </a:moveTo>
                <a:lnTo>
                  <a:pt x="11861800" y="0"/>
                </a:lnTo>
                <a:lnTo>
                  <a:pt x="11861800" y="1088368"/>
                </a:lnTo>
                <a:lnTo>
                  <a:pt x="11856000" y="1088368"/>
                </a:lnTo>
                <a:lnTo>
                  <a:pt x="11856000" y="5356187"/>
                </a:lnTo>
                <a:lnTo>
                  <a:pt x="0" y="5356187"/>
                </a:lnTo>
                <a:lnTo>
                  <a:pt x="0" y="1088368"/>
                </a:lnTo>
                <a:lnTo>
                  <a:pt x="0" y="676500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b="0"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1346200"/>
            <a:ext cx="8928100" cy="1107026"/>
          </a:xfrm>
          <a:solidFill>
            <a:schemeClr val="accent4">
              <a:alpha val="80000"/>
            </a:schemeClr>
          </a:solidFill>
        </p:spPr>
        <p:txBody>
          <a:bodyPr lIns="334800" tIns="334800" rIns="540000" bIns="334800" anchor="t" anchorCtr="0">
            <a:sp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7" name="Table Placeholder 11"/>
          <p:cNvSpPr>
            <a:spLocks noGrp="1"/>
          </p:cNvSpPr>
          <p:nvPr>
            <p:ph type="tbl" sz="quarter" idx="15"/>
          </p:nvPr>
        </p:nvSpPr>
        <p:spPr>
          <a:xfrm>
            <a:off x="0" y="5796519"/>
            <a:ext cx="11856000" cy="2794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61430225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3840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2412C1D-AC81-4F31-9EE1-E1F8DAC2AA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59200"/>
            <a:ext cx="11861800" cy="5652000"/>
          </a:xfrm>
          <a:custGeom>
            <a:avLst/>
            <a:gdLst>
              <a:gd name="connsiteX0" fmla="*/ 0 w 11861800"/>
              <a:gd name="connsiteY0" fmla="*/ 0 h 5356187"/>
              <a:gd name="connsiteX1" fmla="*/ 11861800 w 11861800"/>
              <a:gd name="connsiteY1" fmla="*/ 0 h 5356187"/>
              <a:gd name="connsiteX2" fmla="*/ 11861800 w 11861800"/>
              <a:gd name="connsiteY2" fmla="*/ 1088368 h 5356187"/>
              <a:gd name="connsiteX3" fmla="*/ 11856000 w 11861800"/>
              <a:gd name="connsiteY3" fmla="*/ 1088368 h 5356187"/>
              <a:gd name="connsiteX4" fmla="*/ 11856000 w 11861800"/>
              <a:gd name="connsiteY4" fmla="*/ 5356187 h 5356187"/>
              <a:gd name="connsiteX5" fmla="*/ 0 w 11861800"/>
              <a:gd name="connsiteY5" fmla="*/ 5356187 h 5356187"/>
              <a:gd name="connsiteX6" fmla="*/ 0 w 11861800"/>
              <a:gd name="connsiteY6" fmla="*/ 1088368 h 5356187"/>
              <a:gd name="connsiteX7" fmla="*/ 0 w 11861800"/>
              <a:gd name="connsiteY7" fmla="*/ 676500 h 5356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1861800" h="5356187">
                <a:moveTo>
                  <a:pt x="0" y="0"/>
                </a:moveTo>
                <a:lnTo>
                  <a:pt x="11861800" y="0"/>
                </a:lnTo>
                <a:lnTo>
                  <a:pt x="11861800" y="1088368"/>
                </a:lnTo>
                <a:lnTo>
                  <a:pt x="11856000" y="1088368"/>
                </a:lnTo>
                <a:lnTo>
                  <a:pt x="11856000" y="5356187"/>
                </a:lnTo>
                <a:lnTo>
                  <a:pt x="0" y="5356187"/>
                </a:lnTo>
                <a:lnTo>
                  <a:pt x="0" y="1088368"/>
                </a:lnTo>
                <a:lnTo>
                  <a:pt x="0" y="676500"/>
                </a:lnTo>
                <a:close/>
              </a:path>
            </a:pathLst>
          </a:custGeom>
          <a:solidFill>
            <a:schemeClr val="bg2">
              <a:lumMod val="40000"/>
              <a:lumOff val="60000"/>
            </a:schemeClr>
          </a:solidFill>
        </p:spPr>
        <p:txBody>
          <a:bodyPr wrap="square">
            <a:noAutofit/>
          </a:bodyPr>
          <a:lstStyle>
            <a:lvl1pPr marL="0" indent="0" algn="ctr">
              <a:buNone/>
              <a:defRPr b="0"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7" name="Table Placeholder 11"/>
          <p:cNvSpPr>
            <a:spLocks noGrp="1"/>
          </p:cNvSpPr>
          <p:nvPr>
            <p:ph type="tbl" sz="quarter" idx="15"/>
          </p:nvPr>
        </p:nvSpPr>
        <p:spPr>
          <a:xfrm>
            <a:off x="0" y="5796519"/>
            <a:ext cx="11856000" cy="2794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361505634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571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912000"/>
            <a:ext cx="0" cy="0"/>
          </a:xfrm>
        </p:spPr>
        <p:txBody>
          <a:bodyPr/>
          <a:lstStyle>
            <a:lvl1pPr>
              <a:defRPr sz="100">
                <a:noFill/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 dirty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0699145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1" y="260350"/>
            <a:ext cx="11857565" cy="31612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4" y="1262573"/>
            <a:ext cx="11234175" cy="1304415"/>
          </a:xfrm>
        </p:spPr>
        <p:txBody>
          <a:bodyPr anchor="t" anchorCtr="0">
            <a:noAutofit/>
          </a:bodyPr>
          <a:lstStyle>
            <a:lvl1pPr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3319536"/>
            <a:ext cx="11857567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34430" y="3518053"/>
            <a:ext cx="8593669" cy="216024"/>
          </a:xfrm>
        </p:spPr>
        <p:txBody>
          <a:bodyPr anchor="b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b="1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334430" y="3803626"/>
            <a:ext cx="8593669" cy="276880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Insert Email address</a:t>
            </a:r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5" hasCustomPrompt="1"/>
          </p:nvPr>
        </p:nvSpPr>
        <p:spPr>
          <a:xfrm>
            <a:off x="334430" y="4080506"/>
            <a:ext cx="8593669" cy="320602"/>
          </a:xfrm>
        </p:spPr>
        <p:txBody>
          <a:bodyPr anchor="t" anchorCtr="0">
            <a:noAutofit/>
          </a:bodyPr>
          <a:lstStyle>
            <a:lvl1pPr marL="0" indent="0">
              <a:lnSpc>
                <a:spcPct val="100000"/>
              </a:lnSpc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GB" dirty="0"/>
              <a:t>Insert Telephone number</a:t>
            </a:r>
          </a:p>
        </p:txBody>
      </p:sp>
      <p:sp>
        <p:nvSpPr>
          <p:cNvPr id="13" name="TextBox 12"/>
          <p:cNvSpPr txBox="1"/>
          <p:nvPr userDrawn="1"/>
        </p:nvSpPr>
        <p:spPr>
          <a:xfrm>
            <a:off x="334434" y="5769261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332885" y="4869160"/>
            <a:ext cx="272754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cap="none" baseline="0" noProof="1">
                <a:solidFill>
                  <a:schemeClr val="tx1"/>
                </a:solidFill>
              </a:rPr>
              <a:t>www.dnvgl.com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044DC3E0-F7AD-4156-9AC3-7521913560CB}"/>
              </a:ext>
            </a:extLst>
          </p:cNvPr>
          <p:cNvSpPr txBox="1">
            <a:spLocks/>
          </p:cNvSpPr>
          <p:nvPr userDrawn="1"/>
        </p:nvSpPr>
        <p:spPr>
          <a:xfrm>
            <a:off x="7464152" y="5446066"/>
            <a:ext cx="4380845" cy="467372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>
            <a:defPPr>
              <a:defRPr lang="da-DK"/>
            </a:defPPr>
            <a:lvl1pPr marL="0" algn="l" defTabSz="9144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The trademarks DNV GL</a:t>
            </a:r>
            <a:r>
              <a:rPr lang="en-GB" baseline="30000" dirty="0">
                <a:solidFill>
                  <a:schemeClr val="bg1">
                    <a:lumMod val="75000"/>
                  </a:schemeClr>
                </a:solidFill>
              </a:rPr>
              <a:t>®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DNV</a:t>
            </a:r>
            <a:r>
              <a:rPr lang="en-GB" baseline="30000" dirty="0">
                <a:solidFill>
                  <a:schemeClr val="bg1">
                    <a:lumMod val="75000"/>
                  </a:schemeClr>
                </a:solidFill>
              </a:rPr>
              <a:t>®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, the Horizon Graphic and Det Norske Veritas</a:t>
            </a:r>
            <a:r>
              <a:rPr lang="en-GB" baseline="30000" dirty="0">
                <a:solidFill>
                  <a:schemeClr val="bg1">
                    <a:lumMod val="75000"/>
                  </a:schemeClr>
                </a:solidFill>
              </a:rPr>
              <a:t>®</a:t>
            </a: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 </a:t>
            </a:r>
            <a:br>
              <a:rPr lang="en-GB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are the properties of companies in the Det Norske Veritas group.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1487980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4432" y="1268413"/>
            <a:ext cx="11522209" cy="4645025"/>
          </a:xfrm>
        </p:spPr>
        <p:txBody>
          <a:bodyPr/>
          <a:lstStyle>
            <a:lvl1pPr marL="342900" indent="-342900">
              <a:lnSpc>
                <a:spcPct val="100000"/>
              </a:lnSpc>
              <a:spcBef>
                <a:spcPts val="1200"/>
              </a:spcBef>
              <a:buClr>
                <a:srgbClr val="333333"/>
              </a:buClr>
              <a:buFont typeface="+mj-lt"/>
              <a:buAutoNum type="arabicPeriod"/>
              <a:defRPr b="1"/>
            </a:lvl1pPr>
            <a:lvl2pPr marL="522000" indent="-180000">
              <a:buFont typeface="Wingdings" panose="05000000000000000000" pitchFamily="2" charset="2"/>
              <a:buChar char="§"/>
              <a:defRPr/>
            </a:lvl2pPr>
            <a:lvl3pPr marL="738000">
              <a:defRPr/>
            </a:lvl3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7740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795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/>
          <p:cNvSpPr/>
          <p:nvPr userDrawn="1"/>
        </p:nvSpPr>
        <p:spPr>
          <a:xfrm>
            <a:off x="0" y="1125538"/>
            <a:ext cx="11857567" cy="3477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432" y="1728000"/>
            <a:ext cx="11090160" cy="1909957"/>
          </a:xfrm>
        </p:spPr>
        <p:txBody>
          <a:bodyPr anchor="t" anchorCtr="0">
            <a:noAutofit/>
          </a:bodyPr>
          <a:lstStyle>
            <a:lvl1pPr>
              <a:lnSpc>
                <a:spcPct val="91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4503543"/>
            <a:ext cx="11857567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r="1"/>
          <a:stretch/>
        </p:blipFill>
        <p:spPr bwMode="auto">
          <a:xfrm>
            <a:off x="1" y="260350"/>
            <a:ext cx="11857037" cy="59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Connector 20"/>
          <p:cNvCxnSpPr/>
          <p:nvPr userDrawn="1"/>
        </p:nvCxnSpPr>
        <p:spPr>
          <a:xfrm>
            <a:off x="0" y="6195600"/>
            <a:ext cx="11857567" cy="0"/>
          </a:xfrm>
          <a:prstGeom prst="line">
            <a:avLst/>
          </a:prstGeom>
          <a:ln w="6350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Date Placeholder 10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9131301" y="6481529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sp>
        <p:nvSpPr>
          <p:cNvPr id="20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 dirty="0">
                <a:solidFill>
                  <a:schemeClr val="tx1"/>
                </a:solidFill>
              </a:rPr>
              <a:t>DNV GL ©</a:t>
            </a:r>
          </a:p>
        </p:txBody>
      </p:sp>
      <p:sp>
        <p:nvSpPr>
          <p:cNvPr id="19" name="SD_FLD_DocumentDate"/>
          <p:cNvSpPr txBox="1">
            <a:spLocks noChangeArrowheads="1"/>
          </p:cNvSpPr>
          <p:nvPr userDrawn="1"/>
        </p:nvSpPr>
        <p:spPr bwMode="auto">
          <a:xfrm>
            <a:off x="2255572" y="6508356"/>
            <a:ext cx="3740415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>
              <a:spcBef>
                <a:spcPct val="50000"/>
              </a:spcBef>
            </a:pPr>
            <a:r>
              <a:rPr lang="en-GB" altLang="ja-JP" sz="800">
                <a:solidFill>
                  <a:schemeClr val="tx1"/>
                </a:solidFill>
                <a:ea typeface="ＭＳ Ｐゴシック" charset="-128"/>
                <a:cs typeface="Arial" charset="0"/>
              </a:rPr>
              <a:t>31 October 2018</a:t>
            </a:r>
            <a:endParaRPr lang="en-GB" altLang="ja-JP" sz="800" dirty="0">
              <a:solidFill>
                <a:schemeClr val="tx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22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5" name="SD_FLD_BusinessAreaName"/>
          <p:cNvSpPr/>
          <p:nvPr userDrawn="1"/>
        </p:nvSpPr>
        <p:spPr>
          <a:xfrm>
            <a:off x="334431" y="1360800"/>
            <a:ext cx="8593669" cy="209126"/>
          </a:xfrm>
          <a:prstGeom prst="rect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>
              <a:lnSpc>
                <a:spcPct val="113000"/>
              </a:lnSpc>
              <a:spcBef>
                <a:spcPts val="600"/>
              </a:spcBef>
            </a:pPr>
            <a:endParaRPr lang="en-GB" sz="1200" b="1" kern="1200" cap="all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 dirty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677483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lcom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0" y="1126596"/>
            <a:ext cx="11857565" cy="2970000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FontTx/>
              <a:buNone/>
              <a:defRPr b="0"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1" y="4121994"/>
            <a:ext cx="11857038" cy="17914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432" y="4719836"/>
            <a:ext cx="11090160" cy="1037283"/>
          </a:xfrm>
        </p:spPr>
        <p:txBody>
          <a:bodyPr anchor="t" anchorCtr="0">
            <a:noAutofit/>
          </a:bodyPr>
          <a:lstStyle>
            <a:lvl1pPr>
              <a:lnSpc>
                <a:spcPct val="91000"/>
              </a:lnSpc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4101673"/>
            <a:ext cx="11857567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Date Placeholder 11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9131301" y="6481529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pic>
        <p:nvPicPr>
          <p:cNvPr id="24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r="1"/>
          <a:stretch/>
        </p:blipFill>
        <p:spPr bwMode="auto">
          <a:xfrm>
            <a:off x="1" y="260350"/>
            <a:ext cx="11857037" cy="59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Straight Connector 24"/>
          <p:cNvCxnSpPr/>
          <p:nvPr userDrawn="1"/>
        </p:nvCxnSpPr>
        <p:spPr>
          <a:xfrm>
            <a:off x="0" y="6195600"/>
            <a:ext cx="11857567" cy="0"/>
          </a:xfrm>
          <a:prstGeom prst="line">
            <a:avLst/>
          </a:prstGeom>
          <a:ln w="6350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 dirty="0">
                <a:solidFill>
                  <a:schemeClr val="tx1"/>
                </a:solidFill>
              </a:rPr>
              <a:t>DNV GL ©</a:t>
            </a:r>
          </a:p>
        </p:txBody>
      </p:sp>
      <p:sp>
        <p:nvSpPr>
          <p:cNvPr id="20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1" name="SD_FLD_DocumentDate"/>
          <p:cNvSpPr txBox="1">
            <a:spLocks noChangeArrowheads="1"/>
          </p:cNvSpPr>
          <p:nvPr userDrawn="1"/>
        </p:nvSpPr>
        <p:spPr bwMode="auto">
          <a:xfrm>
            <a:off x="2255572" y="6508356"/>
            <a:ext cx="3740415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>
              <a:spcBef>
                <a:spcPct val="50000"/>
              </a:spcBef>
            </a:pPr>
            <a:r>
              <a:rPr lang="en-GB" altLang="ja-JP" sz="800">
                <a:solidFill>
                  <a:schemeClr val="tx1"/>
                </a:solidFill>
                <a:ea typeface="ＭＳ Ｐゴシック" charset="-128"/>
                <a:cs typeface="Arial" charset="0"/>
              </a:rPr>
              <a:t>31 October 2018</a:t>
            </a:r>
            <a:endParaRPr lang="en-GB" altLang="ja-JP" sz="800" dirty="0">
              <a:solidFill>
                <a:schemeClr val="tx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26" name="SD_FLD_BusinessAreaName"/>
          <p:cNvSpPr/>
          <p:nvPr userDrawn="1"/>
        </p:nvSpPr>
        <p:spPr>
          <a:xfrm>
            <a:off x="334431" y="4352300"/>
            <a:ext cx="8593669" cy="209126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>
              <a:lnSpc>
                <a:spcPct val="113000"/>
              </a:lnSpc>
              <a:spcBef>
                <a:spcPts val="600"/>
              </a:spcBef>
            </a:pPr>
            <a:endParaRPr lang="en-GB" sz="1200" b="1" kern="1200" cap="all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2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 dirty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3393400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50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Picture Placeholder 7"/>
          <p:cNvSpPr>
            <a:spLocks noGrp="1"/>
          </p:cNvSpPr>
          <p:nvPr>
            <p:ph type="pic" sz="quarter" idx="15"/>
          </p:nvPr>
        </p:nvSpPr>
        <p:spPr>
          <a:xfrm>
            <a:off x="1" y="1125538"/>
            <a:ext cx="11857037" cy="2662691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1" y="3810227"/>
            <a:ext cx="11857565" cy="2103211"/>
          </a:xfrm>
          <a:prstGeom prst="rect">
            <a:avLst/>
          </a:prstGeom>
          <a:solidFill>
            <a:srgbClr val="009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4433" y="4190400"/>
            <a:ext cx="8593668" cy="736833"/>
          </a:xfrm>
        </p:spPr>
        <p:txBody>
          <a:bodyPr>
            <a:noAutofit/>
          </a:bodyPr>
          <a:lstStyle>
            <a:lvl1pPr>
              <a:lnSpc>
                <a:spcPct val="91000"/>
              </a:lnSpc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3798614"/>
            <a:ext cx="11857567" cy="0"/>
          </a:xfrm>
          <a:prstGeom prst="line">
            <a:avLst/>
          </a:prstGeom>
          <a:ln w="2794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Date Placeholder 7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4" name="TextBox 23"/>
          <p:cNvSpPr txBox="1"/>
          <p:nvPr userDrawn="1"/>
        </p:nvSpPr>
        <p:spPr>
          <a:xfrm>
            <a:off x="9131301" y="6481529"/>
            <a:ext cx="272754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 b="1" cap="all" baseline="0" noProof="1">
                <a:solidFill>
                  <a:schemeClr val="accent2"/>
                </a:solidFill>
              </a:rPr>
              <a:t>Safer, smarter, greener</a:t>
            </a:r>
          </a:p>
        </p:txBody>
      </p:sp>
      <p:pic>
        <p:nvPicPr>
          <p:cNvPr id="25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20" r="1"/>
          <a:stretch/>
        </p:blipFill>
        <p:spPr bwMode="auto">
          <a:xfrm>
            <a:off x="1" y="260350"/>
            <a:ext cx="11857037" cy="591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Connector 25"/>
          <p:cNvCxnSpPr/>
          <p:nvPr userDrawn="1"/>
        </p:nvCxnSpPr>
        <p:spPr>
          <a:xfrm>
            <a:off x="0" y="6195600"/>
            <a:ext cx="11857567" cy="0"/>
          </a:xfrm>
          <a:prstGeom prst="line">
            <a:avLst/>
          </a:prstGeom>
          <a:ln w="6350">
            <a:solidFill>
              <a:srgbClr val="4D4D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 dirty="0">
                <a:solidFill>
                  <a:schemeClr val="tx1"/>
                </a:solidFill>
              </a:rPr>
              <a:t>DNV GL ©</a:t>
            </a:r>
          </a:p>
        </p:txBody>
      </p:sp>
      <p:sp>
        <p:nvSpPr>
          <p:cNvPr id="21" name="SD_FLD_DocumentNumber"/>
          <p:cNvSpPr txBox="1">
            <a:spLocks noChangeArrowheads="1"/>
          </p:cNvSpPr>
          <p:nvPr userDrawn="1"/>
        </p:nvSpPr>
        <p:spPr bwMode="auto">
          <a:xfrm>
            <a:off x="1886137" y="6508356"/>
            <a:ext cx="4109851" cy="180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l">
              <a:spcBef>
                <a:spcPts val="0"/>
              </a:spcBef>
            </a:pPr>
            <a:endParaRPr lang="en-GB" altLang="ja-JP" sz="800" dirty="0">
              <a:solidFill>
                <a:srgbClr val="000000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22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7" name="SD_FLD_DocumentDate"/>
          <p:cNvSpPr/>
          <p:nvPr userDrawn="1"/>
        </p:nvSpPr>
        <p:spPr>
          <a:xfrm>
            <a:off x="334433" y="5660878"/>
            <a:ext cx="8593668" cy="252560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3F9C35"/>
              </a:buClr>
              <a:buFont typeface="Wingdings 2" pitchFamily="18" charset="2"/>
              <a:buNone/>
            </a:pPr>
            <a:r>
              <a:rPr lang="en-GB" sz="1400" b="0" kern="1200">
                <a:solidFill>
                  <a:schemeClr val="tx2"/>
                </a:solidFill>
                <a:latin typeface="+mn-lt"/>
                <a:ea typeface="+mn-ea"/>
                <a:cs typeface="+mn-cs"/>
              </a:rPr>
              <a:t>31 October 2018</a:t>
            </a:r>
            <a:endParaRPr lang="en-GB" sz="1400" b="0" kern="12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9" name="SD_FLD_Author"/>
          <p:cNvSpPr txBox="1">
            <a:spLocks noChangeArrowheads="1"/>
          </p:cNvSpPr>
          <p:nvPr userDrawn="1"/>
        </p:nvSpPr>
        <p:spPr bwMode="auto">
          <a:xfrm>
            <a:off x="334431" y="5409220"/>
            <a:ext cx="8593670" cy="244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b" anchorCtr="0"/>
          <a:lstStyle/>
          <a:p>
            <a: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rgbClr val="3F9C35"/>
              </a:buClr>
              <a:buFont typeface="Wingdings 2" pitchFamily="18" charset="2"/>
              <a:buNone/>
            </a:pPr>
            <a:r>
              <a:rPr lang="en-GB" altLang="ja-JP" sz="14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Odd Ivar Haugen</a:t>
            </a:r>
            <a:endParaRPr lang="en-GB" altLang="ja-JP" sz="1400" b="1" kern="1200" baseline="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8" name="SD_FLD_BusinessAreaName"/>
          <p:cNvSpPr/>
          <p:nvPr userDrawn="1"/>
        </p:nvSpPr>
        <p:spPr>
          <a:xfrm>
            <a:off x="334431" y="3944453"/>
            <a:ext cx="8593669" cy="209126"/>
          </a:xfrm>
          <a:prstGeom prst="rect">
            <a:avLst/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l">
              <a:lnSpc>
                <a:spcPct val="113000"/>
              </a:lnSpc>
              <a:spcBef>
                <a:spcPts val="600"/>
              </a:spcBef>
            </a:pPr>
            <a:endParaRPr lang="en-GB" sz="1200" b="1" kern="1200" cap="all" baseline="0" dirty="0">
              <a:solidFill>
                <a:schemeClr val="bg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3" name="Subtitle 2"/>
          <p:cNvSpPr>
            <a:spLocks noGrp="1"/>
          </p:cNvSpPr>
          <p:nvPr>
            <p:ph type="subTitle" idx="1"/>
          </p:nvPr>
        </p:nvSpPr>
        <p:spPr>
          <a:xfrm>
            <a:off x="334431" y="5039166"/>
            <a:ext cx="8593670" cy="324036"/>
          </a:xfrm>
        </p:spPr>
        <p:txBody>
          <a:bodyPr/>
          <a:lstStyle>
            <a:lvl1pPr marL="0" indent="0" algn="l" defTabSz="914400" rtl="0" eaLnBrk="1" latinLnBrk="0" hangingPunct="1">
              <a:buNone/>
              <a:defRPr lang="en-US" sz="1800" b="1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30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 dirty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250691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260349"/>
            <a:ext cx="11857565" cy="565027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1268761"/>
            <a:ext cx="8593667" cy="1298228"/>
          </a:xfrm>
        </p:spPr>
        <p:txBody>
          <a:bodyPr anchor="t">
            <a:noAutofit/>
          </a:bodyPr>
          <a:lstStyle>
            <a:lvl1pPr algn="l">
              <a:defRPr sz="2400" b="1" cap="none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5794703"/>
            <a:ext cx="11856000" cy="28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929000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260349"/>
            <a:ext cx="11856000" cy="5650271"/>
          </a:xfrm>
          <a:solidFill>
            <a:schemeClr val="bg2">
              <a:lumMod val="40000"/>
              <a:lumOff val="60000"/>
            </a:schemeClr>
          </a:solidFill>
        </p:spPr>
        <p:txBody>
          <a:bodyPr/>
          <a:lstStyle>
            <a:lvl1pPr marL="0" indent="0" algn="ctr">
              <a:buNone/>
              <a:defRPr b="0"/>
            </a:lvl1pPr>
          </a:lstStyle>
          <a:p>
            <a:r>
              <a:rPr lang="en-GB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4433" y="1268761"/>
            <a:ext cx="8593667" cy="1298228"/>
          </a:xfrm>
        </p:spPr>
        <p:txBody>
          <a:bodyPr anchor="t">
            <a:noAutofit/>
          </a:bodyPr>
          <a:lstStyle>
            <a:lvl1pPr algn="l">
              <a:defRPr sz="2400" b="1" cap="none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Table Placeholder 11"/>
          <p:cNvSpPr>
            <a:spLocks noGrp="1"/>
          </p:cNvSpPr>
          <p:nvPr>
            <p:ph type="tbl" sz="quarter" idx="14"/>
          </p:nvPr>
        </p:nvSpPr>
        <p:spPr>
          <a:xfrm>
            <a:off x="0" y="5796000"/>
            <a:ext cx="11856000" cy="27940"/>
          </a:xfrm>
          <a:solidFill>
            <a:schemeClr val="bg1"/>
          </a:solidFill>
        </p:spPr>
        <p:txBody>
          <a:bodyPr>
            <a:normAutofit/>
          </a:bodyPr>
          <a:lstStyle>
            <a:lvl1pPr>
              <a:defRPr sz="10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icon to add table</a:t>
            </a:r>
          </a:p>
        </p:txBody>
      </p:sp>
    </p:spTree>
    <p:extLst>
      <p:ext uri="{BB962C8B-B14F-4D97-AF65-F5344CB8AC3E}">
        <p14:creationId xmlns:p14="http://schemas.microsoft.com/office/powerpoint/2010/main" val="244398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431" y="1268414"/>
            <a:ext cx="5659969" cy="464502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9188" y="1268414"/>
            <a:ext cx="5657454" cy="4645024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8075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33" y="970248"/>
            <a:ext cx="5659967" cy="575287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9187" y="970248"/>
            <a:ext cx="5657453" cy="576000"/>
          </a:xfrm>
        </p:spPr>
        <p:txBody>
          <a:bodyPr anchor="b">
            <a:noAutofit/>
          </a:bodyPr>
          <a:lstStyle>
            <a:lvl1pPr marL="0" indent="0">
              <a:buNone/>
              <a:defRPr sz="1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3"/>
          </p:nvPr>
        </p:nvSpPr>
        <p:spPr>
          <a:xfrm>
            <a:off x="334431" y="1627201"/>
            <a:ext cx="5659969" cy="428623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6199188" y="1627201"/>
            <a:ext cx="5657454" cy="4286238"/>
          </a:xfrm>
        </p:spPr>
        <p:txBody>
          <a:bodyPr>
            <a:no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dirty="0"/>
              <a:t>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1136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" r="-1" b="-44689"/>
          <a:stretch/>
        </p:blipFill>
        <p:spPr bwMode="auto">
          <a:xfrm>
            <a:off x="-1" y="6202575"/>
            <a:ext cx="11856377" cy="58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433" y="241082"/>
            <a:ext cx="11522208" cy="67008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33" y="1268412"/>
            <a:ext cx="11522208" cy="46443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4433" y="6687696"/>
            <a:ext cx="4141386" cy="17413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4431" y="6508356"/>
            <a:ext cx="276467" cy="17934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 dirty="0">
                <a:solidFill>
                  <a:schemeClr val="tx1"/>
                </a:solidFill>
              </a:rPr>
              <a:t>DNV GL ©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" y="951174"/>
            <a:ext cx="11856641" cy="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3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 dirty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  <p:sp>
        <p:nvSpPr>
          <p:cNvPr id="16" name="SD_FLD_DocumentDate"/>
          <p:cNvSpPr txBox="1">
            <a:spLocks noChangeArrowheads="1"/>
          </p:cNvSpPr>
          <p:nvPr userDrawn="1"/>
        </p:nvSpPr>
        <p:spPr bwMode="auto">
          <a:xfrm>
            <a:off x="2255572" y="6508356"/>
            <a:ext cx="3740415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>
              <a:spcBef>
                <a:spcPct val="50000"/>
              </a:spcBef>
            </a:pPr>
            <a:r>
              <a:rPr lang="en-GB" altLang="ja-JP" sz="800">
                <a:solidFill>
                  <a:schemeClr val="tx1"/>
                </a:solidFill>
                <a:ea typeface="ＭＳ Ｐゴシック" charset="-128"/>
                <a:cs typeface="Arial" charset="0"/>
              </a:rPr>
              <a:t>31 October 2018</a:t>
            </a:r>
            <a:endParaRPr lang="en-GB" altLang="ja-JP" sz="800" dirty="0">
              <a:solidFill>
                <a:schemeClr val="tx1"/>
              </a:solidFill>
              <a:ea typeface="ＭＳ Ｐゴシック" charset="-128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226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62" r:id="rId5"/>
    <p:sldLayoutId id="2147483651" r:id="rId6"/>
    <p:sldLayoutId id="2147483665" r:id="rId7"/>
    <p:sldLayoutId id="2147483652" r:id="rId8"/>
    <p:sldLayoutId id="2147483653" r:id="rId9"/>
    <p:sldLayoutId id="2147483664" r:id="rId10"/>
    <p:sldLayoutId id="2147483666" r:id="rId11"/>
    <p:sldLayoutId id="2147483677" r:id="rId12"/>
    <p:sldLayoutId id="2147483675" r:id="rId13"/>
    <p:sldLayoutId id="2147483676" r:id="rId14"/>
    <p:sldLayoutId id="2147483654" r:id="rId15"/>
    <p:sldLayoutId id="2147483655" r:id="rId16"/>
    <p:sldLayoutId id="2147483667" r:id="rId17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Wingdings" panose="05000000000000000000" pitchFamily="2" charset="2"/>
        <a:buChar char="§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96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12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28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44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68" userDrawn="1">
          <p15:clr>
            <a:srgbClr val="F26B43"/>
          </p15:clr>
        </p15:guide>
        <p15:guide id="2" orient="horz" pos="4160" userDrawn="1">
          <p15:clr>
            <a:srgbClr val="F26B43"/>
          </p15:clr>
        </p15:guide>
        <p15:guide id="3" orient="horz" pos="848" userDrawn="1">
          <p15:clr>
            <a:srgbClr val="F26B43"/>
          </p15:clr>
        </p15:guide>
        <p15:guide id="4" orient="horz" pos="800" userDrawn="1">
          <p15:clr>
            <a:srgbClr val="F26B43"/>
          </p15:clr>
        </p15:guide>
        <p15:guide id="5" orient="horz" pos="3728" userDrawn="1">
          <p15:clr>
            <a:srgbClr val="F26B43"/>
          </p15:clr>
        </p15:guide>
        <p15:guide id="6" pos="1928" userDrawn="1">
          <p15:clr>
            <a:srgbClr val="F26B43"/>
          </p15:clr>
        </p15:guide>
        <p15:guide id="7" pos="208" userDrawn="1">
          <p15:clr>
            <a:srgbClr val="F26B43"/>
          </p15:clr>
        </p15:guide>
        <p15:guide id="8" pos="7472" userDrawn="1">
          <p15:clr>
            <a:srgbClr val="F26B43"/>
          </p15:clr>
        </p15:guide>
        <p15:guide id="9" pos="5752" userDrawn="1">
          <p15:clr>
            <a:srgbClr val="F26B43"/>
          </p15:clr>
        </p15:guide>
        <p15:guide id="10" pos="5624" userDrawn="1">
          <p15:clr>
            <a:srgbClr val="F26B43"/>
          </p15:clr>
        </p15:guide>
        <p15:guide id="11" pos="3904" userDrawn="1">
          <p15:clr>
            <a:srgbClr val="F26B43"/>
          </p15:clr>
        </p15:guide>
        <p15:guide id="12" pos="3776" userDrawn="1">
          <p15:clr>
            <a:srgbClr val="F26B43"/>
          </p15:clr>
        </p15:guide>
        <p15:guide id="13" pos="2056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U:\DNV\New upgrading projects received September 2013\PPT project assigned September 2013-\work\A4 PPT logos.emf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" r="-1" b="-44689"/>
          <a:stretch/>
        </p:blipFill>
        <p:spPr bwMode="auto">
          <a:xfrm>
            <a:off x="-1" y="6202575"/>
            <a:ext cx="11856377" cy="58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34433" y="241082"/>
            <a:ext cx="11522208" cy="67008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4433" y="1268412"/>
            <a:ext cx="11522208" cy="464434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912000"/>
            <a:ext cx="0" cy="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">
                <a:noFill/>
              </a:defRPr>
            </a:lvl1pPr>
          </a:lstStyle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4433" y="6687696"/>
            <a:ext cx="4141386" cy="17413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 b="1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4431" y="6508356"/>
            <a:ext cx="276467" cy="17934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fld id="{5BA07366-CB75-4AA8-9E5B-928B849F427C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1" name="SD_FLD_Copyright"/>
          <p:cNvSpPr txBox="1"/>
          <p:nvPr userDrawn="1"/>
        </p:nvSpPr>
        <p:spPr>
          <a:xfrm>
            <a:off x="610899" y="6508357"/>
            <a:ext cx="540212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800" noProof="0" dirty="0">
                <a:solidFill>
                  <a:schemeClr val="tx1"/>
                </a:solidFill>
              </a:rPr>
              <a:t>DNV GL ©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1" y="951174"/>
            <a:ext cx="11856641" cy="0"/>
          </a:xfrm>
          <a:prstGeom prst="line">
            <a:avLst/>
          </a:prstGeom>
          <a:ln w="15875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D_FLD_Confidentiality"/>
          <p:cNvSpPr/>
          <p:nvPr userDrawn="1"/>
        </p:nvSpPr>
        <p:spPr>
          <a:xfrm>
            <a:off x="334433" y="6022832"/>
            <a:ext cx="2845013" cy="160319"/>
          </a:xfrm>
          <a:prstGeom prst="rect">
            <a:avLst/>
          </a:prstGeom>
          <a:noFill/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 anchorCtr="0"/>
          <a:lstStyle/>
          <a:p>
            <a:pPr marL="0" algn="l" defTabSz="914400" rtl="0" eaLnBrk="1" latinLnBrk="0" hangingPunct="1">
              <a:lnSpc>
                <a:spcPct val="113000"/>
              </a:lnSpc>
              <a:spcBef>
                <a:spcPts val="600"/>
              </a:spcBef>
            </a:pPr>
            <a:endParaRPr lang="en-GB" sz="800" b="1" kern="1200" dirty="0">
              <a:solidFill>
                <a:srgbClr val="000000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SD_FLD_DocumentDate"/>
          <p:cNvSpPr txBox="1">
            <a:spLocks noChangeArrowheads="1"/>
          </p:cNvSpPr>
          <p:nvPr userDrawn="1"/>
        </p:nvSpPr>
        <p:spPr bwMode="auto">
          <a:xfrm>
            <a:off x="2255572" y="6508356"/>
            <a:ext cx="3740415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>
              <a:spcBef>
                <a:spcPct val="50000"/>
              </a:spcBef>
            </a:pPr>
            <a:r>
              <a:rPr lang="en-GB" altLang="ja-JP" sz="800">
                <a:solidFill>
                  <a:schemeClr val="tx1"/>
                </a:solidFill>
                <a:ea typeface="ＭＳ Ｐゴシック" charset="-128"/>
                <a:cs typeface="Arial" charset="0"/>
              </a:rPr>
              <a:t>31 October 2018</a:t>
            </a:r>
            <a:endParaRPr lang="en-GB" altLang="ja-JP" sz="800" dirty="0">
              <a:solidFill>
                <a:schemeClr val="tx1"/>
              </a:solidFill>
              <a:ea typeface="ＭＳ Ｐゴシック" charset="-128"/>
              <a:cs typeface="Arial" charset="0"/>
            </a:endParaRPr>
          </a:p>
        </p:txBody>
      </p:sp>
      <p:sp>
        <p:nvSpPr>
          <p:cNvPr id="14" name="SD_FLD_Draft" hidden="1"/>
          <p:cNvSpPr txBox="1">
            <a:spLocks noChangeArrowheads="1"/>
          </p:cNvSpPr>
          <p:nvPr userDrawn="1"/>
        </p:nvSpPr>
        <p:spPr bwMode="auto">
          <a:xfrm>
            <a:off x="5340350" y="5927025"/>
            <a:ext cx="1511300" cy="238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t" anchorCtr="0"/>
          <a:lstStyle/>
          <a:p>
            <a:pPr algn="ctr">
              <a:spcBef>
                <a:spcPct val="50000"/>
              </a:spcBef>
            </a:pPr>
            <a:r>
              <a:rPr lang="en-GB" altLang="ja-JP" sz="1600" b="0" cap="all" baseline="0" dirty="0">
                <a:solidFill>
                  <a:srgbClr val="C4262E"/>
                </a:solidFill>
                <a:ea typeface="ＭＳ Ｐゴシック" charset="-128"/>
                <a:cs typeface="Arial" charset="0"/>
              </a:rPr>
              <a:t>DRAFT</a:t>
            </a:r>
          </a:p>
        </p:txBody>
      </p:sp>
    </p:spTree>
    <p:extLst>
      <p:ext uri="{BB962C8B-B14F-4D97-AF65-F5344CB8AC3E}">
        <p14:creationId xmlns:p14="http://schemas.microsoft.com/office/powerpoint/2010/main" val="1480019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2000" b="1" kern="1200">
          <a:solidFill>
            <a:schemeClr val="accent4"/>
          </a:solidFill>
          <a:latin typeface="+mj-lt"/>
          <a:ea typeface="+mj-ea"/>
          <a:cs typeface="+mj-cs"/>
        </a:defRPr>
      </a:lvl1pPr>
    </p:titleStyle>
    <p:bodyStyle>
      <a:lvl1pPr marL="180000" indent="-180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Wingdings" panose="05000000000000000000" pitchFamily="2" charset="2"/>
        <a:buChar char="§"/>
        <a:defRPr sz="18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96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12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28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044000" indent="-198000" algn="l" defTabSz="914400" rtl="0" eaLnBrk="1" latinLnBrk="0" hangingPunct="1">
        <a:lnSpc>
          <a:spcPct val="114000"/>
        </a:lnSpc>
        <a:spcBef>
          <a:spcPts val="600"/>
        </a:spcBef>
        <a:buClr>
          <a:srgbClr val="3F9C35"/>
        </a:buClr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6.jp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9.jpg"/><Relationship Id="rId9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7.jpeg"/><Relationship Id="rId11" Type="http://schemas.openxmlformats.org/officeDocument/2006/relationships/image" Target="../media/image31.jpeg"/><Relationship Id="rId5" Type="http://schemas.openxmlformats.org/officeDocument/2006/relationships/image" Target="../media/image26.jpeg"/><Relationship Id="rId10" Type="http://schemas.openxmlformats.org/officeDocument/2006/relationships/image" Target="../media/image30.jpeg"/><Relationship Id="rId4" Type="http://schemas.openxmlformats.org/officeDocument/2006/relationships/image" Target="../media/image25.jpe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2.jpeg"/><Relationship Id="rId5" Type="http://schemas.openxmlformats.org/officeDocument/2006/relationships/image" Target="../media/image27.jpeg"/><Relationship Id="rId10" Type="http://schemas.openxmlformats.org/officeDocument/2006/relationships/image" Target="../media/image31.jpeg"/><Relationship Id="rId4" Type="http://schemas.openxmlformats.org/officeDocument/2006/relationships/image" Target="../media/image26.jpeg"/><Relationship Id="rId9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34.jpeg"/><Relationship Id="rId7" Type="http://schemas.openxmlformats.org/officeDocument/2006/relationships/image" Target="../media/image28.jpeg"/><Relationship Id="rId12" Type="http://schemas.openxmlformats.org/officeDocument/2006/relationships/image" Target="../media/image3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1.jpeg"/><Relationship Id="rId5" Type="http://schemas.openxmlformats.org/officeDocument/2006/relationships/image" Target="../media/image26.jpeg"/><Relationship Id="rId10" Type="http://schemas.openxmlformats.org/officeDocument/2006/relationships/image" Target="../media/image30.jpeg"/><Relationship Id="rId4" Type="http://schemas.openxmlformats.org/officeDocument/2006/relationships/image" Target="../media/image25.jpeg"/><Relationship Id="rId9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Importance of Assuring Algorithm-based Verification Agents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325" y="2420888"/>
            <a:ext cx="8593137" cy="648072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139115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Why?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“future” of the maritime and offshore assurance is </a:t>
            </a:r>
            <a:r>
              <a:rPr lang="en-GB" i="1" dirty="0"/>
              <a:t>condition-based</a:t>
            </a:r>
            <a:endParaRPr lang="en-GB" dirty="0"/>
          </a:p>
          <a:p>
            <a:r>
              <a:rPr lang="en-GB" dirty="0"/>
              <a:t>(Control) systems are complex and software-intensive</a:t>
            </a:r>
          </a:p>
          <a:p>
            <a:r>
              <a:rPr lang="en-GB" dirty="0"/>
              <a:t>They might become online learning-enabled (changes behaviour during operation)</a:t>
            </a:r>
          </a:p>
          <a:p>
            <a:pPr lvl="1"/>
            <a:r>
              <a:rPr lang="en-GB" dirty="0"/>
              <a:t>E.g. autonomous navigation systems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5648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What happens to the assurance level if the verification is governed by (ML/AI) algorithms? </a:t>
            </a:r>
          </a:p>
          <a:p>
            <a:r>
              <a:rPr lang="en-GB" dirty="0"/>
              <a:t>Are the algorithms somehow independent?</a:t>
            </a:r>
          </a:p>
          <a:p>
            <a:r>
              <a:rPr lang="en-GB" dirty="0"/>
              <a:t>Are they objective?</a:t>
            </a:r>
          </a:p>
          <a:p>
            <a:r>
              <a:rPr lang="en-GB" dirty="0"/>
              <a:t>If not, does it matter if they (seemingly) do the job? </a:t>
            </a:r>
          </a:p>
          <a:p>
            <a:r>
              <a:rPr lang="en-GB" dirty="0"/>
              <a:t>Should we perhaps require that the algorithms are created independent from the system development?</a:t>
            </a:r>
          </a:p>
          <a:p>
            <a:endParaRPr lang="en-GB" dirty="0"/>
          </a:p>
          <a:p>
            <a:r>
              <a:rPr lang="en-GB" dirty="0"/>
              <a:t>What are they?</a:t>
            </a:r>
          </a:p>
          <a:p>
            <a:r>
              <a:rPr lang="en-GB" dirty="0"/>
              <a:t>What are they doing?</a:t>
            </a:r>
          </a:p>
          <a:p>
            <a:endParaRPr lang="en-GB" dirty="0"/>
          </a:p>
          <a:p>
            <a:r>
              <a:rPr lang="en-GB" dirty="0"/>
              <a:t>Are their output (evidence) trustworthy?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367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Algorithm-based Verification Agent (AVA)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Examples:</a:t>
            </a:r>
          </a:p>
          <a:p>
            <a:pPr lvl="1"/>
            <a:r>
              <a:rPr lang="en-GB" dirty="0"/>
              <a:t>Generating Artificial Test Data through Automated Test Data Trajectory Generation Algorithm (ATTG)</a:t>
            </a:r>
          </a:p>
          <a:p>
            <a:pPr lvl="1"/>
            <a:r>
              <a:rPr lang="en-GB" dirty="0"/>
              <a:t>Generating Test Data Using Genetic Algorithms (GA)</a:t>
            </a:r>
          </a:p>
          <a:p>
            <a:pPr lvl="1"/>
            <a:r>
              <a:rPr lang="en-GB" dirty="0"/>
              <a:t>Online (safety) monitors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2536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they doing?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prioritize</a:t>
            </a:r>
          </a:p>
          <a:p>
            <a:r>
              <a:rPr lang="en-GB" dirty="0"/>
              <a:t>rank</a:t>
            </a:r>
          </a:p>
          <a:p>
            <a:r>
              <a:rPr lang="en-GB" dirty="0"/>
              <a:t>associate</a:t>
            </a:r>
          </a:p>
          <a:p>
            <a:r>
              <a:rPr lang="en-GB" dirty="0"/>
              <a:t>classify</a:t>
            </a:r>
          </a:p>
          <a:p>
            <a:r>
              <a:rPr lang="en-GB" dirty="0"/>
              <a:t>filter</a:t>
            </a:r>
          </a:p>
          <a:p>
            <a:endParaRPr lang="en-GB" dirty="0"/>
          </a:p>
          <a:p>
            <a:r>
              <a:rPr lang="en-GB" dirty="0"/>
              <a:t>governed by a design decisions made by developers</a:t>
            </a:r>
          </a:p>
          <a:p>
            <a:pPr lvl="1"/>
            <a:r>
              <a:rPr lang="en-GB" dirty="0"/>
              <a:t>criteria used for ranking</a:t>
            </a:r>
          </a:p>
          <a:p>
            <a:pPr lvl="1"/>
            <a:r>
              <a:rPr lang="en-GB" dirty="0"/>
              <a:t>taxonomy for classification</a:t>
            </a:r>
          </a:p>
          <a:p>
            <a:pPr lvl="1"/>
            <a:r>
              <a:rPr lang="en-GB" dirty="0"/>
              <a:t>rules for filtering</a:t>
            </a:r>
          </a:p>
          <a:p>
            <a:pPr lvl="1"/>
            <a:r>
              <a:rPr lang="en-GB" dirty="0"/>
              <a:t>degree of correlation between items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4127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are they doing?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Algorithm-based Verification Agents (AVAs) generates, or are instrumental in the generation of evidence</a:t>
            </a:r>
          </a:p>
          <a:p>
            <a:endParaRPr lang="en-GB" dirty="0"/>
          </a:p>
          <a:p>
            <a:r>
              <a:rPr lang="en-GB" dirty="0"/>
              <a:t>They are </a:t>
            </a:r>
            <a:r>
              <a:rPr lang="en-GB" i="1" dirty="0"/>
              <a:t>agents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possessing a certain role with in the verification effort</a:t>
            </a:r>
          </a:p>
          <a:p>
            <a:pPr lvl="1"/>
            <a:r>
              <a:rPr lang="en-GB" dirty="0"/>
              <a:t>performing tasks</a:t>
            </a:r>
          </a:p>
          <a:p>
            <a:pPr lvl="1"/>
            <a:r>
              <a:rPr lang="en-GB" dirty="0"/>
              <a:t>holding certain responsibilities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94334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Evidence trustworthiness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2433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Enemies of trustworthiness in the evidences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270801"/>
            <a:ext cx="5659437" cy="790047"/>
          </a:xfrm>
        </p:spPr>
        <p:txBody>
          <a:bodyPr/>
          <a:lstStyle/>
          <a:p>
            <a:r>
              <a:rPr lang="en-GB" dirty="0"/>
              <a:t>Lack of objectivity</a:t>
            </a:r>
          </a:p>
          <a:p>
            <a:r>
              <a:rPr lang="en-GB" dirty="0"/>
              <a:t>Infected by the same biases as in the development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16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128" y="1013523"/>
            <a:ext cx="4231270" cy="515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8513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Algorithm-generated evidence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270801"/>
            <a:ext cx="9721477" cy="646031"/>
          </a:xfrm>
        </p:spPr>
        <p:txBody>
          <a:bodyPr/>
          <a:lstStyle/>
          <a:p>
            <a:r>
              <a:rPr lang="en-GB" dirty="0"/>
              <a:t>“Accurate” picture of the "state of affairs“, or “bright skies” wherever you look?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17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1498" y="2708920"/>
            <a:ext cx="4044942" cy="237235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646" y="2708920"/>
            <a:ext cx="3600400" cy="269650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899646" y="1593816"/>
            <a:ext cx="371818" cy="1115104"/>
          </a:xfrm>
          <a:prstGeom prst="straightConnector1">
            <a:avLst/>
          </a:prstGeom>
          <a:ln>
            <a:solidFill>
              <a:srgbClr val="3333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735960" y="1593816"/>
            <a:ext cx="936104" cy="1259120"/>
          </a:xfrm>
          <a:prstGeom prst="straightConnector1">
            <a:avLst/>
          </a:prstGeom>
          <a:ln>
            <a:solidFill>
              <a:srgbClr val="3333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35769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4333" y="2320838"/>
            <a:ext cx="2376265" cy="20269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537" y="2473416"/>
            <a:ext cx="1858169" cy="1446159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18</a:t>
            </a:fld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 b="8951"/>
          <a:stretch>
            <a:fillRect/>
          </a:stretch>
        </p:blipFill>
        <p:spPr>
          <a:xfrm>
            <a:off x="2863767" y="2150340"/>
            <a:ext cx="1970332" cy="1617732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707" y="3656720"/>
            <a:ext cx="1730425" cy="10801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77223" y="1078404"/>
            <a:ext cx="411138" cy="2512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AVA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2119" y="1475348"/>
            <a:ext cx="2258333" cy="188164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0701" y="3228731"/>
            <a:ext cx="1800200" cy="11251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954283" y="2088821"/>
            <a:ext cx="1697581" cy="278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Human assessor</a:t>
            </a:r>
          </a:p>
        </p:txBody>
      </p:sp>
      <p:sp>
        <p:nvSpPr>
          <p:cNvPr id="20" name="Oval 19"/>
          <p:cNvSpPr/>
          <p:nvPr/>
        </p:nvSpPr>
        <p:spPr>
          <a:xfrm>
            <a:off x="2639617" y="1341477"/>
            <a:ext cx="5472607" cy="3455675"/>
          </a:xfrm>
          <a:prstGeom prst="ellipse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endParaRPr lang="en-GB" sz="1600" dirty="0" err="1"/>
          </a:p>
        </p:txBody>
      </p:sp>
      <p:sp>
        <p:nvSpPr>
          <p:cNvPr id="21" name="Arrow: Right 20"/>
          <p:cNvSpPr/>
          <p:nvPr/>
        </p:nvSpPr>
        <p:spPr>
          <a:xfrm>
            <a:off x="8204019" y="3407072"/>
            <a:ext cx="792088" cy="288032"/>
          </a:xfrm>
          <a:prstGeom prst="rightArrow">
            <a:avLst/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endParaRPr lang="en-GB" sz="1600" dirty="0" err="1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728" y="3259118"/>
            <a:ext cx="2022462" cy="127503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433" y="1480178"/>
            <a:ext cx="1472988" cy="1773723"/>
          </a:xfrm>
          <a:prstGeom prst="rect">
            <a:avLst/>
          </a:prstGeom>
        </p:spPr>
      </p:pic>
      <p:sp>
        <p:nvSpPr>
          <p:cNvPr id="28" name="Thought Bubble: Cloud 27"/>
          <p:cNvSpPr/>
          <p:nvPr/>
        </p:nvSpPr>
        <p:spPr>
          <a:xfrm>
            <a:off x="9058236" y="1081487"/>
            <a:ext cx="2996230" cy="797381"/>
          </a:xfrm>
          <a:prstGeom prst="cloudCallout">
            <a:avLst>
              <a:gd name="adj1" fmla="val 1523"/>
              <a:gd name="adj2" fmla="val 108198"/>
            </a:avLst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r>
              <a:rPr lang="en-GB" sz="1600" dirty="0"/>
              <a:t>hmmm...</a:t>
            </a:r>
          </a:p>
          <a:p>
            <a:pPr algn="ctr">
              <a:lnSpc>
                <a:spcPct val="113000"/>
              </a:lnSpc>
              <a:spcBef>
                <a:spcPts val="600"/>
              </a:spcBef>
            </a:pPr>
            <a:r>
              <a:rPr lang="en-GB" sz="1600" dirty="0"/>
              <a:t>Trustworthy???</a:t>
            </a:r>
          </a:p>
        </p:txBody>
      </p:sp>
    </p:spTree>
    <p:extLst>
      <p:ext uri="{BB962C8B-B14F-4D97-AF65-F5344CB8AC3E}">
        <p14:creationId xmlns:p14="http://schemas.microsoft.com/office/powerpoint/2010/main" val="383216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938" y="1305076"/>
            <a:ext cx="3527062" cy="300861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619" y="3826537"/>
            <a:ext cx="2065775" cy="1762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595" y="3999682"/>
            <a:ext cx="1018096" cy="79235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19</a:t>
            </a:fld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 b="8951"/>
          <a:stretch>
            <a:fillRect/>
          </a:stretch>
        </p:blipFill>
        <p:spPr>
          <a:xfrm>
            <a:off x="2368451" y="3919579"/>
            <a:ext cx="947607" cy="778028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205" y="4608753"/>
            <a:ext cx="1286088" cy="8027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39683" y="2859430"/>
            <a:ext cx="411138" cy="2512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AVA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703" y="3881888"/>
            <a:ext cx="1197873" cy="9980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677" y="4591590"/>
            <a:ext cx="1800200" cy="1125125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328596" y="1023346"/>
            <a:ext cx="1533881" cy="278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Human verifier</a:t>
            </a:r>
          </a:p>
        </p:txBody>
      </p:sp>
      <p:sp>
        <p:nvSpPr>
          <p:cNvPr id="20" name="Oval 19"/>
          <p:cNvSpPr/>
          <p:nvPr/>
        </p:nvSpPr>
        <p:spPr>
          <a:xfrm>
            <a:off x="2144301" y="3110717"/>
            <a:ext cx="3816423" cy="2628134"/>
          </a:xfrm>
          <a:prstGeom prst="ellipse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endParaRPr lang="en-GB" sz="1600" dirty="0" err="1"/>
          </a:p>
        </p:txBody>
      </p:sp>
      <p:sp>
        <p:nvSpPr>
          <p:cNvPr id="21" name="Arrow: Right 20"/>
          <p:cNvSpPr/>
          <p:nvPr/>
        </p:nvSpPr>
        <p:spPr>
          <a:xfrm>
            <a:off x="6582776" y="4866121"/>
            <a:ext cx="792088" cy="288032"/>
          </a:xfrm>
          <a:prstGeom prst="rightArrow">
            <a:avLst/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endParaRPr lang="en-GB" sz="1600" dirty="0" err="1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063" y="4709393"/>
            <a:ext cx="1085240" cy="68417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5181" y="3385996"/>
            <a:ext cx="1020409" cy="122874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8087777" y="3540254"/>
            <a:ext cx="1697581" cy="278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>
                <a:solidFill>
                  <a:srgbClr val="333333"/>
                </a:solidFill>
              </a:rPr>
              <a:t>Human assessor</a:t>
            </a:r>
            <a:endParaRPr lang="en-GB" sz="1600" dirty="0">
              <a:solidFill>
                <a:srgbClr val="333333"/>
              </a:solidFill>
            </a:endParaRPr>
          </a:p>
        </p:txBody>
      </p:sp>
      <p:sp>
        <p:nvSpPr>
          <p:cNvPr id="22" name="Thought Bubble: Cloud 21"/>
          <p:cNvSpPr/>
          <p:nvPr/>
        </p:nvSpPr>
        <p:spPr>
          <a:xfrm>
            <a:off x="8688288" y="2712026"/>
            <a:ext cx="2996230" cy="797381"/>
          </a:xfrm>
          <a:prstGeom prst="cloudCallout">
            <a:avLst>
              <a:gd name="adj1" fmla="val -36448"/>
              <a:gd name="adj2" fmla="val 112198"/>
            </a:avLst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r>
              <a:rPr lang="en-GB" sz="1600" dirty="0"/>
              <a:t>Trustworthy!</a:t>
            </a:r>
          </a:p>
        </p:txBody>
      </p:sp>
    </p:spTree>
    <p:extLst>
      <p:ext uri="{BB962C8B-B14F-4D97-AF65-F5344CB8AC3E}">
        <p14:creationId xmlns:p14="http://schemas.microsoft.com/office/powerpoint/2010/main" val="253547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Verification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34963" y="1270801"/>
            <a:ext cx="6985173" cy="4642637"/>
          </a:xfrm>
        </p:spPr>
        <p:txBody>
          <a:bodyPr/>
          <a:lstStyle/>
          <a:p>
            <a:r>
              <a:rPr lang="en-GB" dirty="0"/>
              <a:t>about creating trust (assurance) in the system and the operation</a:t>
            </a:r>
          </a:p>
          <a:p>
            <a:pPr lvl="1"/>
            <a:r>
              <a:rPr lang="en-GB" dirty="0"/>
              <a:t>Generate evidence through:</a:t>
            </a:r>
          </a:p>
          <a:p>
            <a:pPr lvl="2"/>
            <a:r>
              <a:rPr lang="en-GB" dirty="0"/>
              <a:t>testing</a:t>
            </a:r>
          </a:p>
          <a:p>
            <a:pPr lvl="2"/>
            <a:r>
              <a:rPr lang="en-GB" dirty="0"/>
              <a:t>reviews</a:t>
            </a:r>
          </a:p>
          <a:p>
            <a:pPr lvl="2"/>
            <a:r>
              <a:rPr lang="en-GB" dirty="0"/>
              <a:t>inspections and surveys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BA07366-CB75-4AA8-9E5B-928B849F427C}" type="slidenum">
              <a:rPr lang="en-GB" smtClean="0"/>
              <a:t>2</a:t>
            </a:fld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6" r="11936"/>
          <a:stretch>
            <a:fillRect/>
          </a:stretch>
        </p:blipFill>
        <p:spPr>
          <a:xfrm>
            <a:off x="7646482" y="1268413"/>
            <a:ext cx="4210158" cy="3456731"/>
          </a:xfrm>
        </p:spPr>
      </p:pic>
    </p:spTree>
    <p:extLst>
      <p:ext uri="{BB962C8B-B14F-4D97-AF65-F5344CB8AC3E}">
        <p14:creationId xmlns:p14="http://schemas.microsoft.com/office/powerpoint/2010/main" val="42851699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Emic and Etic (not Ethic)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borrowed from the social and behavioural science</a:t>
            </a:r>
          </a:p>
          <a:p>
            <a:endParaRPr lang="en-GB" i="1" dirty="0"/>
          </a:p>
          <a:p>
            <a:r>
              <a:rPr lang="en-GB" i="1" dirty="0"/>
              <a:t>Emic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an investigation and explanation by the viewpoint of the people </a:t>
            </a:r>
            <a:r>
              <a:rPr lang="en-US" i="1" dirty="0"/>
              <a:t>within</a:t>
            </a:r>
            <a:r>
              <a:rPr lang="en-GB" dirty="0"/>
              <a:t> a culture or assemblage using their own perspective and concepts; an </a:t>
            </a:r>
            <a:r>
              <a:rPr lang="en-GB" b="1" dirty="0"/>
              <a:t>insider's viewpoint</a:t>
            </a:r>
            <a:endParaRPr lang="en-GB" dirty="0"/>
          </a:p>
          <a:p>
            <a:endParaRPr lang="en-GB" i="1" dirty="0"/>
          </a:p>
          <a:p>
            <a:r>
              <a:rPr lang="en-GB" i="1" dirty="0"/>
              <a:t>Etic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investigating the behaviour of people or system from an </a:t>
            </a:r>
            <a:r>
              <a:rPr lang="en-GB" b="1" dirty="0"/>
              <a:t>outsider’s viewpoint </a:t>
            </a:r>
            <a:r>
              <a:rPr lang="en-GB" dirty="0"/>
              <a:t>using universal reference points</a:t>
            </a:r>
          </a:p>
          <a:p>
            <a:endParaRPr lang="en-GB" i="1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06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Emic and Etic AVAs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21</a:t>
            </a:fld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i="1" dirty="0">
                <a:highlight>
                  <a:srgbClr val="FFFF00"/>
                </a:highlight>
              </a:rPr>
              <a:t>Etic-</a:t>
            </a:r>
            <a:r>
              <a:rPr lang="en-GB" dirty="0">
                <a:highlight>
                  <a:srgbClr val="FFFF00"/>
                </a:highlight>
              </a:rPr>
              <a:t>AVA</a:t>
            </a:r>
            <a:r>
              <a:rPr lang="en-GB" dirty="0"/>
              <a:t>: generates evidence based upon a </a:t>
            </a:r>
            <a:r>
              <a:rPr lang="en-GB" b="1" dirty="0"/>
              <a:t>different viewpoint</a:t>
            </a:r>
            <a:r>
              <a:rPr lang="en-GB" dirty="0"/>
              <a:t> from the developer of the target system</a:t>
            </a:r>
          </a:p>
          <a:p>
            <a:pPr lvl="0"/>
            <a:endParaRPr lang="en-GB" i="1" dirty="0"/>
          </a:p>
          <a:p>
            <a:pPr lvl="0"/>
            <a:r>
              <a:rPr lang="en-GB" i="1" dirty="0">
                <a:highlight>
                  <a:srgbClr val="FFFF00"/>
                </a:highlight>
              </a:rPr>
              <a:t>Emic</a:t>
            </a:r>
            <a:r>
              <a:rPr lang="en-GB" dirty="0">
                <a:highlight>
                  <a:srgbClr val="FFFF00"/>
                </a:highlight>
              </a:rPr>
              <a:t>-AVA</a:t>
            </a:r>
            <a:r>
              <a:rPr lang="en-GB" dirty="0"/>
              <a:t>: generates evidence based upon the </a:t>
            </a:r>
            <a:r>
              <a:rPr lang="en-GB" b="1" dirty="0"/>
              <a:t>same viewpoint</a:t>
            </a:r>
            <a:r>
              <a:rPr lang="en-GB" dirty="0"/>
              <a:t> as the developer of the target system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44769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Etic AVA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22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7619" y="3826537"/>
            <a:ext cx="2065775" cy="1762125"/>
          </a:xfrm>
          <a:prstGeom prst="rect">
            <a:avLst/>
          </a:prstGeom>
        </p:spPr>
      </p:pic>
      <p:pic>
        <p:nvPicPr>
          <p:cNvPr id="7" name="Content Placeholder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88" y="3947697"/>
            <a:ext cx="1018096" cy="792355"/>
          </a:xfrm>
          <a:prstGeom prst="rect">
            <a:avLst/>
          </a:prstGeom>
        </p:spPr>
      </p:pic>
      <p:pic>
        <p:nvPicPr>
          <p:cNvPr id="8" name="Picture Placeholder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 b="8951"/>
          <a:stretch>
            <a:fillRect/>
          </a:stretch>
        </p:blipFill>
        <p:spPr>
          <a:xfrm>
            <a:off x="2368451" y="3919579"/>
            <a:ext cx="947607" cy="7780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98" y="4556768"/>
            <a:ext cx="1286088" cy="8027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15385" y="2693986"/>
            <a:ext cx="411138" cy="2512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AVA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626" y="3760306"/>
            <a:ext cx="1197873" cy="9980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7677" y="4591590"/>
            <a:ext cx="1800200" cy="112512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2242609" y="2945273"/>
            <a:ext cx="3816423" cy="2628134"/>
          </a:xfrm>
          <a:prstGeom prst="ellipse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endParaRPr lang="en-GB" sz="1600" dirty="0" err="1"/>
          </a:p>
        </p:txBody>
      </p:sp>
      <p:sp>
        <p:nvSpPr>
          <p:cNvPr id="14" name="Arrow: Right 13"/>
          <p:cNvSpPr/>
          <p:nvPr/>
        </p:nvSpPr>
        <p:spPr>
          <a:xfrm>
            <a:off x="6186732" y="4814136"/>
            <a:ext cx="792088" cy="288032"/>
          </a:xfrm>
          <a:prstGeom prst="rightArrow">
            <a:avLst/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endParaRPr lang="en-GB" sz="1600" dirty="0" err="1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063" y="4709393"/>
            <a:ext cx="1085240" cy="6841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094" y="3077970"/>
            <a:ext cx="1020409" cy="122874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752184" y="3528863"/>
            <a:ext cx="1533881" cy="278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Human verifier</a:t>
            </a:r>
          </a:p>
        </p:txBody>
      </p:sp>
      <p:sp>
        <p:nvSpPr>
          <p:cNvPr id="18" name="Thought Bubble: Cloud 17"/>
          <p:cNvSpPr/>
          <p:nvPr/>
        </p:nvSpPr>
        <p:spPr>
          <a:xfrm>
            <a:off x="8688288" y="2712026"/>
            <a:ext cx="2996230" cy="797381"/>
          </a:xfrm>
          <a:prstGeom prst="cloudCallout">
            <a:avLst>
              <a:gd name="adj1" fmla="val -36448"/>
              <a:gd name="adj2" fmla="val 112198"/>
            </a:avLst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r>
              <a:rPr lang="en-GB" sz="1600" dirty="0"/>
              <a:t>Trustworthy!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666" y="2017996"/>
            <a:ext cx="1469543" cy="824680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stCxn id="20" idx="2"/>
          </p:cNvCxnSpPr>
          <p:nvPr/>
        </p:nvCxnSpPr>
        <p:spPr>
          <a:xfrm flipH="1">
            <a:off x="1175437" y="2842676"/>
            <a:ext cx="1" cy="983861"/>
          </a:xfrm>
          <a:prstGeom prst="straightConnector1">
            <a:avLst/>
          </a:prstGeom>
          <a:ln>
            <a:solidFill>
              <a:srgbClr val="3333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259" y="1578958"/>
            <a:ext cx="1622759" cy="912061"/>
          </a:xfrm>
          <a:prstGeom prst="rect">
            <a:avLst/>
          </a:prstGeom>
        </p:spPr>
      </p:pic>
      <p:cxnSp>
        <p:nvCxnSpPr>
          <p:cNvPr id="28" name="Straight Arrow Connector 27"/>
          <p:cNvCxnSpPr>
            <a:stCxn id="26" idx="2"/>
          </p:cNvCxnSpPr>
          <p:nvPr/>
        </p:nvCxnSpPr>
        <p:spPr>
          <a:xfrm>
            <a:off x="4380639" y="2491019"/>
            <a:ext cx="0" cy="202967"/>
          </a:xfrm>
          <a:prstGeom prst="straightConnector1">
            <a:avLst/>
          </a:prstGeom>
          <a:ln>
            <a:solidFill>
              <a:srgbClr val="3333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7059" y="1656577"/>
            <a:ext cx="2538965" cy="278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Target system developer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304719" y="1282250"/>
            <a:ext cx="2389885" cy="2512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Independent developer</a:t>
            </a:r>
          </a:p>
        </p:txBody>
      </p:sp>
    </p:spTree>
    <p:extLst>
      <p:ext uri="{BB962C8B-B14F-4D97-AF65-F5344CB8AC3E}">
        <p14:creationId xmlns:p14="http://schemas.microsoft.com/office/powerpoint/2010/main" val="42513782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171" y="1394183"/>
            <a:ext cx="3394931" cy="28959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Emic AVA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5661" y="3858989"/>
            <a:ext cx="2065775" cy="1762125"/>
          </a:xfrm>
          <a:prstGeom prst="rect">
            <a:avLst/>
          </a:prstGeom>
        </p:spPr>
      </p:pic>
      <p:pic>
        <p:nvPicPr>
          <p:cNvPr id="7" name="Content Placeholder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788" y="3947697"/>
            <a:ext cx="1018096" cy="792355"/>
          </a:xfrm>
          <a:prstGeom prst="rect">
            <a:avLst/>
          </a:prstGeom>
        </p:spPr>
      </p:pic>
      <p:pic>
        <p:nvPicPr>
          <p:cNvPr id="8" name="Picture Placeholder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 b="8951"/>
          <a:stretch>
            <a:fillRect/>
          </a:stretch>
        </p:blipFill>
        <p:spPr>
          <a:xfrm>
            <a:off x="2368451" y="3919579"/>
            <a:ext cx="947607" cy="77802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398" y="4556768"/>
            <a:ext cx="1286088" cy="80276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915385" y="2693986"/>
            <a:ext cx="411138" cy="2512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AVA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626" y="3760306"/>
            <a:ext cx="1197873" cy="99806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2422" y="4697607"/>
            <a:ext cx="1800200" cy="1125125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2242609" y="2945273"/>
            <a:ext cx="3816423" cy="2628134"/>
          </a:xfrm>
          <a:prstGeom prst="ellipse">
            <a:avLst/>
          </a:prstGeom>
          <a:noFill/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endParaRPr lang="en-GB" sz="1600" dirty="0" err="1"/>
          </a:p>
        </p:txBody>
      </p:sp>
      <p:sp>
        <p:nvSpPr>
          <p:cNvPr id="14" name="Arrow: Right 13"/>
          <p:cNvSpPr/>
          <p:nvPr/>
        </p:nvSpPr>
        <p:spPr>
          <a:xfrm>
            <a:off x="6186732" y="4814136"/>
            <a:ext cx="1349428" cy="288032"/>
          </a:xfrm>
          <a:prstGeom prst="rightArrow">
            <a:avLst/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endParaRPr lang="en-GB" sz="1600" dirty="0" err="1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7063" y="4709393"/>
            <a:ext cx="1085240" cy="68417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094" y="3077970"/>
            <a:ext cx="1020409" cy="122874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652522" y="3570653"/>
            <a:ext cx="1697581" cy="2512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Human assessor</a:t>
            </a:r>
          </a:p>
        </p:txBody>
      </p:sp>
      <p:sp>
        <p:nvSpPr>
          <p:cNvPr id="18" name="Thought Bubble: Cloud 17"/>
          <p:cNvSpPr/>
          <p:nvPr/>
        </p:nvSpPr>
        <p:spPr>
          <a:xfrm>
            <a:off x="9088937" y="2550218"/>
            <a:ext cx="2996230" cy="797381"/>
          </a:xfrm>
          <a:prstGeom prst="cloudCallout">
            <a:avLst>
              <a:gd name="adj1" fmla="val -36448"/>
              <a:gd name="adj2" fmla="val 112198"/>
            </a:avLst>
          </a:prstGeom>
          <a:solidFill>
            <a:schemeClr val="accent4"/>
          </a:solidFill>
          <a:ln w="95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3000"/>
              </a:lnSpc>
              <a:spcBef>
                <a:spcPts val="600"/>
              </a:spcBef>
            </a:pPr>
            <a:r>
              <a:rPr lang="en-GB" sz="1600" dirty="0"/>
              <a:t>Trustworthy(?)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014" y="1434768"/>
            <a:ext cx="1469543" cy="824680"/>
          </a:xfrm>
          <a:prstGeom prst="rect">
            <a:avLst/>
          </a:prstGeom>
        </p:spPr>
      </p:pic>
      <p:cxnSp>
        <p:nvCxnSpPr>
          <p:cNvPr id="24" name="Straight Arrow Connector 23"/>
          <p:cNvCxnSpPr>
            <a:stCxn id="20" idx="2"/>
          </p:cNvCxnSpPr>
          <p:nvPr/>
        </p:nvCxnSpPr>
        <p:spPr>
          <a:xfrm flipH="1">
            <a:off x="1247211" y="2259448"/>
            <a:ext cx="1405575" cy="1500858"/>
          </a:xfrm>
          <a:prstGeom prst="straightConnector1">
            <a:avLst/>
          </a:prstGeom>
          <a:ln>
            <a:solidFill>
              <a:srgbClr val="3333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456541" y="1038807"/>
            <a:ext cx="2538965" cy="27821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Target system developer</a:t>
            </a:r>
          </a:p>
        </p:txBody>
      </p:sp>
      <p:cxnSp>
        <p:nvCxnSpPr>
          <p:cNvPr id="19" name="Straight Arrow Connector 18"/>
          <p:cNvCxnSpPr>
            <a:stCxn id="20" idx="2"/>
          </p:cNvCxnSpPr>
          <p:nvPr/>
        </p:nvCxnSpPr>
        <p:spPr>
          <a:xfrm>
            <a:off x="2652786" y="2259448"/>
            <a:ext cx="686185" cy="594908"/>
          </a:xfrm>
          <a:prstGeom prst="straightConnector1">
            <a:avLst/>
          </a:prstGeom>
          <a:ln>
            <a:solidFill>
              <a:srgbClr val="3333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059032" y="1142896"/>
            <a:ext cx="1642694" cy="2512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b="1" dirty="0">
                <a:solidFill>
                  <a:srgbClr val="333333"/>
                </a:solidFill>
              </a:rPr>
              <a:t>Etic</a:t>
            </a:r>
            <a:r>
              <a:rPr lang="en-GB" sz="1600" dirty="0">
                <a:solidFill>
                  <a:srgbClr val="333333"/>
                </a:solidFill>
              </a:rPr>
              <a:t> Verification</a:t>
            </a:r>
          </a:p>
        </p:txBody>
      </p:sp>
    </p:spTree>
    <p:extLst>
      <p:ext uri="{BB962C8B-B14F-4D97-AF65-F5344CB8AC3E}">
        <p14:creationId xmlns:p14="http://schemas.microsoft.com/office/powerpoint/2010/main" val="20799874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D5C423-5C5A-47C1-B5A6-D6CA541ADF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81AC0-BEE6-4331-A0D4-F539C5AA92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In the maritime industry:</a:t>
            </a:r>
          </a:p>
          <a:p>
            <a:pPr lvl="1"/>
            <a:r>
              <a:rPr lang="en-GB" dirty="0"/>
              <a:t>The traditional assurance framework will change</a:t>
            </a:r>
          </a:p>
          <a:p>
            <a:pPr lvl="1"/>
            <a:r>
              <a:rPr lang="en-GB" dirty="0"/>
              <a:t>Algorithms will become instrumental in generating safety evidence</a:t>
            </a:r>
          </a:p>
          <a:p>
            <a:pPr lvl="1"/>
            <a:r>
              <a:rPr lang="en-GB" dirty="0"/>
              <a:t>These algorithms must somehow be assured so that the evidence generated are/have:</a:t>
            </a:r>
          </a:p>
          <a:p>
            <a:pPr lvl="2"/>
            <a:r>
              <a:rPr lang="en-GB" dirty="0"/>
              <a:t>adequate capability</a:t>
            </a:r>
          </a:p>
          <a:p>
            <a:pPr lvl="2"/>
            <a:r>
              <a:rPr lang="en-GB" dirty="0"/>
              <a:t>adequate quality</a:t>
            </a:r>
          </a:p>
          <a:p>
            <a:pPr lvl="2"/>
            <a:r>
              <a:rPr lang="en-GB" dirty="0"/>
              <a:t>Trustworthy and objective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312F5-DA7C-4089-A145-710DB813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24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95320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Thank you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5BA07366-CB75-4AA8-9E5B-928B849F427C}" type="slidenum">
              <a:rPr lang="en-GB" smtClean="0"/>
              <a:pPr/>
              <a:t>25</a:t>
            </a:fld>
            <a:endParaRPr lang="en-GB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dirty="0"/>
              <a:t>Odd Ivar Haugen</a:t>
            </a:r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GB" dirty="0"/>
              <a:t>odd.ivar.haugen@dnvgl.com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GB" dirty="0"/>
              <a:t>+4791715040</a:t>
            </a:r>
          </a:p>
        </p:txBody>
      </p:sp>
    </p:spTree>
    <p:extLst>
      <p:ext uri="{BB962C8B-B14F-4D97-AF65-F5344CB8AC3E}">
        <p14:creationId xmlns:p14="http://schemas.microsoft.com/office/powerpoint/2010/main" val="3281650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Classification societies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In the maritime and offshore industry, class is a major player in generating trust through:</a:t>
            </a:r>
          </a:p>
          <a:p>
            <a:pPr lvl="1"/>
            <a:r>
              <a:rPr lang="en-GB" dirty="0"/>
              <a:t>class rules</a:t>
            </a:r>
          </a:p>
          <a:p>
            <a:pPr lvl="1"/>
            <a:r>
              <a:rPr lang="en-GB" dirty="0"/>
              <a:t>reviews</a:t>
            </a:r>
          </a:p>
          <a:p>
            <a:pPr lvl="1"/>
            <a:r>
              <a:rPr lang="en-GB" dirty="0"/>
              <a:t>testing</a:t>
            </a:r>
          </a:p>
          <a:p>
            <a:pPr lvl="1"/>
            <a:r>
              <a:rPr lang="en-GB" dirty="0"/>
              <a:t>surveys</a:t>
            </a:r>
          </a:p>
          <a:p>
            <a:pPr lvl="1"/>
            <a:r>
              <a:rPr lang="en-GB" dirty="0"/>
              <a:t>test witnessing</a:t>
            </a:r>
          </a:p>
          <a:p>
            <a:pPr lvl="1"/>
            <a:r>
              <a:rPr lang="en-GB" dirty="0"/>
              <a:t>type approval</a:t>
            </a: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3</a:t>
            </a:fld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 b="8951"/>
          <a:stretch>
            <a:fillRect/>
          </a:stretch>
        </p:blipFill>
        <p:spPr>
          <a:xfrm>
            <a:off x="6600056" y="1384291"/>
            <a:ext cx="2232248" cy="1832777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2344" y="2300680"/>
            <a:ext cx="2215483" cy="116966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4072" y="3233456"/>
            <a:ext cx="1400733" cy="1712007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7318" y="4089459"/>
            <a:ext cx="2541558" cy="1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81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Historically field of expertise of “class”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Traditionally focused on asset physical properties, such as:</a:t>
            </a:r>
          </a:p>
          <a:p>
            <a:pPr lvl="1"/>
            <a:r>
              <a:rPr lang="en-GB" dirty="0"/>
              <a:t>strength of hull</a:t>
            </a:r>
          </a:p>
          <a:p>
            <a:pPr lvl="1"/>
            <a:r>
              <a:rPr lang="en-GB" dirty="0"/>
              <a:t>separate watertight compartments</a:t>
            </a:r>
          </a:p>
          <a:p>
            <a:pPr lvl="1"/>
            <a:r>
              <a:rPr lang="en-GB" dirty="0"/>
              <a:t>reliability of e.g. propellers</a:t>
            </a:r>
          </a:p>
          <a:p>
            <a:pPr lvl="1"/>
            <a:r>
              <a:rPr lang="en-GB" dirty="0"/>
              <a:t>hydro dynamics...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4</a:t>
            </a:fld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3" r="4273"/>
          <a:stretch>
            <a:fillRect/>
          </a:stretch>
        </p:blipFill>
        <p:spPr>
          <a:xfrm>
            <a:off x="7058068" y="980728"/>
            <a:ext cx="3766854" cy="3092758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3463" y="3717032"/>
            <a:ext cx="4823178" cy="23995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800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Safety more than physical strength and reliability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Software enables complexity</a:t>
            </a:r>
          </a:p>
          <a:p>
            <a:r>
              <a:rPr lang="en-GB" dirty="0"/>
              <a:t>Latest step in the complexity “ladder”:</a:t>
            </a:r>
          </a:p>
          <a:p>
            <a:pPr lvl="1"/>
            <a:r>
              <a:rPr lang="en-GB" dirty="0"/>
              <a:t>Autonomous ships</a:t>
            </a:r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How to create trust?</a:t>
            </a:r>
          </a:p>
          <a:p>
            <a:endParaRPr lang="en-GB" dirty="0"/>
          </a:p>
          <a:p>
            <a:r>
              <a:rPr lang="en-GB" dirty="0"/>
              <a:t>Trough evidence!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5</a:t>
            </a:fld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2" r="2602"/>
          <a:stretch>
            <a:fillRect/>
          </a:stretch>
        </p:blipFill>
        <p:spPr>
          <a:xfrm>
            <a:off x="8472264" y="1052736"/>
            <a:ext cx="3384376" cy="2778726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1399" y="3592081"/>
            <a:ext cx="3943053" cy="24612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836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Human verification “agent”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Class surveyor (on-board verification) </a:t>
            </a:r>
          </a:p>
          <a:p>
            <a:pPr lvl="1"/>
            <a:r>
              <a:rPr lang="en-GB" dirty="0"/>
              <a:t>Knowledge:</a:t>
            </a:r>
          </a:p>
          <a:p>
            <a:pPr lvl="2"/>
            <a:r>
              <a:rPr lang="en-GB" dirty="0"/>
              <a:t>operational</a:t>
            </a:r>
          </a:p>
          <a:p>
            <a:pPr lvl="2"/>
            <a:r>
              <a:rPr lang="en-GB" dirty="0"/>
              <a:t>system</a:t>
            </a:r>
          </a:p>
          <a:p>
            <a:pPr lvl="2"/>
            <a:r>
              <a:rPr lang="en-GB" dirty="0"/>
              <a:t>testing</a:t>
            </a:r>
          </a:p>
          <a:p>
            <a:pPr lvl="1"/>
            <a:r>
              <a:rPr lang="en-GB" dirty="0"/>
              <a:t>Independence</a:t>
            </a:r>
          </a:p>
          <a:p>
            <a:pPr lvl="1"/>
            <a:endParaRPr lang="en-GB" dirty="0"/>
          </a:p>
          <a:p>
            <a:r>
              <a:rPr lang="en-GB" dirty="0"/>
              <a:t>Problem:</a:t>
            </a:r>
          </a:p>
          <a:p>
            <a:pPr lvl="1"/>
            <a:r>
              <a:rPr lang="en-GB" dirty="0"/>
              <a:t>Calendar-based (not condition-based)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 b="8951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2944193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Evidence generated through (visual) inspection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5480" y="2941401"/>
            <a:ext cx="2506241" cy="1950534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7</a:t>
            </a:fld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 b="8951"/>
          <a:stretch>
            <a:fillRect/>
          </a:stretch>
        </p:blipFill>
        <p:spPr>
          <a:xfrm>
            <a:off x="5087888" y="1844824"/>
            <a:ext cx="4104456" cy="3369945"/>
          </a:xfr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4398" y="4365104"/>
            <a:ext cx="2483490" cy="155017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B921C5C-0D9F-487B-939D-B5ECAE03AEAB}"/>
              </a:ext>
            </a:extLst>
          </p:cNvPr>
          <p:cNvSpPr txBox="1"/>
          <p:nvPr/>
        </p:nvSpPr>
        <p:spPr>
          <a:xfrm>
            <a:off x="6456040" y="1252352"/>
            <a:ext cx="876590" cy="2512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13000"/>
              </a:lnSpc>
              <a:spcBef>
                <a:spcPts val="600"/>
              </a:spcBef>
            </a:pPr>
            <a:r>
              <a:rPr lang="en-GB" sz="1600" dirty="0">
                <a:solidFill>
                  <a:srgbClr val="333333"/>
                </a:solidFill>
              </a:rPr>
              <a:t>Useful?</a:t>
            </a:r>
          </a:p>
        </p:txBody>
      </p:sp>
    </p:spTree>
    <p:extLst>
      <p:ext uri="{BB962C8B-B14F-4D97-AF65-F5344CB8AC3E}">
        <p14:creationId xmlns:p14="http://schemas.microsoft.com/office/powerpoint/2010/main" val="64378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Evidence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4963" y="1270801"/>
            <a:ext cx="11089629" cy="4642637"/>
          </a:xfrm>
        </p:spPr>
        <p:txBody>
          <a:bodyPr/>
          <a:lstStyle/>
          <a:p>
            <a:pPr lvl="0"/>
            <a:r>
              <a:rPr lang="en-GB" dirty="0"/>
              <a:t>type capability</a:t>
            </a:r>
          </a:p>
          <a:p>
            <a:pPr lvl="0"/>
            <a:r>
              <a:rPr lang="en-GB" dirty="0"/>
              <a:t>instance capability/quality (correct, relevant, “complete”)</a:t>
            </a:r>
          </a:p>
          <a:p>
            <a:pPr lvl="0"/>
            <a:r>
              <a:rPr lang="en-GB" dirty="0"/>
              <a:t>instance trustworthiness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42335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Introducing algorithms into the verification effort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7366-CB75-4AA8-9E5B-928B849F427C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5416699"/>
      </p:ext>
    </p:extLst>
  </p:cSld>
  <p:clrMapOvr>
    <a:masterClrMapping/>
  </p:clrMapOvr>
</p:sld>
</file>

<file path=ppt/theme/theme1.xml><?xml version="1.0" encoding="utf-8"?>
<a:theme xmlns:a="http://schemas.openxmlformats.org/drawingml/2006/main" name="DNV GL template">
  <a:themeElements>
    <a:clrScheme name="DNV powerpoint">
      <a:dk1>
        <a:srgbClr val="333333"/>
      </a:dk1>
      <a:lt1>
        <a:srgbClr val="FFFFFF"/>
      </a:lt1>
      <a:dk2>
        <a:srgbClr val="0F204B"/>
      </a:dk2>
      <a:lt2>
        <a:srgbClr val="C8C8C8"/>
      </a:lt2>
      <a:accent1>
        <a:srgbClr val="99D6F0"/>
      </a:accent1>
      <a:accent2>
        <a:srgbClr val="3F9C35"/>
      </a:accent2>
      <a:accent3>
        <a:srgbClr val="003591"/>
      </a:accent3>
      <a:accent4>
        <a:srgbClr val="009FDA"/>
      </a:accent4>
      <a:accent5>
        <a:srgbClr val="66C5E9"/>
      </a:accent5>
      <a:accent6>
        <a:srgbClr val="FECB00"/>
      </a:accent6>
      <a:hlink>
        <a:srgbClr val="003591"/>
      </a:hlink>
      <a:folHlink>
        <a:srgbClr val="6E5091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solidFill>
            <a:schemeClr val="accent4"/>
          </a:solidFill>
        </a:ln>
      </a:spPr>
      <a:bodyPr rtlCol="0" anchor="ctr"/>
      <a:lstStyle>
        <a:defPPr algn="ctr">
          <a:lnSpc>
            <a:spcPct val="113000"/>
          </a:lnSpc>
          <a:spcBef>
            <a:spcPts val="600"/>
          </a:spcBef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3333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3000"/>
          </a:lnSpc>
          <a:spcBef>
            <a:spcPts val="600"/>
          </a:spcBef>
          <a:defRPr sz="1600" dirty="0" err="1" smtClean="0">
            <a:solidFill>
              <a:srgbClr val="333333"/>
            </a:solidFill>
          </a:defRPr>
        </a:defPPr>
      </a:lstStyle>
    </a:txDef>
  </a:objectDefaults>
  <a:extraClrSchemeLst/>
  <a:custClrLst>
    <a:custClr name="Sky blue">
      <a:srgbClr val="99D6F0"/>
    </a:custClr>
    <a:custClr name="Land green">
      <a:srgbClr val="3F9C35"/>
    </a:custClr>
    <a:custClr name="Sea Blue">
      <a:srgbClr val="003591"/>
    </a:custClr>
    <a:custClr name="Dark blue">
      <a:srgbClr val="0F204B"/>
    </a:custClr>
    <a:custClr name="White">
      <a:srgbClr val="FFFFFF"/>
    </a:custClr>
    <a:custClr name="Cyan">
      <a:srgbClr val="009FDA"/>
    </a:custClr>
    <a:custClr name="80 % Cyan">
      <a:srgbClr val="33B2E1"/>
    </a:custClr>
    <a:custClr name="60 % Cyan">
      <a:srgbClr val="66C5E9"/>
    </a:custClr>
    <a:custClr name="40 % Cyan">
      <a:srgbClr val="99D6F0"/>
    </a:custClr>
    <a:custClr name="20 % Cyan">
      <a:srgbClr val="CCECF8"/>
    </a:custClr>
    <a:custClr name="10 % Cyan">
      <a:srgbClr val="E5F5FB"/>
    </a:custClr>
    <a:custClr name="Black">
      <a:srgbClr val="000000"/>
    </a:custClr>
    <a:custClr name="80 % Black (Text)">
      <a:srgbClr val="333333"/>
    </a:custClr>
    <a:custClr name="60 % Black">
      <a:srgbClr val="666666"/>
    </a:custClr>
    <a:custClr name="40 % Black">
      <a:srgbClr val="999999"/>
    </a:custClr>
    <a:custClr name="20 % Black">
      <a:srgbClr val="CCCCCC"/>
    </a:custClr>
    <a:custClr name="10 % Black">
      <a:srgbClr val="E5E5E5"/>
    </a:custClr>
    <a:custClr name="Yellow">
      <a:srgbClr val="FECB00"/>
    </a:custClr>
    <a:custClr name="Orange">
      <a:srgbClr val="E98300"/>
    </a:custClr>
    <a:custClr name="Purple">
      <a:srgbClr val="6E5091"/>
    </a:custClr>
    <a:custClr name="Red">
      <a:srgbClr val="C4262E"/>
    </a:custClr>
    <a:custClr name="Warm grey">
      <a:srgbClr val="988F86"/>
    </a:custClr>
  </a:custClrLst>
  <a:extLst>
    <a:ext uri="{05A4C25C-085E-4340-85A3-A5531E510DB2}">
      <thm15:themeFamily xmlns:thm15="http://schemas.microsoft.com/office/thememl/2012/main" name="DNV GL PowerPoint template 16-9 company wide.potx" id="{5A148124-3855-48D8-91C6-A285E9244469}" vid="{015FD0F9-12CD-4BDB-9B42-DA036B75F283}"/>
    </a:ext>
  </a:extLst>
</a:theme>
</file>

<file path=ppt/theme/theme2.xml><?xml version="1.0" encoding="utf-8"?>
<a:theme xmlns:a="http://schemas.openxmlformats.org/drawingml/2006/main" name="Agenda">
  <a:themeElements>
    <a:clrScheme name="DNV powerpoint">
      <a:dk1>
        <a:srgbClr val="333333"/>
      </a:dk1>
      <a:lt1>
        <a:srgbClr val="FFFFFF"/>
      </a:lt1>
      <a:dk2>
        <a:srgbClr val="0F204B"/>
      </a:dk2>
      <a:lt2>
        <a:srgbClr val="C8C8C8"/>
      </a:lt2>
      <a:accent1>
        <a:srgbClr val="99D6F0"/>
      </a:accent1>
      <a:accent2>
        <a:srgbClr val="3F9C35"/>
      </a:accent2>
      <a:accent3>
        <a:srgbClr val="003591"/>
      </a:accent3>
      <a:accent4>
        <a:srgbClr val="009FDA"/>
      </a:accent4>
      <a:accent5>
        <a:srgbClr val="66C5E9"/>
      </a:accent5>
      <a:accent6>
        <a:srgbClr val="FECB00"/>
      </a:accent6>
      <a:hlink>
        <a:srgbClr val="003591"/>
      </a:hlink>
      <a:folHlink>
        <a:srgbClr val="6E5091"/>
      </a:folHlink>
    </a:clrScheme>
    <a:fontScheme name="Verdana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 w="9525">
          <a:solidFill>
            <a:schemeClr val="accent4"/>
          </a:solidFill>
        </a:ln>
      </a:spPr>
      <a:bodyPr rtlCol="0" anchor="ctr"/>
      <a:lstStyle>
        <a:defPPr algn="ctr">
          <a:lnSpc>
            <a:spcPct val="113000"/>
          </a:lnSpc>
          <a:spcBef>
            <a:spcPts val="600"/>
          </a:spcBef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rgbClr val="333333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lnSpc>
            <a:spcPct val="113000"/>
          </a:lnSpc>
          <a:spcBef>
            <a:spcPts val="600"/>
          </a:spcBef>
          <a:defRPr sz="1600" dirty="0" err="1" smtClean="0">
            <a:solidFill>
              <a:srgbClr val="333333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DNV GL PowerPoint template 16-9 company wide.potx" id="{5A148124-3855-48D8-91C6-A285E9244469}" vid="{7B9FB55C-ADED-4A84-B022-AF8B1E7D4AC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565E94B536C147B73F82F468A1EB34" ma:contentTypeVersion="4" ma:contentTypeDescription="Create a new document." ma:contentTypeScope="" ma:versionID="c97414d0f9e7f7746d4794d548e488a3">
  <xsd:schema xmlns:xsd="http://www.w3.org/2001/XMLSchema" xmlns:xs="http://www.w3.org/2001/XMLSchema" xmlns:p="http://schemas.microsoft.com/office/2006/metadata/properties" xmlns:ns2="59c5b87c-1efe-4229-a0a0-7ff3321956a5" xmlns:ns3="cb057a6a-5996-4ced-a171-fab7b09beec5" targetNamespace="http://schemas.microsoft.com/office/2006/metadata/properties" ma:root="true" ma:fieldsID="66f492c2f2185606869343c5c243cd28" ns2:_="" ns3:_="">
    <xsd:import namespace="59c5b87c-1efe-4229-a0a0-7ff3321956a5"/>
    <xsd:import namespace="cb057a6a-5996-4ced-a171-fab7b09beec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9c5b87c-1efe-4229-a0a0-7ff3321956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b057a6a-5996-4ced-a171-fab7b09beec5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089E083-C525-4D24-A237-4EE4243C8D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9c5b87c-1efe-4229-a0a0-7ff3321956a5"/>
    <ds:schemaRef ds:uri="cb057a6a-5996-4ced-a171-fab7b09beec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036E79E-76FF-4A94-BC59-2B0B0AFED6B4}">
  <ds:schemaRefs>
    <ds:schemaRef ds:uri="http://purl.org/dc/elements/1.1/"/>
    <ds:schemaRef ds:uri="http://schemas.microsoft.com/office/2006/metadata/properties"/>
    <ds:schemaRef ds:uri="59c5b87c-1efe-4229-a0a0-7ff3321956a5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cb057a6a-5996-4ced-a171-fab7b09beec5"/>
    <ds:schemaRef ds:uri="http://www.w3.org/XML/1998/namespace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B7E1DFBE-4775-4620-8B3C-5784C02AA88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1605</TotalTime>
  <Words>700</Words>
  <Application>Microsoft Office PowerPoint</Application>
  <PresentationFormat>Widescreen</PresentationFormat>
  <Paragraphs>191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ＭＳ Ｐゴシック</vt:lpstr>
      <vt:lpstr>Arial</vt:lpstr>
      <vt:lpstr>Calibri</vt:lpstr>
      <vt:lpstr>Verdana</vt:lpstr>
      <vt:lpstr>Wingdings</vt:lpstr>
      <vt:lpstr>Wingdings 2</vt:lpstr>
      <vt:lpstr>DNV GL template</vt:lpstr>
      <vt:lpstr>Agenda</vt:lpstr>
      <vt:lpstr>The Importance of Assuring Algorithm-based Verification Agents</vt:lpstr>
      <vt:lpstr>Verification</vt:lpstr>
      <vt:lpstr>Classification societies</vt:lpstr>
      <vt:lpstr>Historically field of expertise of “class”</vt:lpstr>
      <vt:lpstr>Safety more than physical strength and reliability</vt:lpstr>
      <vt:lpstr>Human verification “agent”</vt:lpstr>
      <vt:lpstr>Evidence generated through (visual) inspection</vt:lpstr>
      <vt:lpstr>Evidence properties</vt:lpstr>
      <vt:lpstr>Introducing algorithms into the verification effort</vt:lpstr>
      <vt:lpstr>Why?</vt:lpstr>
      <vt:lpstr>Challenge</vt:lpstr>
      <vt:lpstr>Algorithm-based Verification Agent (AVA)</vt:lpstr>
      <vt:lpstr>What are they doing?</vt:lpstr>
      <vt:lpstr>What are they doing? (cont.)</vt:lpstr>
      <vt:lpstr>Evidence trustworthiness</vt:lpstr>
      <vt:lpstr>Enemies of trustworthiness in the evidences</vt:lpstr>
      <vt:lpstr>Algorithm-generated evidence</vt:lpstr>
      <vt:lpstr>PowerPoint Presentation</vt:lpstr>
      <vt:lpstr>PowerPoint Presentation</vt:lpstr>
      <vt:lpstr>Emic and Etic (not Ethic)</vt:lpstr>
      <vt:lpstr>Emic and Etic AVAs</vt:lpstr>
      <vt:lpstr>Etic AVA</vt:lpstr>
      <vt:lpstr>Emic AVA</vt:lpstr>
      <vt:lpstr>Summary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Importance of Assuring Algorithm-based Verification Agents</dc:title>
  <dc:creator>Haugen, Odd Ivar</dc:creator>
  <cp:lastModifiedBy>Haugen, Odd Ivar</cp:lastModifiedBy>
  <cp:revision>98</cp:revision>
  <dcterms:created xsi:type="dcterms:W3CDTF">2018-08-13T08:29:34Z</dcterms:created>
  <dcterms:modified xsi:type="dcterms:W3CDTF">2018-11-02T07:12:00Z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 by">
    <vt:lpwstr>www.skabelondesign.dk</vt:lpwstr>
  </property>
  <property fmtid="{D5CDD505-2E9C-101B-9397-08002B2CF9AE}" pid="3" name="RunSetTextContentFromTag">
    <vt:lpwstr>True</vt:lpwstr>
  </property>
  <property fmtid="{D5CDD505-2E9C-101B-9397-08002B2CF9AE}" pid="4" name="SD_DocumentLanguageString">
    <vt:lpwstr>English (United Kingdom)</vt:lpwstr>
  </property>
  <property fmtid="{D5CDD505-2E9C-101B-9397-08002B2CF9AE}" pid="5" name="SD_CtlText_BusinessAreaName">
    <vt:lpwstr>Blank</vt:lpwstr>
  </property>
  <property fmtid="{D5CDD505-2E9C-101B-9397-08002B2CF9AE}" pid="6" name="SD_CtlText_DocumentNumber">
    <vt:lpwstr/>
  </property>
  <property fmtid="{D5CDD505-2E9C-101B-9397-08002B2CF9AE}" pid="7" name="SD_CtlText_AuthorName">
    <vt:lpwstr>Odd Ivar Haugen</vt:lpwstr>
  </property>
  <property fmtid="{D5CDD505-2E9C-101B-9397-08002B2CF9AE}" pid="8" name="SD_CtlText_Confidentiality">
    <vt:lpwstr>Open (Ungraded)</vt:lpwstr>
  </property>
  <property fmtid="{D5CDD505-2E9C-101B-9397-08002B2CF9AE}" pid="9" name="SD_UserprofileName">
    <vt:lpwstr/>
  </property>
  <property fmtid="{D5CDD505-2E9C-101B-9397-08002B2CF9AE}" pid="10" name="DocumentInfoFinished">
    <vt:lpwstr>True</vt:lpwstr>
  </property>
  <property fmtid="{D5CDD505-2E9C-101B-9397-08002B2CF9AE}" pid="11" name="SD_CtlText_ConfidentialityColor">
    <vt:lpwstr>RGB(0,0,0)</vt:lpwstr>
  </property>
  <property fmtid="{D5CDD505-2E9C-101B-9397-08002B2CF9AE}" pid="12" name="SD_DocumentLanguage">
    <vt:lpwstr>en-GB</vt:lpwstr>
  </property>
  <property fmtid="{D5CDD505-2E9C-101B-9397-08002B2CF9AE}" pid="13" name="sdDocumentDate">
    <vt:lpwstr>43404</vt:lpwstr>
  </property>
  <property fmtid="{D5CDD505-2E9C-101B-9397-08002B2CF9AE}" pid="14" name="sdDocumentDateFormat">
    <vt:lpwstr>en-GB:dd MMMM yyyy</vt:lpwstr>
  </property>
  <property fmtid="{D5CDD505-2E9C-101B-9397-08002B2CF9AE}" pid="15" name="ContentTypeId">
    <vt:lpwstr>0x0101001E565E94B536C147B73F82F468A1EB34</vt:lpwstr>
  </property>
</Properties>
</file>