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58" r:id="rId8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80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fld id="{12C2A2D5-5B10-0343-8702-869C1B5D49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8516938" y="6489700"/>
            <a:ext cx="627062" cy="365125"/>
          </a:xfrm>
        </p:spPr>
        <p:txBody>
          <a:bodyPr/>
          <a:lstStyle>
            <a:lvl1pPr>
              <a:defRPr smtClean="0"/>
            </a:lvl1pPr>
          </a:lstStyle>
          <a:p>
            <a:fld id="{12C2A2D5-5B10-0343-8702-869C1B5D499F}" type="slidenum">
              <a:rPr lang="en-US" smtClean="0"/>
              <a:t>‹nr.›</a:t>
            </a:fld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angepaste indel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492481" y="6489700"/>
            <a:ext cx="627063" cy="365125"/>
          </a:xfrm>
        </p:spPr>
        <p:txBody>
          <a:bodyPr/>
          <a:lstStyle/>
          <a:p>
            <a:fld id="{12C2A2D5-5B10-0343-8702-869C1B5D499F}" type="slidenum">
              <a:rPr lang="en-US" smtClean="0"/>
              <a:t>‹nr.›</a:t>
            </a:fld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8492481" y="6489700"/>
            <a:ext cx="627063" cy="365125"/>
          </a:xfrm>
        </p:spPr>
        <p:txBody>
          <a:bodyPr/>
          <a:lstStyle/>
          <a:p>
            <a:fld id="{12C2A2D5-5B10-0343-8702-869C1B5D499F}" type="slidenum">
              <a:rPr lang="en-US" smtClean="0"/>
              <a:t>‹nr.›</a:t>
            </a:fld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522980" y="1034309"/>
            <a:ext cx="7370957" cy="1232044"/>
          </a:xfrm>
        </p:spPr>
        <p:txBody>
          <a:bodyPr anchor="b" anchorCtr="0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6" name="Subtitel 2"/>
          <p:cNvSpPr>
            <a:spLocks noGrp="1"/>
          </p:cNvSpPr>
          <p:nvPr>
            <p:ph type="subTitle" idx="1"/>
          </p:nvPr>
        </p:nvSpPr>
        <p:spPr>
          <a:xfrm>
            <a:off x="533077" y="2266353"/>
            <a:ext cx="6121253" cy="94154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C2A2D5-5B10-0343-8702-869C1B5D49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4038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sz="half" idx="13" hasCustomPrompt="1"/>
          </p:nvPr>
        </p:nvSpPr>
        <p:spPr>
          <a:xfrm>
            <a:off x="4648200" y="2085608"/>
            <a:ext cx="4038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12C2A2D5-5B10-0343-8702-869C1B5D49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57200" y="2086830"/>
            <a:ext cx="8229600" cy="4039333"/>
          </a:xfrm>
        </p:spPr>
        <p:txBody>
          <a:bodyPr>
            <a:normAutofit/>
          </a:bodyPr>
          <a:lstStyle>
            <a:lvl1pPr marL="342900" marR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 sz="2000"/>
            </a:lvl1pPr>
            <a:lvl2pPr marL="62865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2pPr>
            <a:lvl3pPr marL="896938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600"/>
            </a:lvl3pPr>
            <a:lvl4pPr marL="1255713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4pPr>
            <a:lvl5pPr marL="1612900" marR="0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8238219" y="6124575"/>
            <a:ext cx="627063" cy="365125"/>
          </a:xfrm>
        </p:spPr>
        <p:txBody>
          <a:bodyPr/>
          <a:lstStyle>
            <a:lvl1pPr>
              <a:defRPr/>
            </a:lvl1pPr>
          </a:lstStyle>
          <a:p>
            <a:fld id="{12C2A2D5-5B10-0343-8702-869C1B5D499F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69836" y="2055235"/>
            <a:ext cx="8229600" cy="1143000"/>
          </a:xfrm>
        </p:spPr>
        <p:txBody>
          <a:bodyPr/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991475" y="0"/>
            <a:ext cx="1152525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A6CD818-936A-8647-8795-B579167EEA35}" type="datetimeFigureOut">
              <a:rPr lang="nl-NL" smtClean="0"/>
              <a:t>12-11-15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C2A2D5-5B10-0343-8702-869C1B5D499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8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9445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2100263"/>
            <a:ext cx="82296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KLIK OM DE TEKSTSTIJL VAN HET MODEL TE BEWERKEN</a:t>
            </a:r>
          </a:p>
          <a:p>
            <a:pPr marL="6286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Tweede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896938" marR="0" lvl="2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Derde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255713" marR="0" lvl="3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Vierde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1612900" marR="0" lvl="4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Vijfde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niveau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57200" y="61245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78950" y="6124575"/>
            <a:ext cx="6270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1"/>
                </a:solidFill>
                <a:ea typeface="Arial" charset="0"/>
                <a:cs typeface="Arial" charset="0"/>
              </a:defRPr>
            </a:lvl1pPr>
          </a:lstStyle>
          <a:p>
            <a:fld id="{12C2A2D5-5B10-0343-8702-869C1B5D499F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 cap="all">
          <a:solidFill>
            <a:srgbClr val="BF1D3C"/>
          </a:solidFill>
          <a:latin typeface="Arial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3C5FA6"/>
          </a:solidFill>
          <a:latin typeface="Arial" charset="0"/>
          <a:ea typeface="ＭＳ Ｐゴシック" charset="-128"/>
        </a:defRPr>
      </a:lvl9pPr>
    </p:titleStyle>
    <p:bodyStyle>
      <a:lvl1pPr marL="342900" marR="0" indent="-34290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62865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896938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255713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612900" marR="0" indent="-28575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Inair</a:t>
            </a:r>
            <a:r>
              <a:rPr lang="en-US" dirty="0" smtClean="0"/>
              <a:t> 2015 Amsterdam</a:t>
            </a:r>
            <a:endParaRPr lang="en-US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Geert </a:t>
            </a:r>
            <a:r>
              <a:rPr lang="en-US" dirty="0" err="1" smtClean="0"/>
              <a:t>Boosten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0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Inair</a:t>
            </a:r>
            <a:r>
              <a:rPr lang="nl-NL" dirty="0" smtClean="0"/>
              <a:t> 2015 subjects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i="1" dirty="0"/>
              <a:t>How </a:t>
            </a:r>
            <a:r>
              <a:rPr lang="nl-NL" i="1" dirty="0" err="1"/>
              <a:t>to</a:t>
            </a:r>
            <a:r>
              <a:rPr lang="nl-NL" i="1" dirty="0"/>
              <a:t> </a:t>
            </a:r>
            <a:r>
              <a:rPr lang="nl-NL" i="1" dirty="0" err="1"/>
              <a:t>innovate</a:t>
            </a:r>
            <a:r>
              <a:rPr lang="nl-NL" i="1" dirty="0"/>
              <a:t> air transport in order </a:t>
            </a:r>
            <a:r>
              <a:rPr lang="nl-NL" i="1" dirty="0" err="1"/>
              <a:t>to</a:t>
            </a:r>
            <a:r>
              <a:rPr lang="nl-NL" i="1" dirty="0"/>
              <a:t> </a:t>
            </a:r>
            <a:r>
              <a:rPr lang="nl-NL" i="1" dirty="0" err="1"/>
              <a:t>be</a:t>
            </a:r>
            <a:r>
              <a:rPr lang="nl-NL" i="1" dirty="0"/>
              <a:t> </a:t>
            </a:r>
            <a:r>
              <a:rPr lang="nl-NL" i="1" dirty="0" err="1"/>
              <a:t>able</a:t>
            </a:r>
            <a:r>
              <a:rPr lang="nl-NL" i="1" dirty="0"/>
              <a:t> </a:t>
            </a:r>
            <a:r>
              <a:rPr lang="nl-NL" i="1" dirty="0" err="1"/>
              <a:t>to</a:t>
            </a:r>
            <a:r>
              <a:rPr lang="nl-NL" i="1" dirty="0"/>
              <a:t> </a:t>
            </a:r>
            <a:r>
              <a:rPr lang="nl-NL" i="1" dirty="0" err="1"/>
              <a:t>increase</a:t>
            </a:r>
            <a:r>
              <a:rPr lang="nl-NL" i="1" dirty="0"/>
              <a:t> </a:t>
            </a:r>
            <a:r>
              <a:rPr lang="nl-NL" i="1" dirty="0" err="1"/>
              <a:t>capacity</a:t>
            </a:r>
            <a:r>
              <a:rPr lang="nl-NL" i="1" dirty="0"/>
              <a:t>, </a:t>
            </a:r>
            <a:r>
              <a:rPr lang="nl-NL" i="1" dirty="0" err="1"/>
              <a:t>sustainability</a:t>
            </a:r>
            <a:r>
              <a:rPr lang="nl-NL" i="1" dirty="0"/>
              <a:t> </a:t>
            </a:r>
            <a:r>
              <a:rPr lang="nl-NL" i="1" dirty="0" err="1"/>
              <a:t>and</a:t>
            </a:r>
            <a:r>
              <a:rPr lang="nl-NL" i="1" dirty="0"/>
              <a:t> </a:t>
            </a:r>
            <a:r>
              <a:rPr lang="nl-NL" i="1" dirty="0" err="1"/>
              <a:t>reliability</a:t>
            </a:r>
            <a:r>
              <a:rPr lang="nl-NL" i="1" dirty="0"/>
              <a:t> </a:t>
            </a:r>
            <a:r>
              <a:rPr lang="nl-NL" i="1" dirty="0" err="1"/>
              <a:t>while</a:t>
            </a:r>
            <a:r>
              <a:rPr lang="nl-NL" i="1" dirty="0"/>
              <a:t> </a:t>
            </a:r>
            <a:r>
              <a:rPr lang="nl-NL" i="1" dirty="0" err="1"/>
              <a:t>maintaining</a:t>
            </a:r>
            <a:r>
              <a:rPr lang="nl-NL" i="1" dirty="0"/>
              <a:t> </a:t>
            </a:r>
            <a:r>
              <a:rPr lang="nl-NL" i="1" dirty="0" err="1"/>
              <a:t>the</a:t>
            </a:r>
            <a:r>
              <a:rPr lang="nl-NL" i="1" dirty="0"/>
              <a:t> high level of </a:t>
            </a:r>
            <a:r>
              <a:rPr lang="nl-NL" i="1" dirty="0" err="1"/>
              <a:t>standards</a:t>
            </a:r>
            <a:r>
              <a:rPr lang="nl-NL" i="1" dirty="0"/>
              <a:t> </a:t>
            </a:r>
            <a:r>
              <a:rPr lang="nl-NL" i="1" dirty="0" err="1"/>
              <a:t>for</a:t>
            </a:r>
            <a:r>
              <a:rPr lang="nl-NL" i="1" dirty="0"/>
              <a:t> </a:t>
            </a:r>
            <a:r>
              <a:rPr lang="nl-NL" i="1" dirty="0" err="1"/>
              <a:t>safety</a:t>
            </a:r>
            <a:r>
              <a:rPr lang="nl-NL" i="1" dirty="0"/>
              <a:t> </a:t>
            </a:r>
            <a:r>
              <a:rPr lang="nl-NL" i="1" dirty="0" err="1"/>
              <a:t>and</a:t>
            </a:r>
            <a:r>
              <a:rPr lang="nl-NL" i="1" dirty="0"/>
              <a:t> security?</a:t>
            </a:r>
            <a:endParaRPr lang="nl-NL" dirty="0"/>
          </a:p>
          <a:p>
            <a:r>
              <a:rPr lang="nl-NL" i="1" dirty="0" err="1"/>
              <a:t>What</a:t>
            </a:r>
            <a:r>
              <a:rPr lang="nl-NL" i="1" dirty="0"/>
              <a:t> are best </a:t>
            </a:r>
            <a:r>
              <a:rPr lang="nl-NL" i="1" dirty="0" err="1"/>
              <a:t>practices</a:t>
            </a:r>
            <a:r>
              <a:rPr lang="nl-NL" i="1" dirty="0"/>
              <a:t> in </a:t>
            </a:r>
            <a:r>
              <a:rPr lang="nl-NL" i="1" dirty="0" err="1"/>
              <a:t>the</a:t>
            </a:r>
            <a:r>
              <a:rPr lang="nl-NL" i="1" dirty="0"/>
              <a:t> </a:t>
            </a:r>
            <a:r>
              <a:rPr lang="nl-NL" i="1" dirty="0" err="1"/>
              <a:t>industry</a:t>
            </a:r>
            <a:r>
              <a:rPr lang="nl-NL" i="1" dirty="0"/>
              <a:t>?</a:t>
            </a:r>
            <a:endParaRPr lang="nl-NL" dirty="0"/>
          </a:p>
          <a:p>
            <a:r>
              <a:rPr lang="nl-NL" i="1" dirty="0"/>
              <a:t>Do we </a:t>
            </a:r>
            <a:r>
              <a:rPr lang="nl-NL" i="1" dirty="0" err="1"/>
              <a:t>need</a:t>
            </a:r>
            <a:r>
              <a:rPr lang="nl-NL" i="1" dirty="0"/>
              <a:t> </a:t>
            </a:r>
            <a:r>
              <a:rPr lang="nl-NL" i="1" dirty="0" err="1"/>
              <a:t>to</a:t>
            </a:r>
            <a:r>
              <a:rPr lang="nl-NL" i="1" dirty="0"/>
              <a:t> open </a:t>
            </a:r>
            <a:r>
              <a:rPr lang="nl-NL" i="1" dirty="0" err="1"/>
              <a:t>the</a:t>
            </a:r>
            <a:r>
              <a:rPr lang="nl-NL" i="1" dirty="0"/>
              <a:t> borders </a:t>
            </a:r>
            <a:r>
              <a:rPr lang="nl-NL" i="1" dirty="0" err="1"/>
              <a:t>between</a:t>
            </a:r>
            <a:r>
              <a:rPr lang="nl-NL" i="1" dirty="0"/>
              <a:t> airports, </a:t>
            </a:r>
            <a:r>
              <a:rPr lang="nl-NL" i="1" dirty="0" err="1"/>
              <a:t>airlines</a:t>
            </a:r>
            <a:r>
              <a:rPr lang="nl-NL" i="1" dirty="0"/>
              <a:t> </a:t>
            </a:r>
            <a:r>
              <a:rPr lang="nl-NL" i="1" dirty="0" err="1"/>
              <a:t>and</a:t>
            </a:r>
            <a:r>
              <a:rPr lang="nl-NL" i="1" dirty="0"/>
              <a:t> </a:t>
            </a:r>
            <a:r>
              <a:rPr lang="nl-NL" i="1" dirty="0" err="1"/>
              <a:t>ANSPs</a:t>
            </a:r>
            <a:r>
              <a:rPr lang="nl-NL" i="1" dirty="0"/>
              <a:t>?</a:t>
            </a:r>
            <a:endParaRPr lang="nl-NL" dirty="0"/>
          </a:p>
          <a:p>
            <a:r>
              <a:rPr lang="nl-NL" i="1" dirty="0" err="1"/>
              <a:t>What</a:t>
            </a:r>
            <a:r>
              <a:rPr lang="nl-NL" i="1" dirty="0"/>
              <a:t> </a:t>
            </a:r>
            <a:r>
              <a:rPr lang="nl-NL" i="1" dirty="0" err="1"/>
              <a:t>can</a:t>
            </a:r>
            <a:r>
              <a:rPr lang="nl-NL" i="1" dirty="0"/>
              <a:t> we </a:t>
            </a:r>
            <a:r>
              <a:rPr lang="nl-NL" i="1" dirty="0" err="1"/>
              <a:t>learn</a:t>
            </a:r>
            <a:r>
              <a:rPr lang="nl-NL" i="1" dirty="0"/>
              <a:t> </a:t>
            </a:r>
            <a:r>
              <a:rPr lang="nl-NL" i="1" dirty="0" err="1"/>
              <a:t>from</a:t>
            </a:r>
            <a:r>
              <a:rPr lang="nl-NL" i="1" dirty="0"/>
              <a:t> </a:t>
            </a:r>
            <a:r>
              <a:rPr lang="nl-NL" i="1" dirty="0" err="1"/>
              <a:t>other</a:t>
            </a:r>
            <a:r>
              <a:rPr lang="nl-NL" i="1" dirty="0"/>
              <a:t> transport modes?</a:t>
            </a:r>
            <a:endParaRPr lang="nl-NL" dirty="0"/>
          </a:p>
          <a:p>
            <a:r>
              <a:rPr lang="nl-NL" i="1" dirty="0"/>
              <a:t>Will </a:t>
            </a:r>
            <a:r>
              <a:rPr lang="nl-NL" i="1" dirty="0" err="1"/>
              <a:t>technological</a:t>
            </a:r>
            <a:r>
              <a:rPr lang="nl-NL" i="1" dirty="0"/>
              <a:t> </a:t>
            </a:r>
            <a:r>
              <a:rPr lang="nl-NL" i="1" dirty="0" err="1"/>
              <a:t>innovation</a:t>
            </a:r>
            <a:r>
              <a:rPr lang="nl-NL" i="1" dirty="0"/>
              <a:t> </a:t>
            </a:r>
            <a:r>
              <a:rPr lang="nl-NL" i="1" dirty="0" err="1"/>
              <a:t>alone</a:t>
            </a:r>
            <a:r>
              <a:rPr lang="nl-NL" i="1" dirty="0"/>
              <a:t> </a:t>
            </a:r>
            <a:r>
              <a:rPr lang="nl-NL" i="1" dirty="0" err="1"/>
              <a:t>be</a:t>
            </a:r>
            <a:r>
              <a:rPr lang="nl-NL" i="1" dirty="0"/>
              <a:t> </a:t>
            </a:r>
            <a:r>
              <a:rPr lang="nl-NL" i="1" dirty="0" err="1"/>
              <a:t>sufficient</a:t>
            </a:r>
            <a:r>
              <a:rPr lang="nl-NL" i="1" dirty="0"/>
              <a:t> </a:t>
            </a:r>
            <a:r>
              <a:rPr lang="nl-NL" i="1" dirty="0" err="1"/>
              <a:t>to</a:t>
            </a:r>
            <a:r>
              <a:rPr lang="nl-NL" i="1" dirty="0"/>
              <a:t> </a:t>
            </a:r>
            <a:r>
              <a:rPr lang="nl-NL" i="1" dirty="0" err="1"/>
              <a:t>solve</a:t>
            </a:r>
            <a:r>
              <a:rPr lang="nl-NL" i="1" dirty="0"/>
              <a:t> </a:t>
            </a:r>
            <a:r>
              <a:rPr lang="nl-NL" i="1" dirty="0" err="1"/>
              <a:t>the</a:t>
            </a:r>
            <a:r>
              <a:rPr lang="nl-NL" i="1" dirty="0"/>
              <a:t> </a:t>
            </a:r>
            <a:r>
              <a:rPr lang="nl-NL" i="1" dirty="0" err="1"/>
              <a:t>challenges</a:t>
            </a:r>
            <a:r>
              <a:rPr lang="nl-NL" i="1" dirty="0"/>
              <a:t> </a:t>
            </a:r>
            <a:r>
              <a:rPr lang="nl-NL" i="1" dirty="0" err="1"/>
              <a:t>ahead</a:t>
            </a:r>
            <a:r>
              <a:rPr lang="nl-NL" i="1" dirty="0"/>
              <a:t>?</a:t>
            </a:r>
            <a:endParaRPr lang="nl-NL" dirty="0"/>
          </a:p>
          <a:p>
            <a:r>
              <a:rPr lang="nl-NL" i="1" dirty="0" err="1"/>
              <a:t>What</a:t>
            </a:r>
            <a:r>
              <a:rPr lang="nl-NL" i="1" dirty="0"/>
              <a:t> are </a:t>
            </a:r>
            <a:r>
              <a:rPr lang="nl-NL" i="1" dirty="0" err="1"/>
              <a:t>the</a:t>
            </a:r>
            <a:r>
              <a:rPr lang="nl-NL" i="1" dirty="0"/>
              <a:t> best routes </a:t>
            </a:r>
            <a:r>
              <a:rPr lang="nl-NL" i="1" dirty="0" err="1"/>
              <a:t>to</a:t>
            </a:r>
            <a:r>
              <a:rPr lang="nl-NL" i="1" dirty="0"/>
              <a:t> </a:t>
            </a:r>
            <a:r>
              <a:rPr lang="nl-NL" i="1" dirty="0" err="1"/>
              <a:t>implement</a:t>
            </a:r>
            <a:r>
              <a:rPr lang="nl-NL" i="1" dirty="0"/>
              <a:t> new systems </a:t>
            </a:r>
            <a:r>
              <a:rPr lang="nl-NL" i="1" dirty="0" err="1"/>
              <a:t>and</a:t>
            </a:r>
            <a:r>
              <a:rPr lang="nl-NL" i="1" dirty="0"/>
              <a:t> procedures, </a:t>
            </a:r>
            <a:r>
              <a:rPr lang="nl-NL" i="1" dirty="0" err="1"/>
              <a:t>knowing</a:t>
            </a:r>
            <a:r>
              <a:rPr lang="nl-NL" i="1" dirty="0"/>
              <a:t> </a:t>
            </a:r>
            <a:r>
              <a:rPr lang="nl-NL" i="1" dirty="0" err="1"/>
              <a:t>that</a:t>
            </a:r>
            <a:r>
              <a:rPr lang="nl-NL" i="1" dirty="0"/>
              <a:t> we </a:t>
            </a:r>
            <a:r>
              <a:rPr lang="nl-NL" i="1" dirty="0" err="1"/>
              <a:t>cannot</a:t>
            </a:r>
            <a:r>
              <a:rPr lang="nl-NL" i="1" dirty="0"/>
              <a:t> change </a:t>
            </a:r>
            <a:r>
              <a:rPr lang="nl-NL" i="1" dirty="0" err="1"/>
              <a:t>our</a:t>
            </a:r>
            <a:r>
              <a:rPr lang="nl-NL" i="1" dirty="0"/>
              <a:t> </a:t>
            </a:r>
            <a:r>
              <a:rPr lang="nl-NL" i="1" dirty="0" err="1"/>
              <a:t>current</a:t>
            </a:r>
            <a:r>
              <a:rPr lang="nl-NL" i="1" dirty="0"/>
              <a:t> way of operating </a:t>
            </a:r>
            <a:r>
              <a:rPr lang="nl-NL" i="1" dirty="0" err="1"/>
              <a:t>overnight</a:t>
            </a:r>
            <a:r>
              <a:rPr lang="nl-NL" i="1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49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0" y="597185"/>
            <a:ext cx="8229600" cy="618638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Infrastructure is at end of life </a:t>
            </a:r>
            <a:r>
              <a:rPr lang="en-US" sz="2000" dirty="0" smtClean="0"/>
              <a:t>cycle?</a:t>
            </a:r>
            <a:endParaRPr lang="en-US" sz="20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803272" y="2616190"/>
            <a:ext cx="0" cy="2931001"/>
          </a:xfrm>
          <a:prstGeom prst="line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803272" y="5547191"/>
            <a:ext cx="3679852" cy="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Vrije vorm 10"/>
          <p:cNvSpPr/>
          <p:nvPr/>
        </p:nvSpPr>
        <p:spPr>
          <a:xfrm>
            <a:off x="803272" y="3224101"/>
            <a:ext cx="3451897" cy="2203679"/>
          </a:xfrm>
          <a:custGeom>
            <a:avLst/>
            <a:gdLst>
              <a:gd name="connsiteX0" fmla="*/ 0 w 4439704"/>
              <a:gd name="connsiteY0" fmla="*/ 2533193 h 2533193"/>
              <a:gd name="connsiteX1" fmla="*/ 510186 w 4439704"/>
              <a:gd name="connsiteY1" fmla="*/ 2055548 h 2533193"/>
              <a:gd name="connsiteX2" fmla="*/ 1769368 w 4439704"/>
              <a:gd name="connsiteY2" fmla="*/ 1990415 h 2533193"/>
              <a:gd name="connsiteX3" fmla="*/ 3028551 w 4439704"/>
              <a:gd name="connsiteY3" fmla="*/ 242670 h 2533193"/>
              <a:gd name="connsiteX4" fmla="*/ 4439704 w 4439704"/>
              <a:gd name="connsiteY4" fmla="*/ 14703 h 2533193"/>
              <a:gd name="connsiteX5" fmla="*/ 4439704 w 4439704"/>
              <a:gd name="connsiteY5" fmla="*/ 14703 h 253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39704" h="2533193">
                <a:moveTo>
                  <a:pt x="0" y="2533193"/>
                </a:moveTo>
                <a:cubicBezTo>
                  <a:pt x="107645" y="2339602"/>
                  <a:pt x="215291" y="2146011"/>
                  <a:pt x="510186" y="2055548"/>
                </a:cubicBezTo>
                <a:cubicBezTo>
                  <a:pt x="805081" y="1965085"/>
                  <a:pt x="1349641" y="2292561"/>
                  <a:pt x="1769368" y="1990415"/>
                </a:cubicBezTo>
                <a:cubicBezTo>
                  <a:pt x="2189095" y="1688269"/>
                  <a:pt x="2583495" y="571955"/>
                  <a:pt x="3028551" y="242670"/>
                </a:cubicBezTo>
                <a:cubicBezTo>
                  <a:pt x="3473607" y="-86615"/>
                  <a:pt x="4439704" y="14703"/>
                  <a:pt x="4439704" y="14703"/>
                </a:cubicBezTo>
                <a:lnTo>
                  <a:pt x="4439704" y="14703"/>
                </a:lnTo>
              </a:path>
            </a:pathLst>
          </a:cu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Vermenigvuldigen 11"/>
          <p:cNvSpPr/>
          <p:nvPr/>
        </p:nvSpPr>
        <p:spPr>
          <a:xfrm>
            <a:off x="3658142" y="2870662"/>
            <a:ext cx="510188" cy="706878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oelichting met afgeronde rechthoek 12"/>
          <p:cNvSpPr/>
          <p:nvPr/>
        </p:nvSpPr>
        <p:spPr>
          <a:xfrm>
            <a:off x="3316208" y="1304818"/>
            <a:ext cx="5570938" cy="1674687"/>
          </a:xfrm>
          <a:prstGeom prst="wedgeRoundRectCallou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Infrastructure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design is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approximately 80-100 years old.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Next steps in developments require new infra or entirely different use of existing infra.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 new life cycle will be needed.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Main question is how </a:t>
            </a:r>
            <a:r>
              <a:rPr lang="en-US" sz="1400" dirty="0" smtClean="0">
                <a:solidFill>
                  <a:srgbClr val="FF0000"/>
                </a:solidFill>
              </a:rPr>
              <a:t>to innovate and </a:t>
            </a:r>
            <a:r>
              <a:rPr lang="en-US" sz="1400" dirty="0" smtClean="0">
                <a:solidFill>
                  <a:srgbClr val="FF0000"/>
                </a:solidFill>
              </a:rPr>
              <a:t>start a new life cycle while still operating the old one?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87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Verbindingslijn 123"/>
          <p:cNvSpPr/>
          <p:nvPr/>
        </p:nvSpPr>
        <p:spPr>
          <a:xfrm rot="2254819">
            <a:off x="4513885" y="2615339"/>
            <a:ext cx="2901654" cy="1152416"/>
          </a:xfrm>
          <a:prstGeom prst="flowChartConnector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Airlines</a:t>
            </a:r>
          </a:p>
          <a:p>
            <a:pPr algn="ctr"/>
            <a:r>
              <a:rPr lang="nl-NL" dirty="0" smtClean="0">
                <a:solidFill>
                  <a:srgbClr val="FF0000"/>
                </a:solidFill>
              </a:rPr>
              <a:t>Airports</a:t>
            </a:r>
          </a:p>
          <a:p>
            <a:pPr algn="ctr"/>
            <a:r>
              <a:rPr lang="nl-NL" dirty="0" smtClean="0">
                <a:solidFill>
                  <a:srgbClr val="FF0000"/>
                </a:solidFill>
              </a:rPr>
              <a:t>ATC</a:t>
            </a:r>
          </a:p>
          <a:p>
            <a:pPr algn="ctr"/>
            <a:r>
              <a:rPr lang="nl-NL" dirty="0" smtClean="0">
                <a:solidFill>
                  <a:srgbClr val="FF0000"/>
                </a:solidFill>
              </a:rPr>
              <a:t>Handling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23" name="Verbindingslijn 122"/>
          <p:cNvSpPr/>
          <p:nvPr/>
        </p:nvSpPr>
        <p:spPr>
          <a:xfrm rot="19584859">
            <a:off x="1346168" y="2619863"/>
            <a:ext cx="2937280" cy="1093020"/>
          </a:xfrm>
          <a:prstGeom prst="flowChartConnector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Airbus</a:t>
            </a:r>
            <a:r>
              <a:rPr lang="nl-NL" dirty="0">
                <a:solidFill>
                  <a:srgbClr val="FF0000"/>
                </a:solidFill>
              </a:rPr>
              <a:t>, Boeing</a:t>
            </a:r>
          </a:p>
          <a:p>
            <a:pPr algn="ctr"/>
            <a:r>
              <a:rPr lang="nl-NL" dirty="0" err="1">
                <a:solidFill>
                  <a:srgbClr val="FF0000"/>
                </a:solidFill>
              </a:rPr>
              <a:t>Sesar</a:t>
            </a:r>
            <a:r>
              <a:rPr lang="nl-NL" dirty="0">
                <a:solidFill>
                  <a:srgbClr val="FF0000"/>
                </a:solidFill>
              </a:rPr>
              <a:t>, </a:t>
            </a:r>
            <a:r>
              <a:rPr lang="nl-NL" dirty="0" err="1" smtClean="0">
                <a:solidFill>
                  <a:srgbClr val="FF0000"/>
                </a:solidFill>
              </a:rPr>
              <a:t>Nextgen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22" name="Verbindingslijn 121"/>
          <p:cNvSpPr/>
          <p:nvPr/>
        </p:nvSpPr>
        <p:spPr>
          <a:xfrm rot="19198973">
            <a:off x="4553258" y="4579800"/>
            <a:ext cx="2937280" cy="1093020"/>
          </a:xfrm>
          <a:prstGeom prst="flowChartConnector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>
                <a:solidFill>
                  <a:srgbClr val="FF0000"/>
                </a:solidFill>
              </a:rPr>
              <a:t>Regions</a:t>
            </a:r>
            <a:endParaRPr lang="nl-NL" b="1" dirty="0" smtClean="0">
              <a:solidFill>
                <a:srgbClr val="FF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580" y="542908"/>
            <a:ext cx="8229600" cy="857459"/>
          </a:xfrm>
        </p:spPr>
        <p:txBody>
          <a:bodyPr>
            <a:normAutofit/>
          </a:bodyPr>
          <a:lstStyle/>
          <a:p>
            <a:pPr algn="ctr"/>
            <a:r>
              <a:rPr lang="nl-NL" sz="2400" dirty="0" smtClean="0"/>
              <a:t>Cyclic </a:t>
            </a:r>
            <a:r>
              <a:rPr lang="nl-NL" sz="2400" dirty="0" err="1" smtClean="0"/>
              <a:t>Innovation</a:t>
            </a:r>
            <a:r>
              <a:rPr lang="nl-NL" sz="2400" dirty="0" smtClean="0"/>
              <a:t> model </a:t>
            </a:r>
            <a:r>
              <a:rPr lang="nl-NL" sz="2400" dirty="0" err="1" smtClean="0"/>
              <a:t>Aviation</a:t>
            </a:r>
            <a:r>
              <a:rPr lang="nl-NL" sz="2400" dirty="0" smtClean="0"/>
              <a:t> </a:t>
            </a:r>
            <a:endParaRPr lang="nl-NL" sz="2400" dirty="0"/>
          </a:p>
        </p:txBody>
      </p:sp>
      <p:sp>
        <p:nvSpPr>
          <p:cNvPr id="4" name="Ovaal 3"/>
          <p:cNvSpPr/>
          <p:nvPr/>
        </p:nvSpPr>
        <p:spPr>
          <a:xfrm>
            <a:off x="3234797" y="2087563"/>
            <a:ext cx="2409815" cy="800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Technological</a:t>
            </a:r>
            <a:endParaRPr lang="nl-NL" dirty="0" smtClean="0"/>
          </a:p>
          <a:p>
            <a:pPr algn="ctr"/>
            <a:r>
              <a:rPr lang="nl-NL" dirty="0" err="1" smtClean="0"/>
              <a:t>development</a:t>
            </a:r>
            <a:endParaRPr lang="nl-NL" dirty="0" smtClean="0"/>
          </a:p>
        </p:txBody>
      </p:sp>
      <p:sp>
        <p:nvSpPr>
          <p:cNvPr id="6" name="Ovaal 5"/>
          <p:cNvSpPr/>
          <p:nvPr/>
        </p:nvSpPr>
        <p:spPr>
          <a:xfrm>
            <a:off x="5510868" y="3763404"/>
            <a:ext cx="2409815" cy="7164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Business </a:t>
            </a:r>
          </a:p>
          <a:p>
            <a:pPr algn="ctr"/>
            <a:r>
              <a:rPr lang="nl-NL" dirty="0" err="1" smtClean="0"/>
              <a:t>models</a:t>
            </a:r>
            <a:endParaRPr lang="nl-NL" dirty="0"/>
          </a:p>
        </p:txBody>
      </p:sp>
      <p:sp>
        <p:nvSpPr>
          <p:cNvPr id="117" name="Verbindingslijn 116"/>
          <p:cNvSpPr/>
          <p:nvPr/>
        </p:nvSpPr>
        <p:spPr>
          <a:xfrm rot="2219556">
            <a:off x="852210" y="4466537"/>
            <a:ext cx="3171379" cy="1152416"/>
          </a:xfrm>
          <a:prstGeom prst="flowChartConnector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rgbClr val="FF0000"/>
                </a:solidFill>
              </a:rPr>
              <a:t>Economy</a:t>
            </a:r>
            <a:endParaRPr lang="nl-NL" dirty="0" smtClean="0">
              <a:solidFill>
                <a:srgbClr val="FF0000"/>
              </a:solidFill>
            </a:endParaRPr>
          </a:p>
          <a:p>
            <a:pPr algn="ctr"/>
            <a:r>
              <a:rPr lang="nl-NL" dirty="0" err="1" smtClean="0">
                <a:solidFill>
                  <a:srgbClr val="FF0000"/>
                </a:solidFill>
              </a:rPr>
              <a:t>Sustainability</a:t>
            </a:r>
            <a:endParaRPr lang="nl-NL" dirty="0" smtClean="0">
              <a:solidFill>
                <a:srgbClr val="FF0000"/>
              </a:solidFill>
            </a:endParaRPr>
          </a:p>
          <a:p>
            <a:pPr algn="ctr"/>
            <a:r>
              <a:rPr lang="nl-NL" dirty="0" smtClean="0">
                <a:solidFill>
                  <a:srgbClr val="FF0000"/>
                </a:solidFill>
              </a:rPr>
              <a:t>Networks</a:t>
            </a:r>
          </a:p>
        </p:txBody>
      </p:sp>
      <p:sp>
        <p:nvSpPr>
          <p:cNvPr id="5" name="Ovaal 4"/>
          <p:cNvSpPr/>
          <p:nvPr/>
        </p:nvSpPr>
        <p:spPr>
          <a:xfrm>
            <a:off x="737838" y="3628391"/>
            <a:ext cx="2409814" cy="8056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Science</a:t>
            </a:r>
            <a:endParaRPr lang="nl-NL" dirty="0"/>
          </a:p>
        </p:txBody>
      </p:sp>
      <p:sp>
        <p:nvSpPr>
          <p:cNvPr id="7" name="Ovaal 6"/>
          <p:cNvSpPr/>
          <p:nvPr/>
        </p:nvSpPr>
        <p:spPr>
          <a:xfrm>
            <a:off x="3101053" y="5514624"/>
            <a:ext cx="2409815" cy="91887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Society</a:t>
            </a:r>
            <a:endParaRPr lang="nl-NL" dirty="0"/>
          </a:p>
        </p:txBody>
      </p:sp>
      <p:sp>
        <p:nvSpPr>
          <p:cNvPr id="119" name="Punthaak 118"/>
          <p:cNvSpPr/>
          <p:nvPr/>
        </p:nvSpPr>
        <p:spPr>
          <a:xfrm rot="2819923">
            <a:off x="2885609" y="4581047"/>
            <a:ext cx="278387" cy="314660"/>
          </a:xfrm>
          <a:prstGeom prst="chevron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1" name="Punthaak 120"/>
          <p:cNvSpPr/>
          <p:nvPr/>
        </p:nvSpPr>
        <p:spPr>
          <a:xfrm rot="13461630">
            <a:off x="1681216" y="5064364"/>
            <a:ext cx="278387" cy="314660"/>
          </a:xfrm>
          <a:prstGeom prst="chevron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5" name="Punthaak 124"/>
          <p:cNvSpPr/>
          <p:nvPr/>
        </p:nvSpPr>
        <p:spPr>
          <a:xfrm rot="2819923">
            <a:off x="5172535" y="3261962"/>
            <a:ext cx="278387" cy="314660"/>
          </a:xfrm>
          <a:prstGeom prst="chevron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6" name="Punthaak 125"/>
          <p:cNvSpPr/>
          <p:nvPr/>
        </p:nvSpPr>
        <p:spPr>
          <a:xfrm rot="13461630">
            <a:off x="6295032" y="2646699"/>
            <a:ext cx="278387" cy="314660"/>
          </a:xfrm>
          <a:prstGeom prst="chevron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7" name="Punthaak 126"/>
          <p:cNvSpPr/>
          <p:nvPr/>
        </p:nvSpPr>
        <p:spPr>
          <a:xfrm rot="17999761">
            <a:off x="2210269" y="2712425"/>
            <a:ext cx="278387" cy="314660"/>
          </a:xfrm>
          <a:prstGeom prst="chevron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8" name="Punthaak 127"/>
          <p:cNvSpPr/>
          <p:nvPr/>
        </p:nvSpPr>
        <p:spPr>
          <a:xfrm rot="7555553">
            <a:off x="6301124" y="5274168"/>
            <a:ext cx="278387" cy="314660"/>
          </a:xfrm>
          <a:prstGeom prst="chevron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9" name="Punthaak 128"/>
          <p:cNvSpPr/>
          <p:nvPr/>
        </p:nvSpPr>
        <p:spPr>
          <a:xfrm rot="7722734">
            <a:off x="3301237" y="3171795"/>
            <a:ext cx="278387" cy="314660"/>
          </a:xfrm>
          <a:prstGeom prst="chevron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30" name="Punthaak 129"/>
          <p:cNvSpPr/>
          <p:nvPr/>
        </p:nvSpPr>
        <p:spPr>
          <a:xfrm rot="18314921">
            <a:off x="5296602" y="4790146"/>
            <a:ext cx="278387" cy="314660"/>
          </a:xfrm>
          <a:prstGeom prst="chevron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21719" y="2087563"/>
            <a:ext cx="19346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0090"/>
                </a:solidFill>
              </a:rPr>
              <a:t>Aircraft technology and </a:t>
            </a:r>
          </a:p>
          <a:p>
            <a:r>
              <a:rPr lang="en-US" sz="1400" i="1" dirty="0" smtClean="0">
                <a:solidFill>
                  <a:srgbClr val="000090"/>
                </a:solidFill>
              </a:rPr>
              <a:t>systems to </a:t>
            </a:r>
          </a:p>
          <a:p>
            <a:r>
              <a:rPr lang="en-US" sz="1400" i="1" dirty="0">
                <a:solidFill>
                  <a:srgbClr val="000090"/>
                </a:solidFill>
              </a:rPr>
              <a:t>s</a:t>
            </a:r>
            <a:r>
              <a:rPr lang="en-US" sz="1400" i="1" dirty="0" smtClean="0">
                <a:solidFill>
                  <a:srgbClr val="000090"/>
                </a:solidFill>
              </a:rPr>
              <a:t>upport safe flights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559246" y="2087563"/>
            <a:ext cx="20149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0090"/>
                </a:solidFill>
              </a:rPr>
              <a:t>Aviation business:</a:t>
            </a:r>
          </a:p>
          <a:p>
            <a:r>
              <a:rPr lang="en-US" sz="1400" i="1" dirty="0" smtClean="0">
                <a:solidFill>
                  <a:srgbClr val="000090"/>
                </a:solidFill>
              </a:rPr>
              <a:t>Transporting passengers</a:t>
            </a:r>
          </a:p>
          <a:p>
            <a:r>
              <a:rPr lang="en-US" sz="1400" i="1" dirty="0" smtClean="0">
                <a:solidFill>
                  <a:srgbClr val="000090"/>
                </a:solidFill>
              </a:rPr>
              <a:t>And goods from A to B</a:t>
            </a:r>
            <a:endParaRPr lang="en-US" sz="1400" i="1" dirty="0">
              <a:solidFill>
                <a:srgbClr val="00009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643744" y="5391512"/>
            <a:ext cx="14747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0090"/>
                </a:solidFill>
              </a:rPr>
              <a:t>Connectivity:</a:t>
            </a:r>
          </a:p>
          <a:p>
            <a:r>
              <a:rPr lang="en-US" sz="1400" i="1" dirty="0" smtClean="0">
                <a:solidFill>
                  <a:srgbClr val="000090"/>
                </a:solidFill>
              </a:rPr>
              <a:t>Economy, quality </a:t>
            </a:r>
          </a:p>
          <a:p>
            <a:r>
              <a:rPr lang="en-US" sz="1400" i="1" dirty="0">
                <a:solidFill>
                  <a:srgbClr val="000090"/>
                </a:solidFill>
              </a:rPr>
              <a:t>o</a:t>
            </a:r>
            <a:r>
              <a:rPr lang="en-US" sz="1400" i="1" dirty="0" smtClean="0">
                <a:solidFill>
                  <a:srgbClr val="000090"/>
                </a:solidFill>
              </a:rPr>
              <a:t>f life and </a:t>
            </a:r>
          </a:p>
          <a:p>
            <a:r>
              <a:rPr lang="en-US" sz="1400" i="1" dirty="0" smtClean="0">
                <a:solidFill>
                  <a:srgbClr val="000090"/>
                </a:solidFill>
              </a:rPr>
              <a:t>environment</a:t>
            </a:r>
            <a:endParaRPr lang="en-US" sz="1400" i="1" dirty="0">
              <a:solidFill>
                <a:srgbClr val="00009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321719" y="5391512"/>
            <a:ext cx="17270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000090"/>
                </a:solidFill>
              </a:rPr>
              <a:t>Social welfare</a:t>
            </a:r>
          </a:p>
          <a:p>
            <a:r>
              <a:rPr lang="en-US" sz="1400" i="1" dirty="0" smtClean="0">
                <a:solidFill>
                  <a:srgbClr val="000090"/>
                </a:solidFill>
              </a:rPr>
              <a:t>Economic impact</a:t>
            </a:r>
          </a:p>
          <a:p>
            <a:r>
              <a:rPr lang="en-US" sz="1400" i="1" dirty="0" smtClean="0">
                <a:solidFill>
                  <a:srgbClr val="000090"/>
                </a:solidFill>
              </a:rPr>
              <a:t>Climate change</a:t>
            </a:r>
          </a:p>
          <a:p>
            <a:r>
              <a:rPr lang="en-US" sz="1400" i="1" dirty="0" smtClean="0">
                <a:solidFill>
                  <a:srgbClr val="000090"/>
                </a:solidFill>
              </a:rPr>
              <a:t>Scarce resources</a:t>
            </a:r>
          </a:p>
          <a:p>
            <a:r>
              <a:rPr lang="en-US" sz="1400" i="1" dirty="0" smtClean="0">
                <a:solidFill>
                  <a:srgbClr val="000090"/>
                </a:solidFill>
              </a:rPr>
              <a:t>World City Networks</a:t>
            </a:r>
          </a:p>
          <a:p>
            <a:endParaRPr lang="en-US" sz="1400" i="1" dirty="0">
              <a:solidFill>
                <a:srgbClr val="000090"/>
              </a:solidFill>
            </a:endParaRPr>
          </a:p>
        </p:txBody>
      </p:sp>
      <p:cxnSp>
        <p:nvCxnSpPr>
          <p:cNvPr id="12" name="Rechte verbindingslijn 11"/>
          <p:cNvCxnSpPr/>
          <p:nvPr/>
        </p:nvCxnSpPr>
        <p:spPr>
          <a:xfrm flipH="1">
            <a:off x="4340593" y="1519778"/>
            <a:ext cx="122926" cy="5256729"/>
          </a:xfrm>
          <a:prstGeom prst="line">
            <a:avLst/>
          </a:prstGeom>
          <a:ln w="3175" cmpd="sng"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 flipV="1">
            <a:off x="173680" y="4103402"/>
            <a:ext cx="8705729" cy="21711"/>
          </a:xfrm>
          <a:prstGeom prst="line">
            <a:avLst/>
          </a:prstGeom>
          <a:ln w="3175" cmpd="sng"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487701" y="6550450"/>
            <a:ext cx="28632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 dirty="0" smtClean="0"/>
              <a:t>CIM is </a:t>
            </a:r>
            <a:r>
              <a:rPr lang="nl-NL" sz="1050" dirty="0" err="1" smtClean="0"/>
              <a:t>developed</a:t>
            </a:r>
            <a:r>
              <a:rPr lang="nl-NL" sz="1050" dirty="0" smtClean="0"/>
              <a:t> </a:t>
            </a:r>
            <a:r>
              <a:rPr lang="nl-NL" sz="1050" dirty="0" err="1" smtClean="0"/>
              <a:t>by</a:t>
            </a:r>
            <a:r>
              <a:rPr lang="nl-NL" sz="1050" dirty="0" smtClean="0"/>
              <a:t> Prof. Berkhout et al TU Delft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63389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Ovaal 62"/>
          <p:cNvSpPr/>
          <p:nvPr/>
        </p:nvSpPr>
        <p:spPr>
          <a:xfrm>
            <a:off x="4152476" y="749034"/>
            <a:ext cx="3174665" cy="1530634"/>
          </a:xfrm>
          <a:prstGeom prst="ellipse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975" y="21905"/>
            <a:ext cx="8229600" cy="49922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future is open but limited</a:t>
            </a:r>
            <a:endParaRPr lang="en-US" dirty="0"/>
          </a:p>
        </p:txBody>
      </p:sp>
      <p:sp>
        <p:nvSpPr>
          <p:cNvPr id="4" name="Ovaal 3"/>
          <p:cNvSpPr/>
          <p:nvPr/>
        </p:nvSpPr>
        <p:spPr>
          <a:xfrm>
            <a:off x="4212611" y="2496780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al 4"/>
          <p:cNvSpPr/>
          <p:nvPr/>
        </p:nvSpPr>
        <p:spPr>
          <a:xfrm>
            <a:off x="3333784" y="2920569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al 5"/>
          <p:cNvSpPr/>
          <p:nvPr/>
        </p:nvSpPr>
        <p:spPr>
          <a:xfrm>
            <a:off x="5103153" y="2920569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al 6"/>
          <p:cNvSpPr/>
          <p:nvPr/>
        </p:nvSpPr>
        <p:spPr>
          <a:xfrm>
            <a:off x="4212611" y="3365646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Kromme verbindingslijn 8"/>
          <p:cNvCxnSpPr>
            <a:stCxn id="4" idx="6"/>
            <a:endCxn id="6" idx="0"/>
          </p:cNvCxnSpPr>
          <p:nvPr/>
        </p:nvCxnSpPr>
        <p:spPr>
          <a:xfrm>
            <a:off x="5243838" y="2632475"/>
            <a:ext cx="374929" cy="288094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Kromme verbindingslijn 10"/>
          <p:cNvCxnSpPr>
            <a:stCxn id="6" idx="4"/>
            <a:endCxn id="7" idx="6"/>
          </p:cNvCxnSpPr>
          <p:nvPr/>
        </p:nvCxnSpPr>
        <p:spPr>
          <a:xfrm rot="5400000">
            <a:off x="5276612" y="3159185"/>
            <a:ext cx="309383" cy="374929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Kromme verbindingslijn 13"/>
          <p:cNvCxnSpPr>
            <a:stCxn id="7" idx="2"/>
            <a:endCxn id="5" idx="4"/>
          </p:cNvCxnSpPr>
          <p:nvPr/>
        </p:nvCxnSpPr>
        <p:spPr>
          <a:xfrm rot="10800000">
            <a:off x="3849399" y="3191959"/>
            <a:ext cx="363213" cy="309383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Kromme verbindingslijn 15"/>
          <p:cNvCxnSpPr/>
          <p:nvPr/>
        </p:nvCxnSpPr>
        <p:spPr>
          <a:xfrm rot="5400000" flipH="1" flipV="1">
            <a:off x="3886958" y="2578633"/>
            <a:ext cx="288094" cy="363213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al 26"/>
          <p:cNvSpPr/>
          <p:nvPr/>
        </p:nvSpPr>
        <p:spPr>
          <a:xfrm>
            <a:off x="5195422" y="927309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al 27"/>
          <p:cNvSpPr/>
          <p:nvPr/>
        </p:nvSpPr>
        <p:spPr>
          <a:xfrm>
            <a:off x="4316595" y="1351098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al 28"/>
          <p:cNvSpPr/>
          <p:nvPr/>
        </p:nvSpPr>
        <p:spPr>
          <a:xfrm>
            <a:off x="6085965" y="1351099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al 29"/>
          <p:cNvSpPr/>
          <p:nvPr/>
        </p:nvSpPr>
        <p:spPr>
          <a:xfrm>
            <a:off x="5195422" y="1796175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Kromme verbindingslijn 30"/>
          <p:cNvCxnSpPr>
            <a:stCxn id="27" idx="6"/>
            <a:endCxn id="29" idx="0"/>
          </p:cNvCxnSpPr>
          <p:nvPr/>
        </p:nvCxnSpPr>
        <p:spPr>
          <a:xfrm>
            <a:off x="6226649" y="1063004"/>
            <a:ext cx="374930" cy="288095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Kromme verbindingslijn 31"/>
          <p:cNvCxnSpPr>
            <a:stCxn id="29" idx="4"/>
            <a:endCxn id="30" idx="6"/>
          </p:cNvCxnSpPr>
          <p:nvPr/>
        </p:nvCxnSpPr>
        <p:spPr>
          <a:xfrm rot="5400000">
            <a:off x="6259423" y="1589714"/>
            <a:ext cx="309382" cy="374930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Kromme verbindingslijn 32"/>
          <p:cNvCxnSpPr>
            <a:stCxn id="30" idx="2"/>
            <a:endCxn id="28" idx="4"/>
          </p:cNvCxnSpPr>
          <p:nvPr/>
        </p:nvCxnSpPr>
        <p:spPr>
          <a:xfrm rot="10800000">
            <a:off x="4832210" y="1622488"/>
            <a:ext cx="363213" cy="309383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Kromme verbindingslijn 33"/>
          <p:cNvCxnSpPr>
            <a:stCxn id="28" idx="0"/>
            <a:endCxn id="27" idx="2"/>
          </p:cNvCxnSpPr>
          <p:nvPr/>
        </p:nvCxnSpPr>
        <p:spPr>
          <a:xfrm rot="5400000" flipH="1" flipV="1">
            <a:off x="4869768" y="1025445"/>
            <a:ext cx="288094" cy="363213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al 34"/>
          <p:cNvSpPr/>
          <p:nvPr/>
        </p:nvSpPr>
        <p:spPr>
          <a:xfrm>
            <a:off x="3261934" y="4027835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al 35"/>
          <p:cNvSpPr/>
          <p:nvPr/>
        </p:nvSpPr>
        <p:spPr>
          <a:xfrm>
            <a:off x="2383107" y="4451624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al 36"/>
          <p:cNvSpPr/>
          <p:nvPr/>
        </p:nvSpPr>
        <p:spPr>
          <a:xfrm>
            <a:off x="4152476" y="4451624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al 37"/>
          <p:cNvSpPr/>
          <p:nvPr/>
        </p:nvSpPr>
        <p:spPr>
          <a:xfrm>
            <a:off x="3261934" y="4896701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Kromme verbindingslijn 38"/>
          <p:cNvCxnSpPr>
            <a:stCxn id="35" idx="6"/>
            <a:endCxn id="37" idx="0"/>
          </p:cNvCxnSpPr>
          <p:nvPr/>
        </p:nvCxnSpPr>
        <p:spPr>
          <a:xfrm>
            <a:off x="4293161" y="4163530"/>
            <a:ext cx="374929" cy="288094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Kromme verbindingslijn 39"/>
          <p:cNvCxnSpPr>
            <a:stCxn id="37" idx="4"/>
            <a:endCxn id="38" idx="6"/>
          </p:cNvCxnSpPr>
          <p:nvPr/>
        </p:nvCxnSpPr>
        <p:spPr>
          <a:xfrm rot="5400000">
            <a:off x="4325935" y="4690240"/>
            <a:ext cx="309383" cy="374929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Kromme verbindingslijn 40"/>
          <p:cNvCxnSpPr>
            <a:stCxn id="38" idx="2"/>
            <a:endCxn id="36" idx="4"/>
          </p:cNvCxnSpPr>
          <p:nvPr/>
        </p:nvCxnSpPr>
        <p:spPr>
          <a:xfrm rot="10800000">
            <a:off x="2898722" y="4723014"/>
            <a:ext cx="363213" cy="309383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Kromme verbindingslijn 41"/>
          <p:cNvCxnSpPr>
            <a:stCxn id="36" idx="0"/>
            <a:endCxn id="35" idx="2"/>
          </p:cNvCxnSpPr>
          <p:nvPr/>
        </p:nvCxnSpPr>
        <p:spPr>
          <a:xfrm rot="5400000" flipH="1" flipV="1">
            <a:off x="2936280" y="4125971"/>
            <a:ext cx="288094" cy="363213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al 42"/>
          <p:cNvSpPr/>
          <p:nvPr/>
        </p:nvSpPr>
        <p:spPr>
          <a:xfrm>
            <a:off x="2535509" y="5308791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al 43"/>
          <p:cNvSpPr/>
          <p:nvPr/>
        </p:nvSpPr>
        <p:spPr>
          <a:xfrm>
            <a:off x="1656682" y="5732580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al 44"/>
          <p:cNvSpPr/>
          <p:nvPr/>
        </p:nvSpPr>
        <p:spPr>
          <a:xfrm>
            <a:off x="3426051" y="5732580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al 45"/>
          <p:cNvSpPr/>
          <p:nvPr/>
        </p:nvSpPr>
        <p:spPr>
          <a:xfrm>
            <a:off x="2535509" y="6177657"/>
            <a:ext cx="1031227" cy="2713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Kromme verbindingslijn 46"/>
          <p:cNvCxnSpPr>
            <a:stCxn id="43" idx="6"/>
            <a:endCxn id="45" idx="0"/>
          </p:cNvCxnSpPr>
          <p:nvPr/>
        </p:nvCxnSpPr>
        <p:spPr>
          <a:xfrm>
            <a:off x="3566736" y="5444486"/>
            <a:ext cx="374929" cy="288094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Kromme verbindingslijn 47"/>
          <p:cNvCxnSpPr>
            <a:stCxn id="45" idx="4"/>
            <a:endCxn id="46" idx="6"/>
          </p:cNvCxnSpPr>
          <p:nvPr/>
        </p:nvCxnSpPr>
        <p:spPr>
          <a:xfrm rot="5400000">
            <a:off x="3599510" y="5971196"/>
            <a:ext cx="309383" cy="374929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Kromme verbindingslijn 48"/>
          <p:cNvCxnSpPr>
            <a:stCxn id="46" idx="2"/>
            <a:endCxn id="44" idx="4"/>
          </p:cNvCxnSpPr>
          <p:nvPr/>
        </p:nvCxnSpPr>
        <p:spPr>
          <a:xfrm rot="10800000">
            <a:off x="2172297" y="6003970"/>
            <a:ext cx="363213" cy="309383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Kromme verbindingslijn 49"/>
          <p:cNvCxnSpPr>
            <a:stCxn id="44" idx="0"/>
            <a:endCxn id="43" idx="2"/>
          </p:cNvCxnSpPr>
          <p:nvPr/>
        </p:nvCxnSpPr>
        <p:spPr>
          <a:xfrm rot="5400000" flipH="1" flipV="1">
            <a:off x="2209855" y="5406927"/>
            <a:ext cx="288094" cy="363213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Rechte verbindingslijn 55"/>
          <p:cNvCxnSpPr/>
          <p:nvPr/>
        </p:nvCxnSpPr>
        <p:spPr>
          <a:xfrm flipV="1">
            <a:off x="1497993" y="2632475"/>
            <a:ext cx="2068743" cy="3218672"/>
          </a:xfrm>
          <a:prstGeom prst="line">
            <a:avLst/>
          </a:prstGeom>
          <a:ln w="57150" cmpd="thickThin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Rechte verbindingslijn 56"/>
          <p:cNvCxnSpPr/>
          <p:nvPr/>
        </p:nvCxnSpPr>
        <p:spPr>
          <a:xfrm flipV="1">
            <a:off x="4212611" y="3191958"/>
            <a:ext cx="1928490" cy="3218672"/>
          </a:xfrm>
          <a:prstGeom prst="line">
            <a:avLst/>
          </a:prstGeom>
          <a:ln w="57150" cmpd="thickThin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met pijl 58"/>
          <p:cNvCxnSpPr/>
          <p:nvPr/>
        </p:nvCxnSpPr>
        <p:spPr>
          <a:xfrm flipV="1">
            <a:off x="6155743" y="1514351"/>
            <a:ext cx="1338443" cy="1677608"/>
          </a:xfrm>
          <a:prstGeom prst="straightConnector1">
            <a:avLst/>
          </a:prstGeom>
          <a:ln w="57150" cmpd="thinThick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59"/>
          <p:cNvCxnSpPr/>
          <p:nvPr/>
        </p:nvCxnSpPr>
        <p:spPr>
          <a:xfrm flipV="1">
            <a:off x="3536324" y="749034"/>
            <a:ext cx="828687" cy="1883442"/>
          </a:xfrm>
          <a:prstGeom prst="straightConnector1">
            <a:avLst/>
          </a:prstGeom>
          <a:ln w="57150" cmpd="thinThick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kstvak 63"/>
          <p:cNvSpPr txBox="1"/>
          <p:nvPr/>
        </p:nvSpPr>
        <p:spPr>
          <a:xfrm>
            <a:off x="4531002" y="6128686"/>
            <a:ext cx="785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= -20</a:t>
            </a:r>
            <a:endParaRPr lang="en-US" dirty="0"/>
          </a:p>
        </p:txBody>
      </p:sp>
      <p:sp>
        <p:nvSpPr>
          <p:cNvPr id="65" name="Tekstvak 64"/>
          <p:cNvSpPr txBox="1"/>
          <p:nvPr/>
        </p:nvSpPr>
        <p:spPr>
          <a:xfrm>
            <a:off x="5347822" y="4847731"/>
            <a:ext cx="785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= -10</a:t>
            </a:r>
            <a:endParaRPr lang="en-US" dirty="0"/>
          </a:p>
        </p:txBody>
      </p:sp>
      <p:sp>
        <p:nvSpPr>
          <p:cNvPr id="66" name="Tekstvak 65"/>
          <p:cNvSpPr txBox="1"/>
          <p:nvPr/>
        </p:nvSpPr>
        <p:spPr>
          <a:xfrm>
            <a:off x="6226649" y="3316675"/>
            <a:ext cx="59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= 0</a:t>
            </a:r>
            <a:endParaRPr lang="en-US" dirty="0"/>
          </a:p>
        </p:txBody>
      </p:sp>
      <p:sp>
        <p:nvSpPr>
          <p:cNvPr id="67" name="Tekstvak 66"/>
          <p:cNvSpPr txBox="1"/>
          <p:nvPr/>
        </p:nvSpPr>
        <p:spPr>
          <a:xfrm>
            <a:off x="7312153" y="1846170"/>
            <a:ext cx="83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= +15</a:t>
            </a:r>
            <a:endParaRPr lang="en-US" dirty="0"/>
          </a:p>
        </p:txBody>
      </p:sp>
      <p:cxnSp>
        <p:nvCxnSpPr>
          <p:cNvPr id="69" name="Rechte verbindingslijn met pijl 68"/>
          <p:cNvCxnSpPr>
            <a:stCxn id="63" idx="2"/>
          </p:cNvCxnSpPr>
          <p:nvPr/>
        </p:nvCxnSpPr>
        <p:spPr>
          <a:xfrm flipH="1">
            <a:off x="2383107" y="1514351"/>
            <a:ext cx="1769369" cy="10813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kstvak 69"/>
          <p:cNvSpPr txBox="1"/>
          <p:nvPr/>
        </p:nvSpPr>
        <p:spPr>
          <a:xfrm>
            <a:off x="122826" y="1611509"/>
            <a:ext cx="304462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Legacy limits options future</a:t>
            </a:r>
            <a:r>
              <a:rPr lang="en-US" sz="1400" dirty="0" smtClean="0"/>
              <a:t>:</a:t>
            </a:r>
          </a:p>
          <a:p>
            <a:r>
              <a:rPr lang="en-US" sz="1400" i="1" dirty="0" smtClean="0"/>
              <a:t> Infrastructure  as built  in the </a:t>
            </a:r>
          </a:p>
          <a:p>
            <a:r>
              <a:rPr lang="en-US" sz="1400" i="1" dirty="0"/>
              <a:t>p</a:t>
            </a:r>
            <a:r>
              <a:rPr lang="en-US" sz="1400" i="1" dirty="0" smtClean="0"/>
              <a:t>ast will limit options for infrastructure</a:t>
            </a:r>
          </a:p>
          <a:p>
            <a:r>
              <a:rPr lang="en-US" sz="1400" i="1" dirty="0"/>
              <a:t>d</a:t>
            </a:r>
            <a:r>
              <a:rPr lang="en-US" sz="1400" i="1" dirty="0" smtClean="0"/>
              <a:t>evelopments in future.</a:t>
            </a:r>
          </a:p>
          <a:p>
            <a:r>
              <a:rPr lang="en-US" sz="1400" i="1" dirty="0" smtClean="0"/>
              <a:t>The band with for real alternatives </a:t>
            </a:r>
          </a:p>
          <a:p>
            <a:r>
              <a:rPr lang="en-US" sz="1400" i="1" dirty="0"/>
              <a:t>a</a:t>
            </a:r>
            <a:r>
              <a:rPr lang="en-US" sz="1400" i="1" dirty="0" smtClean="0"/>
              <a:t>nd outcomes is limited to the space</a:t>
            </a:r>
          </a:p>
          <a:p>
            <a:r>
              <a:rPr lang="en-US" sz="1400" i="1" dirty="0"/>
              <a:t>d</a:t>
            </a:r>
            <a:r>
              <a:rPr lang="en-US" sz="1400" i="1" dirty="0" smtClean="0"/>
              <a:t>efined within the two red arrows.</a:t>
            </a:r>
          </a:p>
        </p:txBody>
      </p:sp>
    </p:spTree>
    <p:extLst>
      <p:ext uri="{BB962C8B-B14F-4D97-AF65-F5344CB8AC3E}">
        <p14:creationId xmlns:p14="http://schemas.microsoft.com/office/powerpoint/2010/main" val="22381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‘ It’s </a:t>
            </a:r>
            <a:r>
              <a:rPr lang="nl-NL" dirty="0" err="1" smtClean="0"/>
              <a:t>the</a:t>
            </a:r>
            <a:r>
              <a:rPr lang="nl-NL" dirty="0" smtClean="0"/>
              <a:t> route,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solution  </a:t>
            </a:r>
            <a:r>
              <a:rPr lang="nl-NL" i="1" dirty="0" err="1" smtClean="0"/>
              <a:t>stupid</a:t>
            </a:r>
            <a:r>
              <a:rPr lang="is-IS" dirty="0" smtClean="0"/>
              <a:t>…’ </a:t>
            </a:r>
            <a:endParaRPr lang="nl-NL" dirty="0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2184921" y="2517169"/>
            <a:ext cx="0" cy="27114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2184921" y="5228639"/>
            <a:ext cx="52946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xplosie 2 16"/>
          <p:cNvSpPr/>
          <p:nvPr/>
        </p:nvSpPr>
        <p:spPr>
          <a:xfrm>
            <a:off x="5271021" y="3399839"/>
            <a:ext cx="1257300" cy="685800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700" dirty="0">
                <a:effectLst/>
                <a:ea typeface="ＭＳ 明朝" charset="-128"/>
                <a:cs typeface="Times New Roman" charset="0"/>
              </a:rPr>
              <a:t>Dot on Horizon</a:t>
            </a:r>
            <a:endParaRPr lang="nl-NL" sz="1200" dirty="0">
              <a:effectLst/>
              <a:ea typeface="ＭＳ 明朝" charset="-128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r>
              <a:rPr lang="en-US" sz="700" dirty="0">
                <a:effectLst/>
                <a:ea typeface="ＭＳ 明朝" charset="-128"/>
                <a:cs typeface="Times New Roman" charset="0"/>
              </a:rPr>
              <a:t> </a:t>
            </a:r>
            <a:endParaRPr lang="nl-NL" sz="1200" dirty="0">
              <a:effectLst/>
              <a:ea typeface="ＭＳ 明朝" charset="-128"/>
              <a:cs typeface="Times New Roman" charset="0"/>
            </a:endParaRPr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4356621" y="5457239"/>
            <a:ext cx="8001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kstvak 18"/>
          <p:cNvSpPr txBox="1"/>
          <p:nvPr/>
        </p:nvSpPr>
        <p:spPr>
          <a:xfrm>
            <a:off x="5271021" y="5342939"/>
            <a:ext cx="914400" cy="2286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>
                <a:effectLst/>
                <a:ea typeface="ＭＳ 明朝" charset="-128"/>
                <a:cs typeface="Times New Roman" charset="0"/>
              </a:rPr>
              <a:t>Time</a:t>
            </a:r>
            <a:endParaRPr lang="nl-NL" sz="1200">
              <a:effectLst/>
              <a:ea typeface="ＭＳ 明朝" charset="-128"/>
              <a:cs typeface="Times New Roman" charset="0"/>
            </a:endParaRPr>
          </a:p>
        </p:txBody>
      </p:sp>
      <p:cxnSp>
        <p:nvCxnSpPr>
          <p:cNvPr id="20" name="Rechte verbindingslijn met pijl 19"/>
          <p:cNvCxnSpPr/>
          <p:nvPr/>
        </p:nvCxnSpPr>
        <p:spPr>
          <a:xfrm flipV="1">
            <a:off x="2070621" y="3514139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Vrije vorm 20"/>
          <p:cNvSpPr/>
          <p:nvPr/>
        </p:nvSpPr>
        <p:spPr>
          <a:xfrm>
            <a:off x="2207781" y="3876724"/>
            <a:ext cx="3310255" cy="1289685"/>
          </a:xfrm>
          <a:custGeom>
            <a:avLst/>
            <a:gdLst>
              <a:gd name="connsiteX0" fmla="*/ 0 w 3310466"/>
              <a:gd name="connsiteY0" fmla="*/ 1289868 h 1289868"/>
              <a:gd name="connsiteX1" fmla="*/ 338666 w 3310466"/>
              <a:gd name="connsiteY1" fmla="*/ 739535 h 1289868"/>
              <a:gd name="connsiteX2" fmla="*/ 931333 w 3310466"/>
              <a:gd name="connsiteY2" fmla="*/ 993535 h 1289868"/>
              <a:gd name="connsiteX3" fmla="*/ 1176866 w 3310466"/>
              <a:gd name="connsiteY3" fmla="*/ 629468 h 1289868"/>
              <a:gd name="connsiteX4" fmla="*/ 1481666 w 3310466"/>
              <a:gd name="connsiteY4" fmla="*/ 1205201 h 1289868"/>
              <a:gd name="connsiteX5" fmla="*/ 1193800 w 3310466"/>
              <a:gd name="connsiteY5" fmla="*/ 1035868 h 1289868"/>
              <a:gd name="connsiteX6" fmla="*/ 1667933 w 3310466"/>
              <a:gd name="connsiteY6" fmla="*/ 417801 h 1289868"/>
              <a:gd name="connsiteX7" fmla="*/ 2404533 w 3310466"/>
              <a:gd name="connsiteY7" fmla="*/ 434735 h 1289868"/>
              <a:gd name="connsiteX8" fmla="*/ 2531533 w 3310466"/>
              <a:gd name="connsiteY8" fmla="*/ 2935 h 1289868"/>
              <a:gd name="connsiteX9" fmla="*/ 3031066 w 3310466"/>
              <a:gd name="connsiteY9" fmla="*/ 240001 h 1289868"/>
              <a:gd name="connsiteX10" fmla="*/ 3310466 w 3310466"/>
              <a:gd name="connsiteY10" fmla="*/ 138401 h 1289868"/>
              <a:gd name="connsiteX11" fmla="*/ 3310466 w 3310466"/>
              <a:gd name="connsiteY11" fmla="*/ 138401 h 1289868"/>
              <a:gd name="connsiteX12" fmla="*/ 3310466 w 3310466"/>
              <a:gd name="connsiteY12" fmla="*/ 138401 h 128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10466" h="1289868">
                <a:moveTo>
                  <a:pt x="0" y="1289868"/>
                </a:moveTo>
                <a:cubicBezTo>
                  <a:pt x="91722" y="1039396"/>
                  <a:pt x="183444" y="788924"/>
                  <a:pt x="338666" y="739535"/>
                </a:cubicBezTo>
                <a:cubicBezTo>
                  <a:pt x="493888" y="690146"/>
                  <a:pt x="791633" y="1011880"/>
                  <a:pt x="931333" y="993535"/>
                </a:cubicBezTo>
                <a:cubicBezTo>
                  <a:pt x="1071033" y="975190"/>
                  <a:pt x="1085144" y="594190"/>
                  <a:pt x="1176866" y="629468"/>
                </a:cubicBezTo>
                <a:cubicBezTo>
                  <a:pt x="1268588" y="664746"/>
                  <a:pt x="1478844" y="1137468"/>
                  <a:pt x="1481666" y="1205201"/>
                </a:cubicBezTo>
                <a:cubicBezTo>
                  <a:pt x="1484488" y="1272934"/>
                  <a:pt x="1162756" y="1167101"/>
                  <a:pt x="1193800" y="1035868"/>
                </a:cubicBezTo>
                <a:cubicBezTo>
                  <a:pt x="1224844" y="904635"/>
                  <a:pt x="1466144" y="517990"/>
                  <a:pt x="1667933" y="417801"/>
                </a:cubicBezTo>
                <a:cubicBezTo>
                  <a:pt x="1869722" y="317612"/>
                  <a:pt x="2260600" y="503879"/>
                  <a:pt x="2404533" y="434735"/>
                </a:cubicBezTo>
                <a:cubicBezTo>
                  <a:pt x="2548466" y="365591"/>
                  <a:pt x="2427111" y="35391"/>
                  <a:pt x="2531533" y="2935"/>
                </a:cubicBezTo>
                <a:cubicBezTo>
                  <a:pt x="2635955" y="-29521"/>
                  <a:pt x="2901244" y="217423"/>
                  <a:pt x="3031066" y="240001"/>
                </a:cubicBezTo>
                <a:cubicBezTo>
                  <a:pt x="3160888" y="262579"/>
                  <a:pt x="3310466" y="138401"/>
                  <a:pt x="3310466" y="138401"/>
                </a:cubicBezTo>
                <a:lnTo>
                  <a:pt x="3310466" y="138401"/>
                </a:lnTo>
                <a:lnTo>
                  <a:pt x="3310466" y="138401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NL"/>
          </a:p>
        </p:txBody>
      </p:sp>
      <p:sp>
        <p:nvSpPr>
          <p:cNvPr id="22" name="Tekstvak 21"/>
          <p:cNvSpPr txBox="1"/>
          <p:nvPr/>
        </p:nvSpPr>
        <p:spPr>
          <a:xfrm rot="20559621">
            <a:off x="2413521" y="4199939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ＭＳ 明朝" charset="-128"/>
                <a:cs typeface="Times New Roman" charset="0"/>
              </a:rPr>
              <a:t>Route to explore</a:t>
            </a:r>
            <a:endParaRPr lang="nl-NL" sz="1200" dirty="0">
              <a:effectLst/>
              <a:ea typeface="ＭＳ 明朝" charset="-128"/>
              <a:cs typeface="Times New Roman" charset="0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1056526" y="-161475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1056526" y="-115755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1056526" y="-115755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28" name="Afbeelding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581" y="2288586"/>
            <a:ext cx="5076119" cy="380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11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04125"/>
            <a:ext cx="8229600" cy="813567"/>
          </a:xfrm>
        </p:spPr>
        <p:txBody>
          <a:bodyPr/>
          <a:lstStyle/>
          <a:p>
            <a:r>
              <a:rPr lang="en-US" dirty="0" smtClean="0"/>
              <a:t>Have a </a:t>
            </a:r>
            <a:r>
              <a:rPr lang="en-US" dirty="0" err="1" smtClean="0"/>
              <a:t>succesfull</a:t>
            </a:r>
            <a:r>
              <a:rPr lang="en-US" dirty="0" smtClean="0"/>
              <a:t> conference!</a:t>
            </a:r>
            <a:endParaRPr lang="en-US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03" y="1809096"/>
            <a:ext cx="8270697" cy="175403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513" y="3782591"/>
            <a:ext cx="4054974" cy="284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67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 hva standaard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hva technical domain</Template>
  <TotalTime>38</TotalTime>
  <Words>320</Words>
  <Application>Microsoft Macintosh PowerPoint</Application>
  <PresentationFormat>Diavoorstelling (4:3)</PresentationFormat>
  <Paragraphs>65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Calibri</vt:lpstr>
      <vt:lpstr>ＭＳ Ｐゴシック</vt:lpstr>
      <vt:lpstr>ＭＳ 明朝</vt:lpstr>
      <vt:lpstr>Times New Roman</vt:lpstr>
      <vt:lpstr>Arial</vt:lpstr>
      <vt:lpstr>thema hva standaard</vt:lpstr>
      <vt:lpstr>Inair 2015 Amsterdam</vt:lpstr>
      <vt:lpstr>Inair 2015 subjects</vt:lpstr>
      <vt:lpstr>Infrastructure is at end of life cycle?</vt:lpstr>
      <vt:lpstr>Cyclic Innovation model Aviation </vt:lpstr>
      <vt:lpstr>The future is open but limited</vt:lpstr>
      <vt:lpstr>‘ It’s the route, not the solution  stupid…’ </vt:lpstr>
      <vt:lpstr>Have a succesfull conference!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Inair 2015 Amsterdam</dc:title>
  <dc:creator>Microsoft Office-gebruiker</dc:creator>
  <cp:lastModifiedBy>Microsoft Office-gebruiker</cp:lastModifiedBy>
  <cp:revision>4</cp:revision>
  <dcterms:created xsi:type="dcterms:W3CDTF">2015-11-12T00:43:09Z</dcterms:created>
  <dcterms:modified xsi:type="dcterms:W3CDTF">2015-11-12T01:21:44Z</dcterms:modified>
</cp:coreProperties>
</file>