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6"/>
  </p:sldMasterIdLst>
  <p:notesMasterIdLst>
    <p:notesMasterId r:id="rId25"/>
  </p:notesMasterIdLst>
  <p:handoutMasterIdLst>
    <p:handoutMasterId r:id="rId26"/>
  </p:handoutMasterIdLst>
  <p:sldIdLst>
    <p:sldId id="257" r:id="rId7"/>
    <p:sldId id="258"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Lst>
  <p:sldSz cx="9144000" cy="6858000" type="screen4x3"/>
  <p:notesSz cx="6858000" cy="9144000"/>
  <p:defaultTextStyle>
    <a:defPPr>
      <a:defRPr lang="sk-SK"/>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2A458C"/>
    <a:srgbClr val="0068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850" autoAdjust="0"/>
    <p:restoredTop sz="72133" autoAdjust="0"/>
  </p:normalViewPr>
  <p:slideViewPr>
    <p:cSldViewPr>
      <p:cViewPr>
        <p:scale>
          <a:sx n="70" d="100"/>
          <a:sy n="70" d="100"/>
        </p:scale>
        <p:origin x="-1326" y="630"/>
      </p:cViewPr>
      <p:guideLst>
        <p:guide orient="horz" pos="2160"/>
        <p:guide pos="2880"/>
      </p:guideLst>
    </p:cSldViewPr>
  </p:slideViewPr>
  <p:notesTextViewPr>
    <p:cViewPr>
      <p:scale>
        <a:sx n="1" d="1"/>
        <a:sy n="1" d="1"/>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sk-SK" altLang="sk-SK"/>
          </a:p>
        </p:txBody>
      </p:sp>
      <p:sp>
        <p:nvSpPr>
          <p:cNvPr id="7171"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sk-SK" altLang="sk-SK"/>
          </a:p>
        </p:txBody>
      </p:sp>
      <p:sp>
        <p:nvSpPr>
          <p:cNvPr id="7172"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sk-SK" altLang="sk-SK"/>
          </a:p>
        </p:txBody>
      </p:sp>
      <p:sp>
        <p:nvSpPr>
          <p:cNvPr id="7173"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2AB5AC72-7BAB-4391-B9DC-A1A6D4A6D07F}" type="slidenum">
              <a:rPr lang="sk-SK" altLang="sk-SK"/>
              <a:pPr/>
              <a:t>‹#›</a:t>
            </a:fld>
            <a:endParaRPr lang="sk-SK" altLang="sk-SK"/>
          </a:p>
        </p:txBody>
      </p:sp>
    </p:spTree>
    <p:extLst>
      <p:ext uri="{BB962C8B-B14F-4D97-AF65-F5344CB8AC3E}">
        <p14:creationId xmlns:p14="http://schemas.microsoft.com/office/powerpoint/2010/main" val="197829682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lvl1pPr>
          </a:lstStyle>
          <a:p>
            <a:endParaRPr lang="sk-SK" altLang="sk-SK"/>
          </a:p>
        </p:txBody>
      </p:sp>
      <p:sp>
        <p:nvSpPr>
          <p:cNvPr id="5123"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200"/>
            </a:lvl1pPr>
          </a:lstStyle>
          <a:p>
            <a:endParaRPr lang="sk-SK" altLang="sk-SK"/>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sk-SK" altLang="sk-SK" smtClean="0"/>
              <a:t>Kliknite sem a upravte štýly predlohy textu.</a:t>
            </a:r>
          </a:p>
          <a:p>
            <a:pPr lvl="1"/>
            <a:r>
              <a:rPr lang="sk-SK" altLang="sk-SK" smtClean="0"/>
              <a:t>Druhá úroveň</a:t>
            </a:r>
          </a:p>
          <a:p>
            <a:pPr lvl="2"/>
            <a:r>
              <a:rPr lang="sk-SK" altLang="sk-SK" smtClean="0"/>
              <a:t>Tretia úroveň</a:t>
            </a:r>
          </a:p>
          <a:p>
            <a:pPr lvl="3"/>
            <a:r>
              <a:rPr lang="sk-SK" altLang="sk-SK" smtClean="0"/>
              <a:t>Štvrtá úroveň</a:t>
            </a:r>
          </a:p>
          <a:p>
            <a:pPr lvl="4"/>
            <a:r>
              <a:rPr lang="sk-SK" altLang="sk-SK" smtClean="0"/>
              <a:t>Piata úroveň</a:t>
            </a:r>
          </a:p>
        </p:txBody>
      </p:sp>
      <p:sp>
        <p:nvSpPr>
          <p:cNvPr id="5126"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1" hangingPunct="1">
              <a:defRPr sz="1200"/>
            </a:lvl1pPr>
          </a:lstStyle>
          <a:p>
            <a:endParaRPr lang="sk-SK" altLang="sk-SK"/>
          </a:p>
        </p:txBody>
      </p:sp>
      <p:sp>
        <p:nvSpPr>
          <p:cNvPr id="5127"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1" hangingPunct="1">
              <a:defRPr sz="1200"/>
            </a:lvl1pPr>
          </a:lstStyle>
          <a:p>
            <a:fld id="{B1D99605-6DE0-4EDE-AB57-5FAB0CF0F158}" type="slidenum">
              <a:rPr lang="sk-SK" altLang="sk-SK"/>
              <a:pPr/>
              <a:t>‹#›</a:t>
            </a:fld>
            <a:endParaRPr lang="sk-SK" altLang="sk-SK"/>
          </a:p>
        </p:txBody>
      </p:sp>
    </p:spTree>
    <p:extLst>
      <p:ext uri="{BB962C8B-B14F-4D97-AF65-F5344CB8AC3E}">
        <p14:creationId xmlns:p14="http://schemas.microsoft.com/office/powerpoint/2010/main" val="2116474876"/>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0EBB4E3-6C60-424A-A433-7F17A4B0E8C4}" type="slidenum">
              <a:rPr lang="sk-SK" altLang="sk-SK"/>
              <a:pPr/>
              <a:t>1</a:t>
            </a:fld>
            <a:endParaRPr lang="sk-SK" altLang="sk-SK" dirty="0"/>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endParaRPr lang="sk-SK" altLang="sk-SK"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en-GB" sz="1200" kern="1200" dirty="0" smtClean="0">
                <a:solidFill>
                  <a:schemeClr val="tx1"/>
                </a:solidFill>
                <a:effectLst/>
                <a:latin typeface="Arial" charset="0"/>
                <a:ea typeface="+mn-ea"/>
                <a:cs typeface="+mn-cs"/>
              </a:rPr>
              <a:t>We ANSPs have done a lot – and we are working together more than ever.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Here some examples: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First, there is </a:t>
            </a:r>
            <a:r>
              <a:rPr lang="en-GB" sz="1200" i="1" kern="1200" dirty="0" smtClean="0">
                <a:solidFill>
                  <a:schemeClr val="tx1"/>
                </a:solidFill>
                <a:effectLst/>
                <a:latin typeface="Arial" charset="0"/>
                <a:ea typeface="+mn-ea"/>
                <a:cs typeface="+mn-cs"/>
              </a:rPr>
              <a:t>common planning and purchasing</a:t>
            </a:r>
            <a:r>
              <a:rPr lang="en-GB" sz="1200" kern="1200" dirty="0" smtClean="0">
                <a:solidFill>
                  <a:schemeClr val="tx1"/>
                </a:solidFill>
                <a:effectLst/>
                <a:latin typeface="Arial" charset="0"/>
                <a:ea typeface="+mn-ea"/>
                <a:cs typeface="+mn-cs"/>
              </a:rPr>
              <a:t> of core ATM systems: </a:t>
            </a:r>
            <a:endParaRPr lang="sk-SK"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COOPANS</a:t>
            </a:r>
            <a:endParaRPr lang="sk-SK"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err="1" smtClean="0">
                <a:solidFill>
                  <a:schemeClr val="tx1"/>
                </a:solidFill>
                <a:effectLst/>
                <a:latin typeface="Arial" charset="0"/>
                <a:ea typeface="+mn-ea"/>
                <a:cs typeface="+mn-cs"/>
              </a:rPr>
              <a:t>iTEC</a:t>
            </a:r>
            <a:endParaRPr lang="sk-SK"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CO-FLIGHT</a:t>
            </a:r>
            <a:endParaRPr lang="sk-SK" sz="1200" kern="1200" dirty="0" smtClean="0">
              <a:solidFill>
                <a:schemeClr val="tx1"/>
              </a:solidFill>
              <a:effectLst/>
              <a:latin typeface="Arial" charset="0"/>
              <a:ea typeface="+mn-ea"/>
              <a:cs typeface="+mn-cs"/>
            </a:endParaRPr>
          </a:p>
          <a:p>
            <a:pPr marL="0" lvl="0" indent="0">
              <a:buFont typeface="Arial" panose="020B0604020202020204" pitchFamily="34" charset="0"/>
              <a:buNone/>
            </a:pPr>
            <a:endParaRPr lang="sk-SK" sz="1200" kern="1200" dirty="0" smtClean="0">
              <a:solidFill>
                <a:schemeClr val="tx1"/>
              </a:solidFill>
              <a:effectLst/>
              <a:latin typeface="Arial" charset="0"/>
              <a:ea typeface="+mn-ea"/>
              <a:cs typeface="+mn-cs"/>
            </a:endParaRPr>
          </a:p>
          <a:p>
            <a:r>
              <a:rPr lang="sk-SK" sz="1200" b="1" i="1" kern="1200" dirty="0" smtClean="0">
                <a:solidFill>
                  <a:schemeClr val="tx1"/>
                </a:solidFill>
                <a:effectLst/>
                <a:latin typeface="Arial" charset="0"/>
                <a:ea typeface="+mn-ea"/>
                <a:cs typeface="+mn-cs"/>
              </a:rPr>
              <a:t>*</a:t>
            </a:r>
            <a:r>
              <a:rPr lang="en-GB" sz="1200" b="1" i="1" kern="1200" dirty="0" smtClean="0">
                <a:solidFill>
                  <a:schemeClr val="tx1"/>
                </a:solidFill>
                <a:effectLst/>
                <a:latin typeface="Arial" charset="0"/>
                <a:ea typeface="+mn-ea"/>
                <a:cs typeface="+mn-cs"/>
              </a:rPr>
              <a:t>COOPANS</a:t>
            </a:r>
            <a:r>
              <a:rPr lang="en-GB" sz="1200" i="1" kern="1200" dirty="0" smtClean="0">
                <a:solidFill>
                  <a:schemeClr val="tx1"/>
                </a:solidFill>
                <a:effectLst/>
                <a:latin typeface="Arial" charset="0"/>
                <a:ea typeface="+mn-ea"/>
                <a:cs typeface="+mn-cs"/>
              </a:rPr>
              <a:t> (</a:t>
            </a:r>
            <a:r>
              <a:rPr lang="en-GB" sz="1200" i="1" kern="1200" dirty="0" err="1" smtClean="0">
                <a:solidFill>
                  <a:schemeClr val="tx1"/>
                </a:solidFill>
                <a:effectLst/>
                <a:latin typeface="Arial" charset="0"/>
                <a:ea typeface="+mn-ea"/>
                <a:cs typeface="+mn-cs"/>
              </a:rPr>
              <a:t>COOPeration</a:t>
            </a:r>
            <a:r>
              <a:rPr lang="en-GB" sz="1200" i="1" kern="1200" dirty="0" smtClean="0">
                <a:solidFill>
                  <a:schemeClr val="tx1"/>
                </a:solidFill>
                <a:effectLst/>
                <a:latin typeface="Arial" charset="0"/>
                <a:ea typeface="+mn-ea"/>
                <a:cs typeface="+mn-cs"/>
              </a:rPr>
              <a:t> of ANS Providers) is a cooperation between 5 ANSPs and Thales; the harmonisation of functionalities and joint investments enable the implementation of an advanced and unified ATM system – COOPANS </a:t>
            </a:r>
            <a:r>
              <a:rPr lang="en-GB" sz="1200" i="1" kern="1200" dirty="0" err="1" smtClean="0">
                <a:solidFill>
                  <a:schemeClr val="tx1"/>
                </a:solidFill>
                <a:effectLst/>
                <a:latin typeface="Arial" charset="0"/>
                <a:ea typeface="+mn-ea"/>
                <a:cs typeface="+mn-cs"/>
              </a:rPr>
              <a:t>Eurocat</a:t>
            </a:r>
            <a:r>
              <a:rPr lang="en-GB" sz="1200" i="1" kern="1200" dirty="0" smtClean="0">
                <a:solidFill>
                  <a:schemeClr val="tx1"/>
                </a:solidFill>
                <a:effectLst/>
                <a:latin typeface="Arial" charset="0"/>
                <a:ea typeface="+mn-ea"/>
                <a:cs typeface="+mn-cs"/>
              </a:rPr>
              <a:t> ATC system – in 5 countries. </a:t>
            </a:r>
            <a:endParaRPr lang="sk-SK" sz="1200" i="1" kern="1200" dirty="0" smtClean="0">
              <a:solidFill>
                <a:schemeClr val="tx1"/>
              </a:solidFill>
              <a:effectLst/>
              <a:latin typeface="Arial" charset="0"/>
              <a:ea typeface="+mn-ea"/>
              <a:cs typeface="+mn-cs"/>
            </a:endParaRPr>
          </a:p>
          <a:p>
            <a:r>
              <a:rPr lang="en-GB" sz="1200" b="1" i="1" kern="1200" dirty="0" err="1" smtClean="0">
                <a:solidFill>
                  <a:schemeClr val="tx1"/>
                </a:solidFill>
                <a:effectLst/>
                <a:latin typeface="Arial" charset="0"/>
                <a:ea typeface="+mn-ea"/>
                <a:cs typeface="+mn-cs"/>
              </a:rPr>
              <a:t>iTEC</a:t>
            </a:r>
            <a:r>
              <a:rPr lang="en-GB" sz="1200" i="1" kern="1200" dirty="0" smtClean="0">
                <a:solidFill>
                  <a:schemeClr val="tx1"/>
                </a:solidFill>
                <a:effectLst/>
                <a:latin typeface="Arial" charset="0"/>
                <a:ea typeface="+mn-ea"/>
                <a:cs typeface="+mn-cs"/>
              </a:rPr>
              <a:t> (interoperability Through European Collaboration) is an ATM systems technology enhancing interoperability between control centres and making it possible for aircraft to optimise their routes. </a:t>
            </a:r>
            <a:endParaRPr lang="sk-SK" sz="1200" i="1" kern="1200" dirty="0" smtClean="0">
              <a:solidFill>
                <a:schemeClr val="tx1"/>
              </a:solidFill>
              <a:effectLst/>
              <a:latin typeface="Arial" charset="0"/>
              <a:ea typeface="+mn-ea"/>
              <a:cs typeface="+mn-cs"/>
            </a:endParaRPr>
          </a:p>
          <a:p>
            <a:r>
              <a:rPr lang="en-GB" sz="1200" b="1" i="1" kern="1200" dirty="0" smtClean="0">
                <a:solidFill>
                  <a:schemeClr val="tx1"/>
                </a:solidFill>
                <a:effectLst/>
                <a:latin typeface="Arial" charset="0"/>
                <a:ea typeface="+mn-ea"/>
                <a:cs typeface="+mn-cs"/>
              </a:rPr>
              <a:t>CO-FLIGHT</a:t>
            </a:r>
            <a:r>
              <a:rPr lang="en-GB" sz="1200" i="1" kern="1200" dirty="0" smtClean="0">
                <a:solidFill>
                  <a:schemeClr val="tx1"/>
                </a:solidFill>
                <a:effectLst/>
                <a:latin typeface="Arial" charset="0"/>
                <a:ea typeface="+mn-ea"/>
                <a:cs typeface="+mn-cs"/>
              </a:rPr>
              <a:t> is a flight data processing system providing functions (gate-to-gate flight data processing, interoperability, datalink) that will allow new SESAR operational concepts (e.g. free route, flexible use of airspace, 4D flight paths).</a:t>
            </a:r>
            <a:endParaRPr lang="sk-SK" sz="1200" i="1" kern="1200" dirty="0" smtClean="0">
              <a:solidFill>
                <a:schemeClr val="tx1"/>
              </a:solidFill>
              <a:effectLst/>
              <a:latin typeface="Arial" charset="0"/>
              <a:ea typeface="+mn-ea"/>
              <a:cs typeface="+mn-cs"/>
            </a:endParaRPr>
          </a:p>
          <a:p>
            <a:pPr marL="0" lvl="0" indent="0">
              <a:buFont typeface="Arial" panose="020B0604020202020204" pitchFamily="34" charset="0"/>
              <a:buNone/>
            </a:pPr>
            <a:endParaRPr lang="sk-SK" sz="1200" kern="1200" dirty="0" smtClean="0">
              <a:solidFill>
                <a:schemeClr val="tx1"/>
              </a:solidFill>
              <a:effectLst/>
              <a:latin typeface="Arial" charset="0"/>
              <a:ea typeface="+mn-ea"/>
              <a:cs typeface="+mn-cs"/>
            </a:endParaRPr>
          </a:p>
          <a:p>
            <a:endParaRPr lang="sk-SK" dirty="0"/>
          </a:p>
        </p:txBody>
      </p:sp>
      <p:sp>
        <p:nvSpPr>
          <p:cNvPr id="4" name="Zástupný symbol čísla snímky 3"/>
          <p:cNvSpPr>
            <a:spLocks noGrp="1"/>
          </p:cNvSpPr>
          <p:nvPr>
            <p:ph type="sldNum" sz="quarter" idx="10"/>
          </p:nvPr>
        </p:nvSpPr>
        <p:spPr/>
        <p:txBody>
          <a:bodyPr/>
          <a:lstStyle/>
          <a:p>
            <a:fld id="{B1D99605-6DE0-4EDE-AB57-5FAB0CF0F158}" type="slidenum">
              <a:rPr lang="sk-SK" altLang="sk-SK" smtClean="0"/>
              <a:pPr/>
              <a:t>11</a:t>
            </a:fld>
            <a:endParaRPr lang="sk-SK" altLang="sk-SK"/>
          </a:p>
        </p:txBody>
      </p:sp>
    </p:spTree>
    <p:extLst>
      <p:ext uri="{BB962C8B-B14F-4D97-AF65-F5344CB8AC3E}">
        <p14:creationId xmlns:p14="http://schemas.microsoft.com/office/powerpoint/2010/main" val="13886401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en-GB" sz="1200" kern="1200" dirty="0" smtClean="0">
                <a:solidFill>
                  <a:schemeClr val="tx1"/>
                </a:solidFill>
                <a:effectLst/>
                <a:latin typeface="Arial" charset="0"/>
                <a:ea typeface="+mn-ea"/>
                <a:cs typeface="+mn-cs"/>
              </a:rPr>
              <a:t>ANSPs run </a:t>
            </a:r>
            <a:r>
              <a:rPr lang="en-GB" sz="1200" i="1" kern="1200" dirty="0" smtClean="0">
                <a:solidFill>
                  <a:schemeClr val="tx1"/>
                </a:solidFill>
                <a:effectLst/>
                <a:latin typeface="Arial" charset="0"/>
                <a:ea typeface="+mn-ea"/>
                <a:cs typeface="+mn-cs"/>
              </a:rPr>
              <a:t>common projects</a:t>
            </a:r>
            <a:r>
              <a:rPr lang="en-GB" sz="1200" kern="1200" dirty="0" smtClean="0">
                <a:solidFill>
                  <a:schemeClr val="tx1"/>
                </a:solidFill>
                <a:effectLst/>
                <a:latin typeface="Arial" charset="0"/>
                <a:ea typeface="+mn-ea"/>
                <a:cs typeface="+mn-cs"/>
              </a:rPr>
              <a:t>, for instance, on: </a:t>
            </a:r>
            <a:endParaRPr lang="sk-SK"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Aeronautical Information Management</a:t>
            </a:r>
            <a:endParaRPr lang="sk-SK"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Free Route Airspace</a:t>
            </a:r>
            <a:endParaRPr lang="sk-SK"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Training</a:t>
            </a:r>
            <a:endParaRPr lang="sk-SK" sz="1200" kern="1200" dirty="0" smtClean="0">
              <a:solidFill>
                <a:schemeClr val="tx1"/>
              </a:solidFill>
              <a:effectLst/>
              <a:latin typeface="Arial" charset="0"/>
              <a:ea typeface="+mn-ea"/>
              <a:cs typeface="+mn-cs"/>
            </a:endParaRPr>
          </a:p>
          <a:p>
            <a:endParaRPr lang="sk-SK" dirty="0"/>
          </a:p>
        </p:txBody>
      </p:sp>
      <p:sp>
        <p:nvSpPr>
          <p:cNvPr id="4" name="Zástupný symbol čísla snímky 3"/>
          <p:cNvSpPr>
            <a:spLocks noGrp="1"/>
          </p:cNvSpPr>
          <p:nvPr>
            <p:ph type="sldNum" sz="quarter" idx="10"/>
          </p:nvPr>
        </p:nvSpPr>
        <p:spPr/>
        <p:txBody>
          <a:bodyPr/>
          <a:lstStyle/>
          <a:p>
            <a:fld id="{B1D99605-6DE0-4EDE-AB57-5FAB0CF0F158}" type="slidenum">
              <a:rPr lang="sk-SK" altLang="sk-SK" smtClean="0"/>
              <a:pPr/>
              <a:t>12</a:t>
            </a:fld>
            <a:endParaRPr lang="sk-SK" altLang="sk-SK"/>
          </a:p>
        </p:txBody>
      </p:sp>
    </p:spTree>
    <p:extLst>
      <p:ext uri="{BB962C8B-B14F-4D97-AF65-F5344CB8AC3E}">
        <p14:creationId xmlns:p14="http://schemas.microsoft.com/office/powerpoint/2010/main" val="40494766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Arial" charset="0"/>
                <a:ea typeface="+mn-ea"/>
                <a:cs typeface="+mn-cs"/>
              </a:rPr>
              <a:t>Third, we work together in alliances and industry partnerships – aligning opinions and actions, business plans, and investments.</a:t>
            </a:r>
            <a:endParaRPr lang="sk-SK" sz="1200" kern="1200" dirty="0" smtClean="0">
              <a:solidFill>
                <a:schemeClr val="tx1"/>
              </a:solidFill>
              <a:effectLst/>
              <a:latin typeface="Arial" charset="0"/>
              <a:ea typeface="+mn-ea"/>
              <a:cs typeface="+mn-cs"/>
            </a:endParaRPr>
          </a:p>
          <a:p>
            <a:endParaRPr lang="sk-SK" dirty="0"/>
          </a:p>
        </p:txBody>
      </p:sp>
      <p:sp>
        <p:nvSpPr>
          <p:cNvPr id="4" name="Zástupný symbol čísla snímky 3"/>
          <p:cNvSpPr>
            <a:spLocks noGrp="1"/>
          </p:cNvSpPr>
          <p:nvPr>
            <p:ph type="sldNum" sz="quarter" idx="10"/>
          </p:nvPr>
        </p:nvSpPr>
        <p:spPr/>
        <p:txBody>
          <a:bodyPr/>
          <a:lstStyle/>
          <a:p>
            <a:fld id="{B1D99605-6DE0-4EDE-AB57-5FAB0CF0F158}" type="slidenum">
              <a:rPr lang="sk-SK" altLang="sk-SK" smtClean="0"/>
              <a:pPr/>
              <a:t>13</a:t>
            </a:fld>
            <a:endParaRPr lang="sk-SK" altLang="sk-SK"/>
          </a:p>
        </p:txBody>
      </p:sp>
    </p:spTree>
    <p:extLst>
      <p:ext uri="{BB962C8B-B14F-4D97-AF65-F5344CB8AC3E}">
        <p14:creationId xmlns:p14="http://schemas.microsoft.com/office/powerpoint/2010/main" val="29274575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Arial" charset="0"/>
                <a:ea typeface="+mn-ea"/>
                <a:cs typeface="+mn-cs"/>
              </a:rPr>
              <a:t>In </a:t>
            </a:r>
            <a:r>
              <a:rPr lang="en-GB" sz="1200" i="1" kern="1200" dirty="0" smtClean="0">
                <a:solidFill>
                  <a:schemeClr val="tx1"/>
                </a:solidFill>
                <a:effectLst/>
                <a:latin typeface="Arial" charset="0"/>
                <a:ea typeface="+mn-ea"/>
                <a:cs typeface="+mn-cs"/>
              </a:rPr>
              <a:t>airport ATC services</a:t>
            </a:r>
            <a:r>
              <a:rPr lang="en-GB" sz="1200" kern="1200" dirty="0" smtClean="0">
                <a:solidFill>
                  <a:schemeClr val="tx1"/>
                </a:solidFill>
                <a:effectLst/>
                <a:latin typeface="Arial" charset="0"/>
                <a:ea typeface="+mn-ea"/>
                <a:cs typeface="+mn-cs"/>
              </a:rPr>
              <a:t> – opening competition in several countries, and we can expect more to come.</a:t>
            </a:r>
            <a:endParaRPr lang="sk-SK" sz="1200" kern="1200" dirty="0" smtClean="0">
              <a:solidFill>
                <a:schemeClr val="tx1"/>
              </a:solidFill>
              <a:effectLst/>
              <a:latin typeface="Arial" charset="0"/>
              <a:ea typeface="+mn-ea"/>
              <a:cs typeface="+mn-cs"/>
            </a:endParaRPr>
          </a:p>
          <a:p>
            <a:endParaRPr lang="sk-SK" dirty="0"/>
          </a:p>
        </p:txBody>
      </p:sp>
      <p:sp>
        <p:nvSpPr>
          <p:cNvPr id="4" name="Zástupný symbol čísla snímky 3"/>
          <p:cNvSpPr>
            <a:spLocks noGrp="1"/>
          </p:cNvSpPr>
          <p:nvPr>
            <p:ph type="sldNum" sz="quarter" idx="10"/>
          </p:nvPr>
        </p:nvSpPr>
        <p:spPr/>
        <p:txBody>
          <a:bodyPr/>
          <a:lstStyle/>
          <a:p>
            <a:fld id="{B1D99605-6DE0-4EDE-AB57-5FAB0CF0F158}" type="slidenum">
              <a:rPr lang="sk-SK" altLang="sk-SK" smtClean="0"/>
              <a:pPr/>
              <a:t>14</a:t>
            </a:fld>
            <a:endParaRPr lang="sk-SK" altLang="sk-SK"/>
          </a:p>
        </p:txBody>
      </p:sp>
    </p:spTree>
    <p:extLst>
      <p:ext uri="{BB962C8B-B14F-4D97-AF65-F5344CB8AC3E}">
        <p14:creationId xmlns:p14="http://schemas.microsoft.com/office/powerpoint/2010/main" val="881228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sz="1200" kern="1200" dirty="0" smtClean="0">
                <a:solidFill>
                  <a:schemeClr val="tx1"/>
                </a:solidFill>
                <a:effectLst/>
                <a:latin typeface="Arial" charset="0"/>
                <a:ea typeface="+mn-ea"/>
                <a:cs typeface="+mn-cs"/>
              </a:rPr>
              <a:t>We work together in </a:t>
            </a:r>
            <a:r>
              <a:rPr lang="en-GB" sz="1200" i="1" kern="1200" dirty="0" smtClean="0">
                <a:solidFill>
                  <a:schemeClr val="tx1"/>
                </a:solidFill>
                <a:effectLst/>
                <a:latin typeface="Arial" charset="0"/>
                <a:ea typeface="+mn-ea"/>
                <a:cs typeface="+mn-cs"/>
              </a:rPr>
              <a:t>commercial agreements</a:t>
            </a:r>
            <a:r>
              <a:rPr lang="en-GB" sz="1200" kern="1200" dirty="0" smtClean="0">
                <a:solidFill>
                  <a:schemeClr val="tx1"/>
                </a:solidFill>
                <a:effectLst/>
                <a:latin typeface="Arial" charset="0"/>
                <a:ea typeface="+mn-ea"/>
                <a:cs typeface="+mn-cs"/>
              </a:rPr>
              <a:t> and </a:t>
            </a:r>
            <a:r>
              <a:rPr lang="en-GB" sz="1200" i="1" kern="1200" dirty="0" smtClean="0">
                <a:solidFill>
                  <a:schemeClr val="tx1"/>
                </a:solidFill>
                <a:effectLst/>
                <a:latin typeface="Arial" charset="0"/>
                <a:ea typeface="+mn-ea"/>
                <a:cs typeface="+mn-cs"/>
              </a:rPr>
              <a:t>cross-industry initiatives</a:t>
            </a:r>
            <a:r>
              <a:rPr lang="en-GB" sz="1200" kern="1200" dirty="0" smtClean="0">
                <a:solidFill>
                  <a:schemeClr val="tx1"/>
                </a:solidFill>
                <a:effectLst/>
                <a:latin typeface="Arial" charset="0"/>
                <a:ea typeface="+mn-ea"/>
                <a:cs typeface="+mn-cs"/>
              </a:rPr>
              <a:t> – several successful endeavours are listed here.</a:t>
            </a:r>
            <a:endParaRPr lang="sk-SK" sz="1200" kern="1200" dirty="0" smtClean="0">
              <a:solidFill>
                <a:schemeClr val="tx1"/>
              </a:solidFill>
              <a:effectLst/>
              <a:latin typeface="Arial" charset="0"/>
              <a:ea typeface="+mn-ea"/>
              <a:cs typeface="+mn-cs"/>
            </a:endParaRPr>
          </a:p>
          <a:p>
            <a:endParaRPr lang="sk-SK" dirty="0"/>
          </a:p>
        </p:txBody>
      </p:sp>
      <p:sp>
        <p:nvSpPr>
          <p:cNvPr id="4" name="Zástupný symbol čísla snímky 3"/>
          <p:cNvSpPr>
            <a:spLocks noGrp="1"/>
          </p:cNvSpPr>
          <p:nvPr>
            <p:ph type="sldNum" sz="quarter" idx="10"/>
          </p:nvPr>
        </p:nvSpPr>
        <p:spPr/>
        <p:txBody>
          <a:bodyPr/>
          <a:lstStyle/>
          <a:p>
            <a:fld id="{B1D99605-6DE0-4EDE-AB57-5FAB0CF0F158}" type="slidenum">
              <a:rPr lang="sk-SK" altLang="sk-SK" smtClean="0"/>
              <a:pPr/>
              <a:t>15</a:t>
            </a:fld>
            <a:endParaRPr lang="sk-SK" altLang="sk-SK"/>
          </a:p>
        </p:txBody>
      </p:sp>
    </p:spTree>
    <p:extLst>
      <p:ext uri="{BB962C8B-B14F-4D97-AF65-F5344CB8AC3E}">
        <p14:creationId xmlns:p14="http://schemas.microsoft.com/office/powerpoint/2010/main" val="40051068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en-GB" sz="1200" kern="1200" dirty="0" smtClean="0">
                <a:solidFill>
                  <a:schemeClr val="tx1"/>
                </a:solidFill>
                <a:effectLst/>
                <a:latin typeface="Arial" charset="0"/>
                <a:ea typeface="+mn-ea"/>
                <a:cs typeface="+mn-cs"/>
              </a:rPr>
              <a:t>And last but not least, there are common ANSP initiatives and requests </a:t>
            </a:r>
            <a:r>
              <a:rPr lang="en-GB" sz="1200" i="1" kern="1200" dirty="0" smtClean="0">
                <a:solidFill>
                  <a:schemeClr val="tx1"/>
                </a:solidFill>
                <a:effectLst/>
                <a:latin typeface="Arial" charset="0"/>
                <a:ea typeface="+mn-ea"/>
                <a:cs typeface="+mn-cs"/>
              </a:rPr>
              <a:t>through CANSO</a:t>
            </a:r>
            <a:r>
              <a:rPr lang="en-GB" sz="1200" kern="1200" dirty="0" smtClean="0">
                <a:solidFill>
                  <a:schemeClr val="tx1"/>
                </a:solidFill>
                <a:effectLst/>
                <a:latin typeface="Arial" charset="0"/>
                <a:ea typeface="+mn-ea"/>
                <a:cs typeface="+mn-cs"/>
              </a:rPr>
              <a:t>:</a:t>
            </a:r>
            <a:endParaRPr lang="sk-SK"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Better regulation </a:t>
            </a:r>
            <a:endParaRPr lang="sk-SK"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Support industry partnerships to allow them delivering services to customers without unnecessary hurdles </a:t>
            </a:r>
            <a:endParaRPr lang="sk-SK"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Real social dialogue addressing the real critical points</a:t>
            </a:r>
            <a:endParaRPr lang="sk-SK" sz="1200" kern="1200" dirty="0" smtClean="0">
              <a:solidFill>
                <a:schemeClr val="tx1"/>
              </a:solidFill>
              <a:effectLst/>
              <a:latin typeface="Arial" charset="0"/>
              <a:ea typeface="+mn-ea"/>
              <a:cs typeface="+mn-cs"/>
            </a:endParaRPr>
          </a:p>
          <a:p>
            <a:endParaRPr lang="sk-SK" dirty="0"/>
          </a:p>
        </p:txBody>
      </p:sp>
      <p:sp>
        <p:nvSpPr>
          <p:cNvPr id="4" name="Zástupný symbol čísla snímky 3"/>
          <p:cNvSpPr>
            <a:spLocks noGrp="1"/>
          </p:cNvSpPr>
          <p:nvPr>
            <p:ph type="sldNum" sz="quarter" idx="10"/>
          </p:nvPr>
        </p:nvSpPr>
        <p:spPr/>
        <p:txBody>
          <a:bodyPr/>
          <a:lstStyle/>
          <a:p>
            <a:fld id="{B1D99605-6DE0-4EDE-AB57-5FAB0CF0F158}" type="slidenum">
              <a:rPr lang="sk-SK" altLang="sk-SK" smtClean="0"/>
              <a:pPr/>
              <a:t>16</a:t>
            </a:fld>
            <a:endParaRPr lang="sk-SK" altLang="sk-SK"/>
          </a:p>
        </p:txBody>
      </p:sp>
    </p:spTree>
    <p:extLst>
      <p:ext uri="{BB962C8B-B14F-4D97-AF65-F5344CB8AC3E}">
        <p14:creationId xmlns:p14="http://schemas.microsoft.com/office/powerpoint/2010/main" val="39975212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en-GB" sz="1200" kern="1200" dirty="0" smtClean="0">
                <a:solidFill>
                  <a:schemeClr val="tx1"/>
                </a:solidFill>
                <a:effectLst/>
                <a:latin typeface="Arial" charset="0"/>
                <a:ea typeface="+mn-ea"/>
                <a:cs typeface="+mn-cs"/>
              </a:rPr>
              <a:t>Dear ladies and gentlemen, let me sum up:</a:t>
            </a:r>
            <a:endParaRPr lang="sk-SK" sz="1200" kern="1200" dirty="0" smtClean="0">
              <a:solidFill>
                <a:schemeClr val="tx1"/>
              </a:solidFill>
              <a:effectLst/>
              <a:latin typeface="Arial" charset="0"/>
              <a:ea typeface="+mn-ea"/>
              <a:cs typeface="+mn-cs"/>
            </a:endParaRPr>
          </a:p>
          <a:p>
            <a:pPr marL="171450" indent="-171450">
              <a:buFont typeface="Arial" panose="020B0604020202020204" pitchFamily="34" charset="0"/>
              <a:buChar char="•"/>
            </a:pPr>
            <a:r>
              <a:rPr lang="en-GB" sz="1200" kern="1200" dirty="0" smtClean="0">
                <a:solidFill>
                  <a:schemeClr val="tx1"/>
                </a:solidFill>
                <a:effectLst/>
                <a:latin typeface="Arial" charset="0"/>
                <a:ea typeface="+mn-ea"/>
                <a:cs typeface="+mn-cs"/>
              </a:rPr>
              <a:t>Europe needs a common line of action for aviation, as well as highest consideration of the society’s needs. </a:t>
            </a:r>
            <a:endParaRPr lang="sk-SK" sz="1200" kern="1200" dirty="0" smtClean="0">
              <a:solidFill>
                <a:schemeClr val="tx1"/>
              </a:solidFill>
              <a:effectLst/>
              <a:latin typeface="Arial" charset="0"/>
              <a:ea typeface="+mn-ea"/>
              <a:cs typeface="+mn-cs"/>
            </a:endParaRPr>
          </a:p>
          <a:p>
            <a:pPr marL="171450" indent="-171450">
              <a:buFont typeface="Arial" panose="020B0604020202020204" pitchFamily="34" charset="0"/>
              <a:buChar char="•"/>
            </a:pPr>
            <a:r>
              <a:rPr lang="en-GB" sz="1200" kern="1200" dirty="0" smtClean="0">
                <a:solidFill>
                  <a:schemeClr val="tx1"/>
                </a:solidFill>
                <a:effectLst/>
                <a:latin typeface="Arial" charset="0"/>
                <a:ea typeface="+mn-ea"/>
                <a:cs typeface="+mn-cs"/>
              </a:rPr>
              <a:t>All the elements are there. We need to take them up in an aligned way and make them work. </a:t>
            </a:r>
            <a:endParaRPr lang="sk-SK" sz="1200" kern="1200" dirty="0" smtClean="0">
              <a:solidFill>
                <a:schemeClr val="tx1"/>
              </a:solidFill>
              <a:effectLst/>
              <a:latin typeface="Arial" charset="0"/>
              <a:ea typeface="+mn-ea"/>
              <a:cs typeface="+mn-cs"/>
            </a:endParaRPr>
          </a:p>
          <a:p>
            <a:pPr marL="171450" indent="-171450">
              <a:buFont typeface="Arial" panose="020B0604020202020204" pitchFamily="34" charset="0"/>
              <a:buChar char="•"/>
            </a:pPr>
            <a:r>
              <a:rPr lang="en-GB" sz="1200" kern="1200" dirty="0" smtClean="0">
                <a:solidFill>
                  <a:schemeClr val="tx1"/>
                </a:solidFill>
                <a:effectLst/>
                <a:latin typeface="Arial" charset="0"/>
                <a:ea typeface="+mn-ea"/>
                <a:cs typeface="+mn-cs"/>
              </a:rPr>
              <a:t>We need to defragment not only the infrastructure, but also the thinking and acting. </a:t>
            </a:r>
            <a:endParaRPr lang="sk-SK" sz="1200" kern="1200" dirty="0" smtClean="0">
              <a:solidFill>
                <a:schemeClr val="tx1"/>
              </a:solidFill>
              <a:effectLst/>
              <a:latin typeface="Arial" charset="0"/>
              <a:ea typeface="+mn-ea"/>
              <a:cs typeface="+mn-cs"/>
            </a:endParaRPr>
          </a:p>
          <a:p>
            <a:pPr marL="171450" indent="-171450">
              <a:buFont typeface="Arial" panose="020B0604020202020204" pitchFamily="34" charset="0"/>
              <a:buChar char="•"/>
            </a:pPr>
            <a:r>
              <a:rPr lang="en-GB" sz="1200" kern="1200" dirty="0" smtClean="0">
                <a:solidFill>
                  <a:schemeClr val="tx1"/>
                </a:solidFill>
                <a:effectLst/>
                <a:latin typeface="Arial" charset="0"/>
                <a:ea typeface="+mn-ea"/>
                <a:cs typeface="+mn-cs"/>
              </a:rPr>
              <a:t>Simplifying the regulatory framework will help businesses to grow safely. </a:t>
            </a:r>
            <a:endParaRPr lang="sk-SK" sz="1200" kern="1200" dirty="0" smtClean="0">
              <a:solidFill>
                <a:schemeClr val="tx1"/>
              </a:solidFill>
              <a:effectLst/>
              <a:latin typeface="Arial" charset="0"/>
              <a:ea typeface="+mn-ea"/>
              <a:cs typeface="+mn-cs"/>
            </a:endParaRPr>
          </a:p>
          <a:p>
            <a:pPr marL="171450" indent="-171450">
              <a:buFont typeface="Arial" panose="020B0604020202020204" pitchFamily="34" charset="0"/>
              <a:buChar char="•"/>
            </a:pPr>
            <a:r>
              <a:rPr lang="en-GB" sz="1200" kern="1200" dirty="0" smtClean="0">
                <a:solidFill>
                  <a:schemeClr val="tx1"/>
                </a:solidFill>
                <a:effectLst/>
                <a:latin typeface="Arial" charset="0"/>
                <a:ea typeface="+mn-ea"/>
                <a:cs typeface="+mn-cs"/>
              </a:rPr>
              <a:t>And it needs strong will from all of us coupled with the necessary political support. </a:t>
            </a:r>
            <a:endParaRPr lang="sk-SK" sz="1200" kern="1200" dirty="0" smtClean="0">
              <a:solidFill>
                <a:schemeClr val="tx1"/>
              </a:solidFill>
              <a:effectLst/>
              <a:latin typeface="Arial" charset="0"/>
              <a:ea typeface="+mn-ea"/>
              <a:cs typeface="+mn-cs"/>
            </a:endParaRPr>
          </a:p>
          <a:p>
            <a:pPr marL="171450" indent="-171450">
              <a:buFont typeface="Arial" panose="020B0604020202020204" pitchFamily="34" charset="0"/>
              <a:buChar char="•"/>
            </a:pPr>
            <a:r>
              <a:rPr lang="en-GB" sz="1200" kern="1200" dirty="0" smtClean="0">
                <a:solidFill>
                  <a:schemeClr val="tx1"/>
                </a:solidFill>
                <a:effectLst/>
                <a:latin typeface="Arial" charset="0"/>
                <a:ea typeface="+mn-ea"/>
                <a:cs typeface="+mn-cs"/>
              </a:rPr>
              <a:t>ANSPs act along these lines.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Thank you for your attention!</a:t>
            </a:r>
            <a:endParaRPr lang="sk-SK" sz="1200" kern="1200" dirty="0" smtClean="0">
              <a:solidFill>
                <a:schemeClr val="tx1"/>
              </a:solidFill>
              <a:effectLst/>
              <a:latin typeface="Arial" charset="0"/>
              <a:ea typeface="+mn-ea"/>
              <a:cs typeface="+mn-cs"/>
            </a:endParaRPr>
          </a:p>
          <a:p>
            <a:endParaRPr lang="sk-SK" dirty="0"/>
          </a:p>
        </p:txBody>
      </p:sp>
      <p:sp>
        <p:nvSpPr>
          <p:cNvPr id="4" name="Zástupný symbol čísla snímky 3"/>
          <p:cNvSpPr>
            <a:spLocks noGrp="1"/>
          </p:cNvSpPr>
          <p:nvPr>
            <p:ph type="sldNum" sz="quarter" idx="10"/>
          </p:nvPr>
        </p:nvSpPr>
        <p:spPr/>
        <p:txBody>
          <a:bodyPr/>
          <a:lstStyle/>
          <a:p>
            <a:fld id="{B1D99605-6DE0-4EDE-AB57-5FAB0CF0F158}" type="slidenum">
              <a:rPr lang="sk-SK" altLang="sk-SK" smtClean="0"/>
              <a:pPr/>
              <a:t>17</a:t>
            </a:fld>
            <a:endParaRPr lang="sk-SK" altLang="sk-SK"/>
          </a:p>
        </p:txBody>
      </p:sp>
    </p:spTree>
    <p:extLst>
      <p:ext uri="{BB962C8B-B14F-4D97-AF65-F5344CB8AC3E}">
        <p14:creationId xmlns:p14="http://schemas.microsoft.com/office/powerpoint/2010/main" val="26711849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en-GB" sz="1200" kern="1200" dirty="0" smtClean="0">
                <a:solidFill>
                  <a:schemeClr val="tx1"/>
                </a:solidFill>
                <a:effectLst/>
                <a:latin typeface="Arial" charset="0"/>
                <a:ea typeface="+mn-ea"/>
                <a:cs typeface="+mn-cs"/>
              </a:rPr>
              <a:t>Dear ladies and gentlemen, dear colleagues,</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Provision of air navigation services is a vital component of aviation and air transport value chain.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ANSPs operate in a complex, highly-regulated and fragmented environment.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Yet they must meet the ever-growing demands of their customers and a range of aviation stakeholders, including the European Union.</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Today, more than 40 ANSPs provide services in Europe only.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Therefore, when it comes to safety, capacity, cost-effectiveness, performance or technology – good cooperation with their partners is a key for all ANSPs.</a:t>
            </a:r>
            <a:endParaRPr lang="sk-SK" dirty="0"/>
          </a:p>
        </p:txBody>
      </p:sp>
      <p:sp>
        <p:nvSpPr>
          <p:cNvPr id="4" name="Zástupný symbol čísla snímky 3"/>
          <p:cNvSpPr>
            <a:spLocks noGrp="1"/>
          </p:cNvSpPr>
          <p:nvPr>
            <p:ph type="sldNum" sz="quarter" idx="10"/>
          </p:nvPr>
        </p:nvSpPr>
        <p:spPr/>
        <p:txBody>
          <a:bodyPr/>
          <a:lstStyle/>
          <a:p>
            <a:fld id="{B1D99605-6DE0-4EDE-AB57-5FAB0CF0F158}" type="slidenum">
              <a:rPr lang="sk-SK" altLang="sk-SK" smtClean="0"/>
              <a:pPr/>
              <a:t>3</a:t>
            </a:fld>
            <a:endParaRPr lang="sk-SK" altLang="sk-SK"/>
          </a:p>
        </p:txBody>
      </p:sp>
    </p:spTree>
    <p:extLst>
      <p:ext uri="{BB962C8B-B14F-4D97-AF65-F5344CB8AC3E}">
        <p14:creationId xmlns:p14="http://schemas.microsoft.com/office/powerpoint/2010/main" val="13075745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pPr>
              <a:lnSpc>
                <a:spcPct val="150000"/>
              </a:lnSpc>
              <a:spcBef>
                <a:spcPts val="600"/>
              </a:spcBef>
            </a:pPr>
            <a:r>
              <a:rPr lang="en-GB" sz="1200" kern="1200" dirty="0" smtClean="0">
                <a:solidFill>
                  <a:schemeClr val="tx1"/>
                </a:solidFill>
                <a:effectLst/>
                <a:latin typeface="Arial" charset="0"/>
                <a:ea typeface="+mn-ea"/>
                <a:cs typeface="+mn-cs"/>
              </a:rPr>
              <a:t>More than 2 decades ago ANSPs faced a very difficult situation. </a:t>
            </a:r>
            <a:endParaRPr lang="sk-SK" sz="1200" kern="1200" dirty="0" smtClean="0">
              <a:solidFill>
                <a:schemeClr val="tx1"/>
              </a:solidFill>
              <a:effectLst/>
              <a:latin typeface="Arial" charset="0"/>
              <a:ea typeface="+mn-ea"/>
              <a:cs typeface="+mn-cs"/>
            </a:endParaRPr>
          </a:p>
          <a:p>
            <a:pPr>
              <a:lnSpc>
                <a:spcPct val="150000"/>
              </a:lnSpc>
              <a:spcBef>
                <a:spcPts val="600"/>
              </a:spcBef>
            </a:pPr>
            <a:r>
              <a:rPr lang="en-GB" sz="1200" kern="1200" dirty="0" smtClean="0">
                <a:solidFill>
                  <a:schemeClr val="tx1"/>
                </a:solidFill>
                <a:effectLst/>
                <a:latin typeface="Arial" charset="0"/>
                <a:ea typeface="+mn-ea"/>
                <a:cs typeface="+mn-cs"/>
              </a:rPr>
              <a:t>Passengers suffered from high delays as the ATS provision was far from an optimised air traffic management as we know it today. </a:t>
            </a:r>
            <a:endParaRPr lang="sk-SK" sz="1200" kern="1200" dirty="0" smtClean="0">
              <a:solidFill>
                <a:schemeClr val="tx1"/>
              </a:solidFill>
              <a:effectLst/>
              <a:latin typeface="Arial" charset="0"/>
              <a:ea typeface="+mn-ea"/>
              <a:cs typeface="+mn-cs"/>
            </a:endParaRPr>
          </a:p>
          <a:p>
            <a:pPr>
              <a:lnSpc>
                <a:spcPct val="150000"/>
              </a:lnSpc>
              <a:spcBef>
                <a:spcPts val="600"/>
              </a:spcBef>
            </a:pPr>
            <a:r>
              <a:rPr lang="en-GB" sz="1200" kern="1200" dirty="0" smtClean="0">
                <a:solidFill>
                  <a:schemeClr val="tx1"/>
                </a:solidFill>
                <a:effectLst/>
                <a:latin typeface="Arial" charset="0"/>
                <a:ea typeface="+mn-ea"/>
                <a:cs typeface="+mn-cs"/>
              </a:rPr>
              <a:t>For instance, an average delay per flight in 1999 in Europe was 4,5 minutes – today it is 61 seconds.</a:t>
            </a:r>
            <a:endParaRPr lang="sk-SK" sz="1200" kern="1200" dirty="0" smtClean="0">
              <a:solidFill>
                <a:schemeClr val="tx1"/>
              </a:solidFill>
              <a:effectLst/>
              <a:latin typeface="Arial" charset="0"/>
              <a:ea typeface="+mn-ea"/>
              <a:cs typeface="+mn-cs"/>
            </a:endParaRPr>
          </a:p>
          <a:p>
            <a:pPr>
              <a:lnSpc>
                <a:spcPct val="150000"/>
              </a:lnSpc>
              <a:spcBef>
                <a:spcPts val="600"/>
              </a:spcBef>
            </a:pPr>
            <a:r>
              <a:rPr lang="en-GB" sz="1200" kern="1200" dirty="0" smtClean="0">
                <a:solidFill>
                  <a:schemeClr val="tx1"/>
                </a:solidFill>
                <a:effectLst/>
                <a:latin typeface="Arial" charset="0"/>
                <a:ea typeface="+mn-ea"/>
                <a:cs typeface="+mn-cs"/>
              </a:rPr>
              <a:t>In our business, borders constituted vast differences in communication, navigation and surveillance provision. </a:t>
            </a:r>
            <a:endParaRPr lang="sk-SK" sz="1200" kern="1200" dirty="0" smtClean="0">
              <a:solidFill>
                <a:schemeClr val="tx1"/>
              </a:solidFill>
              <a:effectLst/>
              <a:latin typeface="Arial" charset="0"/>
              <a:ea typeface="+mn-ea"/>
              <a:cs typeface="+mn-cs"/>
            </a:endParaRPr>
          </a:p>
          <a:p>
            <a:pPr>
              <a:lnSpc>
                <a:spcPct val="150000"/>
              </a:lnSpc>
              <a:spcBef>
                <a:spcPts val="600"/>
              </a:spcBef>
            </a:pPr>
            <a:r>
              <a:rPr lang="en-GB" sz="1200" kern="1200" dirty="0" smtClean="0">
                <a:solidFill>
                  <a:schemeClr val="tx1"/>
                </a:solidFill>
                <a:effectLst/>
                <a:latin typeface="Arial" charset="0"/>
                <a:ea typeface="+mn-ea"/>
                <a:cs typeface="+mn-cs"/>
              </a:rPr>
              <a:t>This was inefficient and costly. But this is now past.</a:t>
            </a:r>
            <a:endParaRPr lang="sk-SK" sz="1200" kern="1200" dirty="0" smtClean="0">
              <a:solidFill>
                <a:schemeClr val="tx1"/>
              </a:solidFill>
              <a:effectLst/>
              <a:latin typeface="Arial" charset="0"/>
              <a:ea typeface="+mn-ea"/>
              <a:cs typeface="+mn-cs"/>
            </a:endParaRPr>
          </a:p>
          <a:p>
            <a:endParaRPr lang="sk-SK" dirty="0"/>
          </a:p>
        </p:txBody>
      </p:sp>
      <p:sp>
        <p:nvSpPr>
          <p:cNvPr id="4" name="Zástupný symbol čísla snímky 3"/>
          <p:cNvSpPr>
            <a:spLocks noGrp="1"/>
          </p:cNvSpPr>
          <p:nvPr>
            <p:ph type="sldNum" sz="quarter" idx="10"/>
          </p:nvPr>
        </p:nvSpPr>
        <p:spPr/>
        <p:txBody>
          <a:bodyPr/>
          <a:lstStyle/>
          <a:p>
            <a:fld id="{B1D99605-6DE0-4EDE-AB57-5FAB0CF0F158}" type="slidenum">
              <a:rPr lang="sk-SK" altLang="sk-SK" smtClean="0"/>
              <a:pPr/>
              <a:t>4</a:t>
            </a:fld>
            <a:endParaRPr lang="sk-SK" altLang="sk-SK"/>
          </a:p>
        </p:txBody>
      </p:sp>
    </p:spTree>
    <p:extLst>
      <p:ext uri="{BB962C8B-B14F-4D97-AF65-F5344CB8AC3E}">
        <p14:creationId xmlns:p14="http://schemas.microsoft.com/office/powerpoint/2010/main" val="3069697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en-GB" sz="1200" kern="1200" dirty="0" smtClean="0">
                <a:solidFill>
                  <a:schemeClr val="tx1"/>
                </a:solidFill>
                <a:effectLst/>
                <a:latin typeface="Arial" charset="0"/>
                <a:ea typeface="+mn-ea"/>
                <a:cs typeface="+mn-cs"/>
              </a:rPr>
              <a:t>Single European Sky was launched by the EU to move the “patchwork into a network” – as Mrs. Loyola de Palacio, then energy and transport commissioner, expressed it in 2002.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Many improvements have been achieved and some are listed here.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What is not so visible for the non-ANSP world is that our world has basically turned upside down through SES: </a:t>
            </a:r>
            <a:endParaRPr lang="sk-SK"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From a purely State owned body to a corporatized self-standing organisation.</a:t>
            </a:r>
            <a:endParaRPr lang="sk-SK"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From a company developing its own hard and software to a business organisation.</a:t>
            </a:r>
            <a:endParaRPr lang="sk-SK" sz="1200" kern="1200" dirty="0" smtClean="0">
              <a:solidFill>
                <a:schemeClr val="tx1"/>
              </a:solidFill>
              <a:effectLst/>
              <a:latin typeface="Arial" charset="0"/>
              <a:ea typeface="+mn-ea"/>
              <a:cs typeface="+mn-cs"/>
            </a:endParaRPr>
          </a:p>
          <a:p>
            <a:pPr marL="171450" lvl="0" indent="-171450">
              <a:buFont typeface="Arial" panose="020B0604020202020204" pitchFamily="34" charset="0"/>
              <a:buChar char="•"/>
            </a:pPr>
            <a:r>
              <a:rPr lang="en-GB" sz="1200" kern="1200" dirty="0" smtClean="0">
                <a:solidFill>
                  <a:schemeClr val="tx1"/>
                </a:solidFill>
                <a:effectLst/>
                <a:latin typeface="Arial" charset="0"/>
                <a:ea typeface="+mn-ea"/>
                <a:cs typeface="+mn-cs"/>
              </a:rPr>
              <a:t>From a national body to a FAB partner in the European ATM landscape.</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EASA, the SESAR Joint Undertaking, the Network Manager or the Deployment Manager – all were set up well under intensive contribution of the ANSPs to improve mainly one thing: connectivity</a:t>
            </a:r>
            <a:r>
              <a:rPr lang="sk-SK" sz="1200" kern="1200" dirty="0" smtClean="0">
                <a:solidFill>
                  <a:schemeClr val="tx1"/>
                </a:solidFill>
                <a:effectLst/>
                <a:latin typeface="Arial" charset="0"/>
                <a:ea typeface="+mn-ea"/>
                <a:cs typeface="+mn-cs"/>
              </a:rPr>
              <a:t>.</a:t>
            </a:r>
          </a:p>
          <a:p>
            <a:endParaRPr lang="sk-SK" dirty="0"/>
          </a:p>
        </p:txBody>
      </p:sp>
      <p:sp>
        <p:nvSpPr>
          <p:cNvPr id="4" name="Zástupný symbol čísla snímky 3"/>
          <p:cNvSpPr>
            <a:spLocks noGrp="1"/>
          </p:cNvSpPr>
          <p:nvPr>
            <p:ph type="sldNum" sz="quarter" idx="10"/>
          </p:nvPr>
        </p:nvSpPr>
        <p:spPr/>
        <p:txBody>
          <a:bodyPr/>
          <a:lstStyle/>
          <a:p>
            <a:fld id="{B1D99605-6DE0-4EDE-AB57-5FAB0CF0F158}" type="slidenum">
              <a:rPr lang="sk-SK" altLang="sk-SK" smtClean="0"/>
              <a:pPr/>
              <a:t>5</a:t>
            </a:fld>
            <a:endParaRPr lang="sk-SK" altLang="sk-SK"/>
          </a:p>
        </p:txBody>
      </p:sp>
    </p:spTree>
    <p:extLst>
      <p:ext uri="{BB962C8B-B14F-4D97-AF65-F5344CB8AC3E}">
        <p14:creationId xmlns:p14="http://schemas.microsoft.com/office/powerpoint/2010/main" val="403931297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en-GB" sz="1200" kern="1200" dirty="0" smtClean="0">
                <a:solidFill>
                  <a:schemeClr val="tx1"/>
                </a:solidFill>
                <a:effectLst/>
                <a:latin typeface="Arial" charset="0"/>
                <a:ea typeface="+mn-ea"/>
                <a:cs typeface="+mn-cs"/>
              </a:rPr>
              <a:t>At first, these changes mainly created costs. Purely operational improvements still have to materialise in certain areas.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But the improvements cannot be expected to arrive overnight and enormous efforts from the ANSPs and the manufacturing industry are continuously required.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In the meantime, we are discussing the 3</a:t>
            </a:r>
            <a:r>
              <a:rPr lang="en-GB" sz="1200" kern="1200" baseline="30000" dirty="0" smtClean="0">
                <a:solidFill>
                  <a:schemeClr val="tx1"/>
                </a:solidFill>
                <a:effectLst/>
                <a:latin typeface="Arial" charset="0"/>
                <a:ea typeface="+mn-ea"/>
                <a:cs typeface="+mn-cs"/>
              </a:rPr>
              <a:t>rd</a:t>
            </a:r>
            <a:r>
              <a:rPr lang="en-GB" sz="1200" kern="1200" dirty="0" smtClean="0">
                <a:solidFill>
                  <a:schemeClr val="tx1"/>
                </a:solidFill>
                <a:effectLst/>
                <a:latin typeface="Arial" charset="0"/>
                <a:ea typeface="+mn-ea"/>
                <a:cs typeface="+mn-cs"/>
              </a:rPr>
              <a:t> evolutionary step of the SES: the SES 2+.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And still we have fragmentation – an institutional one. Difficult discussions on institutional competencies and structures, hampering the industry to deliver optimised services, are continuing.</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No one can deny that the economic situation today is drastically different from the one in 2004, when SESAR was initiated and its high level goals were presented by transport Commissioner Jacques </a:t>
            </a:r>
            <a:r>
              <a:rPr lang="en-GB" sz="1200" kern="1200" dirty="0" err="1" smtClean="0">
                <a:solidFill>
                  <a:schemeClr val="tx1"/>
                </a:solidFill>
                <a:effectLst/>
                <a:latin typeface="Arial" charset="0"/>
                <a:ea typeface="+mn-ea"/>
                <a:cs typeface="+mn-cs"/>
              </a:rPr>
              <a:t>Barrot</a:t>
            </a:r>
            <a:r>
              <a:rPr lang="en-GB" sz="1200" kern="1200" dirty="0" smtClean="0">
                <a:solidFill>
                  <a:schemeClr val="tx1"/>
                </a:solidFill>
                <a:effectLst/>
                <a:latin typeface="Arial" charset="0"/>
                <a:ea typeface="+mn-ea"/>
                <a:cs typeface="+mn-cs"/>
              </a:rPr>
              <a:t>.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Now, global competition is now at the front door – not only for airlines. And everything has important social aspects that need to be properly addressed.</a:t>
            </a:r>
            <a:endParaRPr lang="sk-SK" sz="1200" kern="1200" dirty="0" smtClean="0">
              <a:solidFill>
                <a:schemeClr val="tx1"/>
              </a:solidFill>
              <a:effectLst/>
              <a:latin typeface="Arial" charset="0"/>
              <a:ea typeface="+mn-ea"/>
              <a:cs typeface="+mn-cs"/>
            </a:endParaRPr>
          </a:p>
          <a:p>
            <a:endParaRPr lang="sk-SK" dirty="0"/>
          </a:p>
        </p:txBody>
      </p:sp>
      <p:sp>
        <p:nvSpPr>
          <p:cNvPr id="4" name="Zástupný symbol čísla snímky 3"/>
          <p:cNvSpPr>
            <a:spLocks noGrp="1"/>
          </p:cNvSpPr>
          <p:nvPr>
            <p:ph type="sldNum" sz="quarter" idx="10"/>
          </p:nvPr>
        </p:nvSpPr>
        <p:spPr/>
        <p:txBody>
          <a:bodyPr/>
          <a:lstStyle/>
          <a:p>
            <a:fld id="{B1D99605-6DE0-4EDE-AB57-5FAB0CF0F158}" type="slidenum">
              <a:rPr lang="sk-SK" altLang="sk-SK" smtClean="0"/>
              <a:pPr/>
              <a:t>6</a:t>
            </a:fld>
            <a:endParaRPr lang="sk-SK" altLang="sk-SK"/>
          </a:p>
        </p:txBody>
      </p:sp>
    </p:spTree>
    <p:extLst>
      <p:ext uri="{BB962C8B-B14F-4D97-AF65-F5344CB8AC3E}">
        <p14:creationId xmlns:p14="http://schemas.microsoft.com/office/powerpoint/2010/main" val="154767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en-GB" sz="1200" kern="1200" dirty="0" smtClean="0">
                <a:solidFill>
                  <a:schemeClr val="tx1"/>
                </a:solidFill>
                <a:effectLst/>
                <a:latin typeface="Arial" charset="0"/>
                <a:ea typeface="+mn-ea"/>
                <a:cs typeface="+mn-cs"/>
              </a:rPr>
              <a:t>Just to visualize:</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We have SES as the regulatory frame.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We have SESAR for the technology part of the future ATM we need in Europe, linked to the global business.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But we have not enough political commitment – still too many national limits, not enough European thinking. And we lack true solutions for the social consequences.</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Europe has high social standards and high costs of living. We need to manage keeping the social standards and at the same time to ensure our global leadership and competitiveness.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Where are the necessary strategies? Social Dialogue – yes, but then Commission should not cut the funds for this – but increase them!</a:t>
            </a:r>
            <a:endParaRPr lang="sk-SK" sz="1200" kern="1200" dirty="0" smtClean="0">
              <a:solidFill>
                <a:schemeClr val="tx1"/>
              </a:solidFill>
              <a:effectLst/>
              <a:latin typeface="Arial" charset="0"/>
              <a:ea typeface="+mn-ea"/>
              <a:cs typeface="+mn-cs"/>
            </a:endParaRPr>
          </a:p>
          <a:p>
            <a:endParaRPr lang="sk-SK" dirty="0"/>
          </a:p>
        </p:txBody>
      </p:sp>
      <p:sp>
        <p:nvSpPr>
          <p:cNvPr id="4" name="Zástupný symbol čísla snímky 3"/>
          <p:cNvSpPr>
            <a:spLocks noGrp="1"/>
          </p:cNvSpPr>
          <p:nvPr>
            <p:ph type="sldNum" sz="quarter" idx="10"/>
          </p:nvPr>
        </p:nvSpPr>
        <p:spPr/>
        <p:txBody>
          <a:bodyPr/>
          <a:lstStyle/>
          <a:p>
            <a:fld id="{B1D99605-6DE0-4EDE-AB57-5FAB0CF0F158}" type="slidenum">
              <a:rPr lang="sk-SK" altLang="sk-SK" smtClean="0"/>
              <a:pPr/>
              <a:t>7</a:t>
            </a:fld>
            <a:endParaRPr lang="sk-SK" altLang="sk-SK"/>
          </a:p>
        </p:txBody>
      </p:sp>
    </p:spTree>
    <p:extLst>
      <p:ext uri="{BB962C8B-B14F-4D97-AF65-F5344CB8AC3E}">
        <p14:creationId xmlns:p14="http://schemas.microsoft.com/office/powerpoint/2010/main" val="30975619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en-CA" sz="1200" kern="1200" dirty="0" smtClean="0">
                <a:solidFill>
                  <a:schemeClr val="tx1"/>
                </a:solidFill>
                <a:effectLst/>
                <a:latin typeface="Arial" charset="0"/>
                <a:ea typeface="+mn-ea"/>
                <a:cs typeface="+mn-cs"/>
              </a:rPr>
              <a:t>We have to reduce the obstacles that are barriers to a seamless airspace. </a:t>
            </a:r>
            <a:endParaRPr lang="sk-SK" sz="1200" kern="1200" dirty="0" smtClean="0">
              <a:solidFill>
                <a:schemeClr val="tx1"/>
              </a:solidFill>
              <a:effectLst/>
              <a:latin typeface="Arial" charset="0"/>
              <a:ea typeface="+mn-ea"/>
              <a:cs typeface="+mn-cs"/>
            </a:endParaRPr>
          </a:p>
          <a:p>
            <a:r>
              <a:rPr lang="en-CA" sz="1200" kern="1200" dirty="0" smtClean="0">
                <a:solidFill>
                  <a:schemeClr val="tx1"/>
                </a:solidFill>
                <a:effectLst/>
                <a:latin typeface="Arial" charset="0"/>
                <a:ea typeface="+mn-ea"/>
                <a:cs typeface="+mn-cs"/>
              </a:rPr>
              <a:t>We are here to reach a common understanding of the issues that keep us from a more accelerated path to success.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There are hundreds of activities keeping us all busy – too many, not aligned, not efficient, but allowing organisations, groups, and people to keep their area of competence and power.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The loser is the citizen – you and I and our European competitiveness.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There are too many vested interests. It needs courage, leadership and a strong will to overcome this.</a:t>
            </a:r>
            <a:endParaRPr lang="sk-SK" sz="1200" kern="1200" dirty="0" smtClean="0">
              <a:solidFill>
                <a:schemeClr val="tx1"/>
              </a:solidFill>
              <a:effectLst/>
              <a:latin typeface="Arial" charset="0"/>
              <a:ea typeface="+mn-ea"/>
              <a:cs typeface="+mn-cs"/>
            </a:endParaRPr>
          </a:p>
          <a:p>
            <a:endParaRPr lang="sk-SK" dirty="0"/>
          </a:p>
        </p:txBody>
      </p:sp>
      <p:sp>
        <p:nvSpPr>
          <p:cNvPr id="4" name="Zástupný symbol čísla snímky 3"/>
          <p:cNvSpPr>
            <a:spLocks noGrp="1"/>
          </p:cNvSpPr>
          <p:nvPr>
            <p:ph type="sldNum" sz="quarter" idx="10"/>
          </p:nvPr>
        </p:nvSpPr>
        <p:spPr/>
        <p:txBody>
          <a:bodyPr/>
          <a:lstStyle/>
          <a:p>
            <a:fld id="{B1D99605-6DE0-4EDE-AB57-5FAB0CF0F158}" type="slidenum">
              <a:rPr lang="sk-SK" altLang="sk-SK" smtClean="0"/>
              <a:pPr/>
              <a:t>8</a:t>
            </a:fld>
            <a:endParaRPr lang="sk-SK" altLang="sk-SK"/>
          </a:p>
        </p:txBody>
      </p:sp>
    </p:spTree>
    <p:extLst>
      <p:ext uri="{BB962C8B-B14F-4D97-AF65-F5344CB8AC3E}">
        <p14:creationId xmlns:p14="http://schemas.microsoft.com/office/powerpoint/2010/main" val="1782919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en-GB" sz="1200" kern="1200" dirty="0" smtClean="0">
                <a:solidFill>
                  <a:schemeClr val="tx1"/>
                </a:solidFill>
                <a:effectLst/>
                <a:latin typeface="Arial" charset="0"/>
                <a:ea typeface="+mn-ea"/>
                <a:cs typeface="+mn-cs"/>
              </a:rPr>
              <a:t>Seamless performance-driven ATM is the headline of European ANSPs.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In Europe it needs less prescriptive – better – regulation reflecting a simplified institutional framework.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It needs SESAR – the technology pillar.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And it needs a dedicated cooperation of the business partners.</a:t>
            </a:r>
            <a:endParaRPr lang="sk-SK" sz="1200" kern="1200" dirty="0" smtClean="0">
              <a:solidFill>
                <a:schemeClr val="tx1"/>
              </a:solidFill>
              <a:effectLst/>
              <a:latin typeface="Arial" charset="0"/>
              <a:ea typeface="+mn-ea"/>
              <a:cs typeface="+mn-cs"/>
            </a:endParaRPr>
          </a:p>
          <a:p>
            <a:endParaRPr lang="sk-SK" dirty="0"/>
          </a:p>
        </p:txBody>
      </p:sp>
      <p:sp>
        <p:nvSpPr>
          <p:cNvPr id="4" name="Zástupný symbol čísla snímky 3"/>
          <p:cNvSpPr>
            <a:spLocks noGrp="1"/>
          </p:cNvSpPr>
          <p:nvPr>
            <p:ph type="sldNum" sz="quarter" idx="10"/>
          </p:nvPr>
        </p:nvSpPr>
        <p:spPr/>
        <p:txBody>
          <a:bodyPr/>
          <a:lstStyle/>
          <a:p>
            <a:fld id="{B1D99605-6DE0-4EDE-AB57-5FAB0CF0F158}" type="slidenum">
              <a:rPr lang="sk-SK" altLang="sk-SK" smtClean="0"/>
              <a:pPr/>
              <a:t>9</a:t>
            </a:fld>
            <a:endParaRPr lang="sk-SK" altLang="sk-SK"/>
          </a:p>
        </p:txBody>
      </p:sp>
    </p:spTree>
    <p:extLst>
      <p:ext uri="{BB962C8B-B14F-4D97-AF65-F5344CB8AC3E}">
        <p14:creationId xmlns:p14="http://schemas.microsoft.com/office/powerpoint/2010/main" val="1793895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obrazu snímky 1"/>
          <p:cNvSpPr>
            <a:spLocks noGrp="1" noRot="1" noChangeAspect="1"/>
          </p:cNvSpPr>
          <p:nvPr>
            <p:ph type="sldImg"/>
          </p:nvPr>
        </p:nvSpPr>
        <p:spPr/>
      </p:sp>
      <p:sp>
        <p:nvSpPr>
          <p:cNvPr id="3" name="Zástupný symbol poznámok 2"/>
          <p:cNvSpPr>
            <a:spLocks noGrp="1"/>
          </p:cNvSpPr>
          <p:nvPr>
            <p:ph type="body" idx="1"/>
          </p:nvPr>
        </p:nvSpPr>
        <p:spPr/>
        <p:txBody>
          <a:bodyPr/>
          <a:lstStyle/>
          <a:p>
            <a:r>
              <a:rPr lang="en-GB" sz="1200" kern="1200" dirty="0" smtClean="0">
                <a:solidFill>
                  <a:schemeClr val="tx1"/>
                </a:solidFill>
                <a:effectLst/>
                <a:latin typeface="Arial" charset="0"/>
                <a:ea typeface="+mn-ea"/>
                <a:cs typeface="+mn-cs"/>
              </a:rPr>
              <a:t>Technology will help us to drive the evolution – but we started SESAR 10 years ago. </a:t>
            </a:r>
            <a:endParaRPr lang="sk-SK" sz="1200" kern="1200" dirty="0" smtClean="0">
              <a:solidFill>
                <a:schemeClr val="tx1"/>
              </a:solidFill>
              <a:effectLst/>
              <a:latin typeface="Arial" charset="0"/>
              <a:ea typeface="+mn-ea"/>
              <a:cs typeface="+mn-cs"/>
            </a:endParaRPr>
          </a:p>
          <a:p>
            <a:r>
              <a:rPr lang="en-GB" sz="1200" kern="1200" dirty="0" smtClean="0">
                <a:solidFill>
                  <a:schemeClr val="tx1"/>
                </a:solidFill>
                <a:effectLst/>
                <a:latin typeface="Arial" charset="0"/>
                <a:ea typeface="+mn-ea"/>
                <a:cs typeface="+mn-cs"/>
              </a:rPr>
              <a:t>It is time to deploy and to move on – and to harvest the results of our work. Focus on delivery is a key.</a:t>
            </a:r>
            <a:endParaRPr lang="sk-SK" sz="1200" kern="1200" dirty="0" smtClean="0">
              <a:solidFill>
                <a:schemeClr val="tx1"/>
              </a:solidFill>
              <a:effectLst/>
              <a:latin typeface="Arial" charset="0"/>
              <a:ea typeface="+mn-ea"/>
              <a:cs typeface="+mn-cs"/>
            </a:endParaRPr>
          </a:p>
          <a:p>
            <a:endParaRPr lang="sk-SK" dirty="0"/>
          </a:p>
        </p:txBody>
      </p:sp>
      <p:sp>
        <p:nvSpPr>
          <p:cNvPr id="4" name="Zástupný symbol čísla snímky 3"/>
          <p:cNvSpPr>
            <a:spLocks noGrp="1"/>
          </p:cNvSpPr>
          <p:nvPr>
            <p:ph type="sldNum" sz="quarter" idx="10"/>
          </p:nvPr>
        </p:nvSpPr>
        <p:spPr/>
        <p:txBody>
          <a:bodyPr/>
          <a:lstStyle/>
          <a:p>
            <a:fld id="{B1D99605-6DE0-4EDE-AB57-5FAB0CF0F158}" type="slidenum">
              <a:rPr lang="sk-SK" altLang="sk-SK" smtClean="0"/>
              <a:pPr/>
              <a:t>10</a:t>
            </a:fld>
            <a:endParaRPr lang="sk-SK" altLang="sk-SK"/>
          </a:p>
        </p:txBody>
      </p:sp>
    </p:spTree>
    <p:extLst>
      <p:ext uri="{BB962C8B-B14F-4D97-AF65-F5344CB8AC3E}">
        <p14:creationId xmlns:p14="http://schemas.microsoft.com/office/powerpoint/2010/main" val="39497872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sp>
        <p:nvSpPr>
          <p:cNvPr id="101378" name="Rectangle 2"/>
          <p:cNvSpPr>
            <a:spLocks noGrp="1" noChangeArrowheads="1"/>
          </p:cNvSpPr>
          <p:nvPr>
            <p:ph type="ctrTitle"/>
          </p:nvPr>
        </p:nvSpPr>
        <p:spPr>
          <a:xfrm>
            <a:off x="685800" y="2130425"/>
            <a:ext cx="7772400" cy="1470025"/>
          </a:xfrm>
        </p:spPr>
        <p:txBody>
          <a:bodyPr/>
          <a:lstStyle>
            <a:lvl1pPr>
              <a:defRPr sz="4400">
                <a:solidFill>
                  <a:schemeClr val="tx1"/>
                </a:solidFill>
              </a:defRPr>
            </a:lvl1pPr>
          </a:lstStyle>
          <a:p>
            <a:pPr lvl="0"/>
            <a:r>
              <a:rPr lang="sk-SK" altLang="sk-SK" noProof="0" smtClean="0"/>
              <a:t>Upravte štýly predlohy textu</a:t>
            </a:r>
          </a:p>
        </p:txBody>
      </p:sp>
      <p:sp>
        <p:nvSpPr>
          <p:cNvPr id="10137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sk-SK" altLang="sk-SK" noProof="0" smtClean="0"/>
              <a:t>Upravte štýl predlohy podnadpisov</a:t>
            </a:r>
          </a:p>
        </p:txBody>
      </p:sp>
      <p:sp>
        <p:nvSpPr>
          <p:cNvPr id="101380" name="Rectangle 4"/>
          <p:cNvSpPr>
            <a:spLocks noGrp="1" noChangeArrowheads="1"/>
          </p:cNvSpPr>
          <p:nvPr>
            <p:ph type="dt" sz="half" idx="2"/>
          </p:nvPr>
        </p:nvSpPr>
        <p:spPr>
          <a:xfrm>
            <a:off x="457200" y="6192838"/>
            <a:ext cx="2133600" cy="476250"/>
          </a:xfrm>
        </p:spPr>
        <p:txBody>
          <a:bodyPr/>
          <a:lstStyle>
            <a:lvl1pPr>
              <a:defRPr/>
            </a:lvl1pPr>
          </a:lstStyle>
          <a:p>
            <a:endParaRPr lang="sk-SK" altLang="sk-SK"/>
          </a:p>
        </p:txBody>
      </p:sp>
      <p:sp>
        <p:nvSpPr>
          <p:cNvPr id="101381" name="Rectangle 5"/>
          <p:cNvSpPr>
            <a:spLocks noGrp="1" noChangeArrowheads="1"/>
          </p:cNvSpPr>
          <p:nvPr>
            <p:ph type="ftr" sz="quarter" idx="3"/>
          </p:nvPr>
        </p:nvSpPr>
        <p:spPr>
          <a:xfrm>
            <a:off x="3124200" y="6192838"/>
            <a:ext cx="2895600" cy="476250"/>
          </a:xfrm>
        </p:spPr>
        <p:txBody>
          <a:bodyPr/>
          <a:lstStyle>
            <a:lvl1pPr>
              <a:defRPr/>
            </a:lvl1pPr>
          </a:lstStyle>
          <a:p>
            <a:endParaRPr lang="sk-SK" altLang="sk-SK"/>
          </a:p>
        </p:txBody>
      </p:sp>
      <p:sp>
        <p:nvSpPr>
          <p:cNvPr id="101382" name="Rectangle 6"/>
          <p:cNvSpPr>
            <a:spLocks noGrp="1" noChangeArrowheads="1"/>
          </p:cNvSpPr>
          <p:nvPr>
            <p:ph type="sldNum" sz="quarter" idx="4"/>
          </p:nvPr>
        </p:nvSpPr>
        <p:spPr>
          <a:xfrm>
            <a:off x="6553200" y="6192838"/>
            <a:ext cx="2133600" cy="476250"/>
          </a:xfrm>
        </p:spPr>
        <p:txBody>
          <a:bodyPr/>
          <a:lstStyle>
            <a:lvl1pPr>
              <a:defRPr/>
            </a:lvl1pPr>
          </a:lstStyle>
          <a:p>
            <a:fld id="{E9846C3E-F3D5-4E48-BDD8-0D4F6998A5F1}" type="slidenum">
              <a:rPr lang="sk-SK" altLang="sk-SK"/>
              <a:pPr/>
              <a:t>‹#›</a:t>
            </a:fld>
            <a:endParaRPr lang="sk-SK" altLang="sk-SK"/>
          </a:p>
        </p:txBody>
      </p:sp>
      <p:pic>
        <p:nvPicPr>
          <p:cNvPr id="101383" name="Picture 7" descr="logo_lps_2008_final_v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50" y="115888"/>
            <a:ext cx="708025" cy="936625"/>
          </a:xfrm>
          <a:prstGeom prst="rect">
            <a:avLst/>
          </a:prstGeom>
          <a:noFill/>
          <a:extLst>
            <a:ext uri="{909E8E84-426E-40DD-AFC4-6F175D3DCCD1}">
              <a14:hiddenFill xmlns:a14="http://schemas.microsoft.com/office/drawing/2010/main">
                <a:solidFill>
                  <a:srgbClr val="FFFFFF"/>
                </a:solidFill>
              </a14:hiddenFill>
            </a:ext>
          </a:extLst>
        </p:spPr>
      </p:pic>
      <p:sp>
        <p:nvSpPr>
          <p:cNvPr id="101384" name="Text Box 8"/>
          <p:cNvSpPr txBox="1">
            <a:spLocks noChangeArrowheads="1"/>
          </p:cNvSpPr>
          <p:nvPr/>
        </p:nvSpPr>
        <p:spPr bwMode="auto">
          <a:xfrm>
            <a:off x="0" y="6669088"/>
            <a:ext cx="32035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sk-SK" altLang="sk-SK" sz="800">
                <a:solidFill>
                  <a:srgbClr val="FFFFFF"/>
                </a:solidFill>
              </a:rPr>
              <a:t>Letové prevádzkové služby Slovenskej republiky, štátny podnik</a:t>
            </a:r>
          </a:p>
        </p:txBody>
      </p:sp>
      <p:sp>
        <p:nvSpPr>
          <p:cNvPr id="101385" name="Text Box 9"/>
          <p:cNvSpPr txBox="1">
            <a:spLocks noChangeArrowheads="1"/>
          </p:cNvSpPr>
          <p:nvPr/>
        </p:nvSpPr>
        <p:spPr bwMode="auto">
          <a:xfrm>
            <a:off x="7380288" y="6669088"/>
            <a:ext cx="17637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sk-SK" altLang="sk-SK" sz="800">
                <a:solidFill>
                  <a:srgbClr val="FFFFFF"/>
                </a:solidFill>
              </a:rPr>
              <a:t>www.lps.sk</a:t>
            </a:r>
            <a:endParaRPr lang="sk-SK" altLang="sk-SK" sz="400">
              <a:solidFill>
                <a:srgbClr val="FFFFFF"/>
              </a:solidFill>
            </a:endParaRPr>
          </a:p>
        </p:txBody>
      </p:sp>
    </p:spTree>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zvislého textu 2"/>
          <p:cNvSpPr>
            <a:spLocks noGrp="1"/>
          </p:cNvSpPr>
          <p:nvPr>
            <p:ph type="body" orient="vert" idx="1"/>
          </p:nvPr>
        </p:nvSpPr>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endParaRPr lang="sk-SK" altLang="sk-SK"/>
          </a:p>
        </p:txBody>
      </p:sp>
      <p:sp>
        <p:nvSpPr>
          <p:cNvPr id="5" name="Zástupný symbol päty 4"/>
          <p:cNvSpPr>
            <a:spLocks noGrp="1"/>
          </p:cNvSpPr>
          <p:nvPr>
            <p:ph type="ftr" sz="quarter" idx="11"/>
          </p:nvPr>
        </p:nvSpPr>
        <p:spPr/>
        <p:txBody>
          <a:bodyPr/>
          <a:lstStyle>
            <a:lvl1pPr>
              <a:defRPr/>
            </a:lvl1pPr>
          </a:lstStyle>
          <a:p>
            <a:endParaRPr lang="sk-SK" altLang="sk-SK"/>
          </a:p>
        </p:txBody>
      </p:sp>
      <p:sp>
        <p:nvSpPr>
          <p:cNvPr id="6" name="Zástupný symbol čísla snímky 5"/>
          <p:cNvSpPr>
            <a:spLocks noGrp="1"/>
          </p:cNvSpPr>
          <p:nvPr>
            <p:ph type="sldNum" sz="quarter" idx="12"/>
          </p:nvPr>
        </p:nvSpPr>
        <p:spPr/>
        <p:txBody>
          <a:bodyPr/>
          <a:lstStyle>
            <a:lvl1pPr>
              <a:defRPr/>
            </a:lvl1pPr>
          </a:lstStyle>
          <a:p>
            <a:fld id="{B35D6896-CC50-484A-B716-6234DD79DE94}" type="slidenum">
              <a:rPr lang="sk-SK" altLang="sk-SK"/>
              <a:pPr/>
              <a:t>‹#›</a:t>
            </a:fld>
            <a:endParaRPr lang="sk-SK" altLang="sk-SK"/>
          </a:p>
        </p:txBody>
      </p:sp>
    </p:spTree>
    <p:extLst>
      <p:ext uri="{BB962C8B-B14F-4D97-AF65-F5344CB8AC3E}">
        <p14:creationId xmlns:p14="http://schemas.microsoft.com/office/powerpoint/2010/main" val="629669711"/>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840538" y="188913"/>
            <a:ext cx="2124075" cy="5976937"/>
          </a:xfrm>
        </p:spPr>
        <p:txBody>
          <a:bodyPr vert="eaVert"/>
          <a:lstStyle/>
          <a:p>
            <a:r>
              <a:rPr lang="sk-SK" smtClean="0"/>
              <a:t>Upravte štýly predlohy textu</a:t>
            </a:r>
            <a:endParaRPr lang="sk-SK"/>
          </a:p>
        </p:txBody>
      </p:sp>
      <p:sp>
        <p:nvSpPr>
          <p:cNvPr id="3" name="Zástupný symbol zvislého textu 2"/>
          <p:cNvSpPr>
            <a:spLocks noGrp="1"/>
          </p:cNvSpPr>
          <p:nvPr>
            <p:ph type="body" orient="vert" idx="1"/>
          </p:nvPr>
        </p:nvSpPr>
        <p:spPr>
          <a:xfrm>
            <a:off x="468313" y="188913"/>
            <a:ext cx="6219825" cy="5976937"/>
          </a:xfrm>
        </p:spPr>
        <p:txBody>
          <a:bodyPr vert="eaVert"/>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endParaRPr lang="sk-SK" altLang="sk-SK"/>
          </a:p>
        </p:txBody>
      </p:sp>
      <p:sp>
        <p:nvSpPr>
          <p:cNvPr id="5" name="Zástupný symbol päty 4"/>
          <p:cNvSpPr>
            <a:spLocks noGrp="1"/>
          </p:cNvSpPr>
          <p:nvPr>
            <p:ph type="ftr" sz="quarter" idx="11"/>
          </p:nvPr>
        </p:nvSpPr>
        <p:spPr/>
        <p:txBody>
          <a:bodyPr/>
          <a:lstStyle>
            <a:lvl1pPr>
              <a:defRPr/>
            </a:lvl1pPr>
          </a:lstStyle>
          <a:p>
            <a:endParaRPr lang="sk-SK" altLang="sk-SK"/>
          </a:p>
        </p:txBody>
      </p:sp>
      <p:sp>
        <p:nvSpPr>
          <p:cNvPr id="6" name="Zástupný symbol čísla snímky 5"/>
          <p:cNvSpPr>
            <a:spLocks noGrp="1"/>
          </p:cNvSpPr>
          <p:nvPr>
            <p:ph type="sldNum" sz="quarter" idx="12"/>
          </p:nvPr>
        </p:nvSpPr>
        <p:spPr/>
        <p:txBody>
          <a:bodyPr/>
          <a:lstStyle>
            <a:lvl1pPr>
              <a:defRPr/>
            </a:lvl1pPr>
          </a:lstStyle>
          <a:p>
            <a:fld id="{962899A4-F901-489A-A44C-C1EFCE6AC9E1}" type="slidenum">
              <a:rPr lang="sk-SK" altLang="sk-SK"/>
              <a:pPr/>
              <a:t>‹#›</a:t>
            </a:fld>
            <a:endParaRPr lang="sk-SK" altLang="sk-SK"/>
          </a:p>
        </p:txBody>
      </p:sp>
    </p:spTree>
    <p:extLst>
      <p:ext uri="{BB962C8B-B14F-4D97-AF65-F5344CB8AC3E}">
        <p14:creationId xmlns:p14="http://schemas.microsoft.com/office/powerpoint/2010/main" val="3655531754"/>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obsahu 2"/>
          <p:cNvSpPr>
            <a:spLocks noGrp="1"/>
          </p:cNvSpPr>
          <p:nvPr>
            <p:ph idx="1"/>
          </p:nvPr>
        </p:nvSpPr>
        <p:spPr/>
        <p:txBody>
          <a:body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dátumu 3"/>
          <p:cNvSpPr>
            <a:spLocks noGrp="1"/>
          </p:cNvSpPr>
          <p:nvPr>
            <p:ph type="dt" sz="half" idx="10"/>
          </p:nvPr>
        </p:nvSpPr>
        <p:spPr/>
        <p:txBody>
          <a:bodyPr/>
          <a:lstStyle>
            <a:lvl1pPr>
              <a:defRPr/>
            </a:lvl1pPr>
          </a:lstStyle>
          <a:p>
            <a:endParaRPr lang="sk-SK" altLang="sk-SK"/>
          </a:p>
        </p:txBody>
      </p:sp>
      <p:sp>
        <p:nvSpPr>
          <p:cNvPr id="5" name="Zástupný symbol päty 4"/>
          <p:cNvSpPr>
            <a:spLocks noGrp="1"/>
          </p:cNvSpPr>
          <p:nvPr>
            <p:ph type="ftr" sz="quarter" idx="11"/>
          </p:nvPr>
        </p:nvSpPr>
        <p:spPr/>
        <p:txBody>
          <a:bodyPr/>
          <a:lstStyle>
            <a:lvl1pPr>
              <a:defRPr/>
            </a:lvl1pPr>
          </a:lstStyle>
          <a:p>
            <a:endParaRPr lang="sk-SK" altLang="sk-SK"/>
          </a:p>
        </p:txBody>
      </p:sp>
      <p:sp>
        <p:nvSpPr>
          <p:cNvPr id="6" name="Zástupný symbol čísla snímky 5"/>
          <p:cNvSpPr>
            <a:spLocks noGrp="1"/>
          </p:cNvSpPr>
          <p:nvPr>
            <p:ph type="sldNum" sz="quarter" idx="12"/>
          </p:nvPr>
        </p:nvSpPr>
        <p:spPr/>
        <p:txBody>
          <a:bodyPr/>
          <a:lstStyle>
            <a:lvl1pPr>
              <a:defRPr/>
            </a:lvl1pPr>
          </a:lstStyle>
          <a:p>
            <a:fld id="{0AB113FD-ED1D-48B5-8878-E231F57E89DE}" type="slidenum">
              <a:rPr lang="sk-SK" altLang="sk-SK"/>
              <a:pPr/>
              <a:t>‹#›</a:t>
            </a:fld>
            <a:endParaRPr lang="sk-SK" altLang="sk-SK"/>
          </a:p>
        </p:txBody>
      </p:sp>
    </p:spTree>
    <p:extLst>
      <p:ext uri="{BB962C8B-B14F-4D97-AF65-F5344CB8AC3E}">
        <p14:creationId xmlns:p14="http://schemas.microsoft.com/office/powerpoint/2010/main" val="4095151831"/>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Upravte štýly predlohy textu</a:t>
            </a:r>
            <a:endParaRPr lang="sk-SK"/>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k-SK" smtClean="0"/>
              <a:t>Upravte štýl predlohy textu.</a:t>
            </a:r>
          </a:p>
        </p:txBody>
      </p:sp>
      <p:sp>
        <p:nvSpPr>
          <p:cNvPr id="4" name="Zástupný symbol dátumu 3"/>
          <p:cNvSpPr>
            <a:spLocks noGrp="1"/>
          </p:cNvSpPr>
          <p:nvPr>
            <p:ph type="dt" sz="half" idx="10"/>
          </p:nvPr>
        </p:nvSpPr>
        <p:spPr/>
        <p:txBody>
          <a:bodyPr/>
          <a:lstStyle>
            <a:lvl1pPr>
              <a:defRPr/>
            </a:lvl1pPr>
          </a:lstStyle>
          <a:p>
            <a:endParaRPr lang="sk-SK" altLang="sk-SK"/>
          </a:p>
        </p:txBody>
      </p:sp>
      <p:sp>
        <p:nvSpPr>
          <p:cNvPr id="5" name="Zástupný symbol päty 4"/>
          <p:cNvSpPr>
            <a:spLocks noGrp="1"/>
          </p:cNvSpPr>
          <p:nvPr>
            <p:ph type="ftr" sz="quarter" idx="11"/>
          </p:nvPr>
        </p:nvSpPr>
        <p:spPr/>
        <p:txBody>
          <a:bodyPr/>
          <a:lstStyle>
            <a:lvl1pPr>
              <a:defRPr/>
            </a:lvl1pPr>
          </a:lstStyle>
          <a:p>
            <a:endParaRPr lang="sk-SK" altLang="sk-SK"/>
          </a:p>
        </p:txBody>
      </p:sp>
      <p:sp>
        <p:nvSpPr>
          <p:cNvPr id="6" name="Zástupný symbol čísla snímky 5"/>
          <p:cNvSpPr>
            <a:spLocks noGrp="1"/>
          </p:cNvSpPr>
          <p:nvPr>
            <p:ph type="sldNum" sz="quarter" idx="12"/>
          </p:nvPr>
        </p:nvSpPr>
        <p:spPr/>
        <p:txBody>
          <a:bodyPr/>
          <a:lstStyle>
            <a:lvl1pPr>
              <a:defRPr/>
            </a:lvl1pPr>
          </a:lstStyle>
          <a:p>
            <a:fld id="{65509D23-D16D-4199-B92B-6174F1BE98B0}" type="slidenum">
              <a:rPr lang="sk-SK" altLang="sk-SK"/>
              <a:pPr/>
              <a:t>‹#›</a:t>
            </a:fld>
            <a:endParaRPr lang="sk-SK" altLang="sk-SK"/>
          </a:p>
        </p:txBody>
      </p:sp>
    </p:spTree>
    <p:extLst>
      <p:ext uri="{BB962C8B-B14F-4D97-AF65-F5344CB8AC3E}">
        <p14:creationId xmlns:p14="http://schemas.microsoft.com/office/powerpoint/2010/main" val="1830102566"/>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obsahu 2"/>
          <p:cNvSpPr>
            <a:spLocks noGrp="1"/>
          </p:cNvSpPr>
          <p:nvPr>
            <p:ph sz="half" idx="1"/>
          </p:nvPr>
        </p:nvSpPr>
        <p:spPr>
          <a:xfrm>
            <a:off x="468313" y="1484313"/>
            <a:ext cx="4027487"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obsahu 3"/>
          <p:cNvSpPr>
            <a:spLocks noGrp="1"/>
          </p:cNvSpPr>
          <p:nvPr>
            <p:ph sz="half" idx="2"/>
          </p:nvPr>
        </p:nvSpPr>
        <p:spPr>
          <a:xfrm>
            <a:off x="4648200" y="1484313"/>
            <a:ext cx="4027488" cy="468153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dátumu 4"/>
          <p:cNvSpPr>
            <a:spLocks noGrp="1"/>
          </p:cNvSpPr>
          <p:nvPr>
            <p:ph type="dt" sz="half" idx="10"/>
          </p:nvPr>
        </p:nvSpPr>
        <p:spPr/>
        <p:txBody>
          <a:bodyPr/>
          <a:lstStyle>
            <a:lvl1pPr>
              <a:defRPr/>
            </a:lvl1pPr>
          </a:lstStyle>
          <a:p>
            <a:endParaRPr lang="sk-SK" altLang="sk-SK"/>
          </a:p>
        </p:txBody>
      </p:sp>
      <p:sp>
        <p:nvSpPr>
          <p:cNvPr id="6" name="Zástupný symbol päty 5"/>
          <p:cNvSpPr>
            <a:spLocks noGrp="1"/>
          </p:cNvSpPr>
          <p:nvPr>
            <p:ph type="ftr" sz="quarter" idx="11"/>
          </p:nvPr>
        </p:nvSpPr>
        <p:spPr/>
        <p:txBody>
          <a:bodyPr/>
          <a:lstStyle>
            <a:lvl1pPr>
              <a:defRPr/>
            </a:lvl1pPr>
          </a:lstStyle>
          <a:p>
            <a:endParaRPr lang="sk-SK" altLang="sk-SK"/>
          </a:p>
        </p:txBody>
      </p:sp>
      <p:sp>
        <p:nvSpPr>
          <p:cNvPr id="7" name="Zástupný symbol čísla snímky 6"/>
          <p:cNvSpPr>
            <a:spLocks noGrp="1"/>
          </p:cNvSpPr>
          <p:nvPr>
            <p:ph type="sldNum" sz="quarter" idx="12"/>
          </p:nvPr>
        </p:nvSpPr>
        <p:spPr/>
        <p:txBody>
          <a:bodyPr/>
          <a:lstStyle>
            <a:lvl1pPr>
              <a:defRPr/>
            </a:lvl1pPr>
          </a:lstStyle>
          <a:p>
            <a:fld id="{1918B09A-93B7-4DB2-960F-20C093FAE1EC}" type="slidenum">
              <a:rPr lang="sk-SK" altLang="sk-SK"/>
              <a:pPr/>
              <a:t>‹#›</a:t>
            </a:fld>
            <a:endParaRPr lang="sk-SK" altLang="sk-SK"/>
          </a:p>
        </p:txBody>
      </p:sp>
    </p:spTree>
    <p:extLst>
      <p:ext uri="{BB962C8B-B14F-4D97-AF65-F5344CB8AC3E}">
        <p14:creationId xmlns:p14="http://schemas.microsoft.com/office/powerpoint/2010/main" val="3311711586"/>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sk-SK" smtClean="0"/>
              <a:t>Upravte štýly predlohy textu</a:t>
            </a:r>
            <a:endParaRPr lang="sk-SK"/>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Upravte štýl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7" name="Zástupný symbol dátumu 6"/>
          <p:cNvSpPr>
            <a:spLocks noGrp="1"/>
          </p:cNvSpPr>
          <p:nvPr>
            <p:ph type="dt" sz="half" idx="10"/>
          </p:nvPr>
        </p:nvSpPr>
        <p:spPr/>
        <p:txBody>
          <a:bodyPr/>
          <a:lstStyle>
            <a:lvl1pPr>
              <a:defRPr/>
            </a:lvl1pPr>
          </a:lstStyle>
          <a:p>
            <a:endParaRPr lang="sk-SK" altLang="sk-SK"/>
          </a:p>
        </p:txBody>
      </p:sp>
      <p:sp>
        <p:nvSpPr>
          <p:cNvPr id="8" name="Zástupný symbol päty 7"/>
          <p:cNvSpPr>
            <a:spLocks noGrp="1"/>
          </p:cNvSpPr>
          <p:nvPr>
            <p:ph type="ftr" sz="quarter" idx="11"/>
          </p:nvPr>
        </p:nvSpPr>
        <p:spPr/>
        <p:txBody>
          <a:bodyPr/>
          <a:lstStyle>
            <a:lvl1pPr>
              <a:defRPr/>
            </a:lvl1pPr>
          </a:lstStyle>
          <a:p>
            <a:endParaRPr lang="sk-SK" altLang="sk-SK"/>
          </a:p>
        </p:txBody>
      </p:sp>
      <p:sp>
        <p:nvSpPr>
          <p:cNvPr id="9" name="Zástupný symbol čísla snímky 8"/>
          <p:cNvSpPr>
            <a:spLocks noGrp="1"/>
          </p:cNvSpPr>
          <p:nvPr>
            <p:ph type="sldNum" sz="quarter" idx="12"/>
          </p:nvPr>
        </p:nvSpPr>
        <p:spPr/>
        <p:txBody>
          <a:bodyPr/>
          <a:lstStyle>
            <a:lvl1pPr>
              <a:defRPr/>
            </a:lvl1pPr>
          </a:lstStyle>
          <a:p>
            <a:fld id="{D7B30F56-D15B-41D2-BBBE-8A59AE24864C}" type="slidenum">
              <a:rPr lang="sk-SK" altLang="sk-SK"/>
              <a:pPr/>
              <a:t>‹#›</a:t>
            </a:fld>
            <a:endParaRPr lang="sk-SK" altLang="sk-SK"/>
          </a:p>
        </p:txBody>
      </p:sp>
    </p:spTree>
    <p:extLst>
      <p:ext uri="{BB962C8B-B14F-4D97-AF65-F5344CB8AC3E}">
        <p14:creationId xmlns:p14="http://schemas.microsoft.com/office/powerpoint/2010/main" val="1226982671"/>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Upravte štýly predlohy textu</a:t>
            </a:r>
            <a:endParaRPr lang="sk-SK"/>
          </a:p>
        </p:txBody>
      </p:sp>
      <p:sp>
        <p:nvSpPr>
          <p:cNvPr id="3" name="Zástupný symbol dátumu 2"/>
          <p:cNvSpPr>
            <a:spLocks noGrp="1"/>
          </p:cNvSpPr>
          <p:nvPr>
            <p:ph type="dt" sz="half" idx="10"/>
          </p:nvPr>
        </p:nvSpPr>
        <p:spPr/>
        <p:txBody>
          <a:bodyPr/>
          <a:lstStyle>
            <a:lvl1pPr>
              <a:defRPr/>
            </a:lvl1pPr>
          </a:lstStyle>
          <a:p>
            <a:endParaRPr lang="sk-SK" altLang="sk-SK"/>
          </a:p>
        </p:txBody>
      </p:sp>
      <p:sp>
        <p:nvSpPr>
          <p:cNvPr id="4" name="Zástupný symbol päty 3"/>
          <p:cNvSpPr>
            <a:spLocks noGrp="1"/>
          </p:cNvSpPr>
          <p:nvPr>
            <p:ph type="ftr" sz="quarter" idx="11"/>
          </p:nvPr>
        </p:nvSpPr>
        <p:spPr/>
        <p:txBody>
          <a:bodyPr/>
          <a:lstStyle>
            <a:lvl1pPr>
              <a:defRPr/>
            </a:lvl1pPr>
          </a:lstStyle>
          <a:p>
            <a:endParaRPr lang="sk-SK" altLang="sk-SK"/>
          </a:p>
        </p:txBody>
      </p:sp>
      <p:sp>
        <p:nvSpPr>
          <p:cNvPr id="5" name="Zástupný symbol čísla snímky 4"/>
          <p:cNvSpPr>
            <a:spLocks noGrp="1"/>
          </p:cNvSpPr>
          <p:nvPr>
            <p:ph type="sldNum" sz="quarter" idx="12"/>
          </p:nvPr>
        </p:nvSpPr>
        <p:spPr/>
        <p:txBody>
          <a:bodyPr/>
          <a:lstStyle>
            <a:lvl1pPr>
              <a:defRPr/>
            </a:lvl1pPr>
          </a:lstStyle>
          <a:p>
            <a:fld id="{5363CBBF-DFE4-4A24-B52A-2E4DE9B4028D}" type="slidenum">
              <a:rPr lang="sk-SK" altLang="sk-SK"/>
              <a:pPr/>
              <a:t>‹#›</a:t>
            </a:fld>
            <a:endParaRPr lang="sk-SK" altLang="sk-SK"/>
          </a:p>
        </p:txBody>
      </p:sp>
    </p:spTree>
    <p:extLst>
      <p:ext uri="{BB962C8B-B14F-4D97-AF65-F5344CB8AC3E}">
        <p14:creationId xmlns:p14="http://schemas.microsoft.com/office/powerpoint/2010/main" val="3425465946"/>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Zástupný symbol dátumu 1"/>
          <p:cNvSpPr>
            <a:spLocks noGrp="1"/>
          </p:cNvSpPr>
          <p:nvPr>
            <p:ph type="dt" sz="half" idx="10"/>
          </p:nvPr>
        </p:nvSpPr>
        <p:spPr/>
        <p:txBody>
          <a:bodyPr/>
          <a:lstStyle>
            <a:lvl1pPr>
              <a:defRPr/>
            </a:lvl1pPr>
          </a:lstStyle>
          <a:p>
            <a:endParaRPr lang="sk-SK" altLang="sk-SK"/>
          </a:p>
        </p:txBody>
      </p:sp>
      <p:sp>
        <p:nvSpPr>
          <p:cNvPr id="3" name="Zástupný symbol päty 2"/>
          <p:cNvSpPr>
            <a:spLocks noGrp="1"/>
          </p:cNvSpPr>
          <p:nvPr>
            <p:ph type="ftr" sz="quarter" idx="11"/>
          </p:nvPr>
        </p:nvSpPr>
        <p:spPr/>
        <p:txBody>
          <a:bodyPr/>
          <a:lstStyle>
            <a:lvl1pPr>
              <a:defRPr/>
            </a:lvl1pPr>
          </a:lstStyle>
          <a:p>
            <a:endParaRPr lang="sk-SK" altLang="sk-SK"/>
          </a:p>
        </p:txBody>
      </p:sp>
      <p:sp>
        <p:nvSpPr>
          <p:cNvPr id="4" name="Zástupný symbol čísla snímky 3"/>
          <p:cNvSpPr>
            <a:spLocks noGrp="1"/>
          </p:cNvSpPr>
          <p:nvPr>
            <p:ph type="sldNum" sz="quarter" idx="12"/>
          </p:nvPr>
        </p:nvSpPr>
        <p:spPr/>
        <p:txBody>
          <a:bodyPr/>
          <a:lstStyle>
            <a:lvl1pPr>
              <a:defRPr/>
            </a:lvl1pPr>
          </a:lstStyle>
          <a:p>
            <a:fld id="{44A22FD7-FF86-4BD8-ACD1-C7572BF9BCBC}" type="slidenum">
              <a:rPr lang="sk-SK" altLang="sk-SK"/>
              <a:pPr/>
              <a:t>‹#›</a:t>
            </a:fld>
            <a:endParaRPr lang="sk-SK" altLang="sk-SK"/>
          </a:p>
        </p:txBody>
      </p:sp>
    </p:spTree>
    <p:extLst>
      <p:ext uri="{BB962C8B-B14F-4D97-AF65-F5344CB8AC3E}">
        <p14:creationId xmlns:p14="http://schemas.microsoft.com/office/powerpoint/2010/main" val="3289961606"/>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Upravte štýly predlohy textu</a:t>
            </a:r>
            <a:endParaRPr lang="sk-SK"/>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lvl1pPr>
              <a:defRPr/>
            </a:lvl1pPr>
          </a:lstStyle>
          <a:p>
            <a:endParaRPr lang="sk-SK" altLang="sk-SK"/>
          </a:p>
        </p:txBody>
      </p:sp>
      <p:sp>
        <p:nvSpPr>
          <p:cNvPr id="6" name="Zástupný symbol päty 5"/>
          <p:cNvSpPr>
            <a:spLocks noGrp="1"/>
          </p:cNvSpPr>
          <p:nvPr>
            <p:ph type="ftr" sz="quarter" idx="11"/>
          </p:nvPr>
        </p:nvSpPr>
        <p:spPr/>
        <p:txBody>
          <a:bodyPr/>
          <a:lstStyle>
            <a:lvl1pPr>
              <a:defRPr/>
            </a:lvl1pPr>
          </a:lstStyle>
          <a:p>
            <a:endParaRPr lang="sk-SK" altLang="sk-SK"/>
          </a:p>
        </p:txBody>
      </p:sp>
      <p:sp>
        <p:nvSpPr>
          <p:cNvPr id="7" name="Zástupný symbol čísla snímky 6"/>
          <p:cNvSpPr>
            <a:spLocks noGrp="1"/>
          </p:cNvSpPr>
          <p:nvPr>
            <p:ph type="sldNum" sz="quarter" idx="12"/>
          </p:nvPr>
        </p:nvSpPr>
        <p:spPr/>
        <p:txBody>
          <a:bodyPr/>
          <a:lstStyle>
            <a:lvl1pPr>
              <a:defRPr/>
            </a:lvl1pPr>
          </a:lstStyle>
          <a:p>
            <a:fld id="{1EBDC4B6-BA3A-4197-9223-14F25A549B4F}" type="slidenum">
              <a:rPr lang="sk-SK" altLang="sk-SK"/>
              <a:pPr/>
              <a:t>‹#›</a:t>
            </a:fld>
            <a:endParaRPr lang="sk-SK" altLang="sk-SK"/>
          </a:p>
        </p:txBody>
      </p:sp>
    </p:spTree>
    <p:extLst>
      <p:ext uri="{BB962C8B-B14F-4D97-AF65-F5344CB8AC3E}">
        <p14:creationId xmlns:p14="http://schemas.microsoft.com/office/powerpoint/2010/main" val="1487759393"/>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Upravte štýly predlohy textu</a:t>
            </a:r>
            <a:endParaRPr lang="sk-SK"/>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k-SK" smtClean="0"/>
              <a:t>Ak chcete pridať obrázok, kliknite na ikonu</a:t>
            </a:r>
            <a:endParaRPr lang="sk-SK"/>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Upravte štýl predlohy textu.</a:t>
            </a:r>
          </a:p>
        </p:txBody>
      </p:sp>
      <p:sp>
        <p:nvSpPr>
          <p:cNvPr id="5" name="Zástupný symbol dátumu 4"/>
          <p:cNvSpPr>
            <a:spLocks noGrp="1"/>
          </p:cNvSpPr>
          <p:nvPr>
            <p:ph type="dt" sz="half" idx="10"/>
          </p:nvPr>
        </p:nvSpPr>
        <p:spPr/>
        <p:txBody>
          <a:bodyPr/>
          <a:lstStyle>
            <a:lvl1pPr>
              <a:defRPr/>
            </a:lvl1pPr>
          </a:lstStyle>
          <a:p>
            <a:endParaRPr lang="sk-SK" altLang="sk-SK"/>
          </a:p>
        </p:txBody>
      </p:sp>
      <p:sp>
        <p:nvSpPr>
          <p:cNvPr id="6" name="Zástupný symbol päty 5"/>
          <p:cNvSpPr>
            <a:spLocks noGrp="1"/>
          </p:cNvSpPr>
          <p:nvPr>
            <p:ph type="ftr" sz="quarter" idx="11"/>
          </p:nvPr>
        </p:nvSpPr>
        <p:spPr/>
        <p:txBody>
          <a:bodyPr/>
          <a:lstStyle>
            <a:lvl1pPr>
              <a:defRPr/>
            </a:lvl1pPr>
          </a:lstStyle>
          <a:p>
            <a:endParaRPr lang="sk-SK" altLang="sk-SK"/>
          </a:p>
        </p:txBody>
      </p:sp>
      <p:sp>
        <p:nvSpPr>
          <p:cNvPr id="7" name="Zástupný symbol čísla snímky 6"/>
          <p:cNvSpPr>
            <a:spLocks noGrp="1"/>
          </p:cNvSpPr>
          <p:nvPr>
            <p:ph type="sldNum" sz="quarter" idx="12"/>
          </p:nvPr>
        </p:nvSpPr>
        <p:spPr/>
        <p:txBody>
          <a:bodyPr/>
          <a:lstStyle>
            <a:lvl1pPr>
              <a:defRPr/>
            </a:lvl1pPr>
          </a:lstStyle>
          <a:p>
            <a:fld id="{C333E8A7-729B-410F-9B24-54D4F95359DE}" type="slidenum">
              <a:rPr lang="sk-SK" altLang="sk-SK"/>
              <a:pPr/>
              <a:t>‹#›</a:t>
            </a:fld>
            <a:endParaRPr lang="sk-SK" altLang="sk-SK"/>
          </a:p>
        </p:txBody>
      </p:sp>
    </p:spTree>
    <p:extLst>
      <p:ext uri="{BB962C8B-B14F-4D97-AF65-F5344CB8AC3E}">
        <p14:creationId xmlns:p14="http://schemas.microsoft.com/office/powerpoint/2010/main" val="3358324266"/>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bwMode="auto">
          <a:xfrm>
            <a:off x="971550" y="188913"/>
            <a:ext cx="7993063" cy="792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sk-SK" altLang="sk-SK" smtClean="0"/>
              <a:t>Nadpis</a:t>
            </a:r>
          </a:p>
        </p:txBody>
      </p:sp>
      <p:sp>
        <p:nvSpPr>
          <p:cNvPr id="44035" name="Rectangle 3"/>
          <p:cNvSpPr>
            <a:spLocks noGrp="1" noChangeArrowheads="1"/>
          </p:cNvSpPr>
          <p:nvPr>
            <p:ph type="body" idx="1"/>
          </p:nvPr>
        </p:nvSpPr>
        <p:spPr bwMode="auto">
          <a:xfrm>
            <a:off x="468313" y="1484313"/>
            <a:ext cx="8207375" cy="4681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sk-SK" altLang="sk-SK" smtClean="0"/>
              <a:t>Kliknite sem a upravte štýly predlohy textu.</a:t>
            </a:r>
          </a:p>
          <a:p>
            <a:pPr lvl="1"/>
            <a:r>
              <a:rPr lang="sk-SK" altLang="sk-SK" smtClean="0"/>
              <a:t>Druhá úroveň</a:t>
            </a:r>
          </a:p>
          <a:p>
            <a:pPr lvl="2"/>
            <a:r>
              <a:rPr lang="sk-SK" altLang="sk-SK" smtClean="0"/>
              <a:t>Tretia úroveň</a:t>
            </a:r>
          </a:p>
          <a:p>
            <a:pPr lvl="3"/>
            <a:r>
              <a:rPr lang="sk-SK" altLang="sk-SK" smtClean="0"/>
              <a:t>Štvrtá úroveň</a:t>
            </a:r>
          </a:p>
          <a:p>
            <a:pPr lvl="4"/>
            <a:r>
              <a:rPr lang="sk-SK" altLang="sk-SK" smtClean="0"/>
              <a:t>Piata úroveň</a:t>
            </a:r>
          </a:p>
        </p:txBody>
      </p:sp>
      <p:sp>
        <p:nvSpPr>
          <p:cNvPr id="44036" name="Rectangle 4"/>
          <p:cNvSpPr>
            <a:spLocks noGrp="1" noChangeArrowheads="1"/>
          </p:cNvSpPr>
          <p:nvPr>
            <p:ph type="dt" sz="half" idx="2"/>
          </p:nvPr>
        </p:nvSpPr>
        <p:spPr bwMode="auto">
          <a:xfrm>
            <a:off x="457200" y="6237288"/>
            <a:ext cx="2133600" cy="360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endParaRPr lang="sk-SK" altLang="sk-SK"/>
          </a:p>
        </p:txBody>
      </p:sp>
      <p:sp>
        <p:nvSpPr>
          <p:cNvPr id="44037" name="Rectangle 5"/>
          <p:cNvSpPr>
            <a:spLocks noGrp="1" noChangeArrowheads="1"/>
          </p:cNvSpPr>
          <p:nvPr>
            <p:ph type="ftr" sz="quarter" idx="3"/>
          </p:nvPr>
        </p:nvSpPr>
        <p:spPr bwMode="auto">
          <a:xfrm>
            <a:off x="3124200" y="6237288"/>
            <a:ext cx="2895600" cy="360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endParaRPr lang="sk-SK" altLang="sk-SK"/>
          </a:p>
        </p:txBody>
      </p:sp>
      <p:sp>
        <p:nvSpPr>
          <p:cNvPr id="44038" name="Rectangle 6"/>
          <p:cNvSpPr>
            <a:spLocks noGrp="1" noChangeArrowheads="1"/>
          </p:cNvSpPr>
          <p:nvPr>
            <p:ph type="sldNum" sz="quarter" idx="4"/>
          </p:nvPr>
        </p:nvSpPr>
        <p:spPr bwMode="auto">
          <a:xfrm>
            <a:off x="6553200" y="6237288"/>
            <a:ext cx="2133600" cy="360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fld id="{4AE03189-EE31-418A-ACB4-7AA4D847805E}" type="slidenum">
              <a:rPr lang="sk-SK" altLang="sk-SK"/>
              <a:pPr/>
              <a:t>‹#›</a:t>
            </a:fld>
            <a:endParaRPr lang="sk-SK" altLang="sk-SK"/>
          </a:p>
        </p:txBody>
      </p:sp>
      <p:pic>
        <p:nvPicPr>
          <p:cNvPr id="44042" name="Picture 10" descr="logo_lps_2008_final_v8"/>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7950" y="115888"/>
            <a:ext cx="708025" cy="936625"/>
          </a:xfrm>
          <a:prstGeom prst="rect">
            <a:avLst/>
          </a:prstGeom>
          <a:noFill/>
          <a:extLst>
            <a:ext uri="{909E8E84-426E-40DD-AFC4-6F175D3DCCD1}">
              <a14:hiddenFill xmlns:a14="http://schemas.microsoft.com/office/drawing/2010/main">
                <a:solidFill>
                  <a:srgbClr val="FFFFFF"/>
                </a:solidFill>
              </a14:hiddenFill>
            </a:ext>
          </a:extLst>
        </p:spPr>
      </p:pic>
      <p:sp>
        <p:nvSpPr>
          <p:cNvPr id="44046" name="Text Box 14"/>
          <p:cNvSpPr txBox="1">
            <a:spLocks noChangeArrowheads="1"/>
          </p:cNvSpPr>
          <p:nvPr/>
        </p:nvSpPr>
        <p:spPr bwMode="auto">
          <a:xfrm>
            <a:off x="0" y="6669088"/>
            <a:ext cx="320357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sk-SK" altLang="sk-SK" sz="800">
                <a:solidFill>
                  <a:srgbClr val="0068A7"/>
                </a:solidFill>
              </a:rPr>
              <a:t>Letové prevádzkové služby Slovenskej republiky, štátny podnik</a:t>
            </a:r>
          </a:p>
        </p:txBody>
      </p:sp>
      <p:sp>
        <p:nvSpPr>
          <p:cNvPr id="44047" name="Text Box 15"/>
          <p:cNvSpPr txBox="1">
            <a:spLocks noChangeArrowheads="1"/>
          </p:cNvSpPr>
          <p:nvPr/>
        </p:nvSpPr>
        <p:spPr bwMode="auto">
          <a:xfrm>
            <a:off x="7380288" y="6669088"/>
            <a:ext cx="1763712"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sk-SK" altLang="sk-SK" sz="800">
                <a:solidFill>
                  <a:srgbClr val="0068A7"/>
                </a:solidFill>
              </a:rPr>
              <a:t>www.lps.sk</a:t>
            </a:r>
            <a:endParaRPr lang="sk-SK" altLang="sk-SK" sz="400">
              <a:solidFill>
                <a:srgbClr val="0068A7"/>
              </a:solidFill>
            </a:endParaRPr>
          </a:p>
        </p:txBody>
      </p:sp>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 id="2147483659" r:id="rId4"/>
    <p:sldLayoutId id="2147483660" r:id="rId5"/>
    <p:sldLayoutId id="2147483661" r:id="rId6"/>
    <p:sldLayoutId id="2147483662" r:id="rId7"/>
    <p:sldLayoutId id="2147483663" r:id="rId8"/>
    <p:sldLayoutId id="2147483664" r:id="rId9"/>
    <p:sldLayoutId id="2147483665" r:id="rId10"/>
    <p:sldLayoutId id="2147483666" r:id="rId11"/>
  </p:sldLayoutIdLst>
  <p:transition spd="slow">
    <p:wipe/>
  </p:transition>
  <p:txStyles>
    <p:titleStyle>
      <a:lvl1pPr algn="ctr" rtl="0" eaLnBrk="1" fontAlgn="base" hangingPunct="1">
        <a:spcBef>
          <a:spcPct val="0"/>
        </a:spcBef>
        <a:spcAft>
          <a:spcPct val="0"/>
        </a:spcAft>
        <a:defRPr sz="4000" b="1">
          <a:solidFill>
            <a:schemeClr val="tx2"/>
          </a:solidFill>
          <a:latin typeface="+mj-lt"/>
          <a:ea typeface="+mj-ea"/>
          <a:cs typeface="+mj-cs"/>
        </a:defRPr>
      </a:lvl1pPr>
      <a:lvl2pPr algn="ctr" rtl="0" eaLnBrk="1" fontAlgn="base" hangingPunct="1">
        <a:spcBef>
          <a:spcPct val="0"/>
        </a:spcBef>
        <a:spcAft>
          <a:spcPct val="0"/>
        </a:spcAft>
        <a:defRPr sz="4000" b="1">
          <a:solidFill>
            <a:schemeClr val="tx2"/>
          </a:solidFill>
          <a:latin typeface="Arial" charset="0"/>
        </a:defRPr>
      </a:lvl2pPr>
      <a:lvl3pPr algn="ctr" rtl="0" eaLnBrk="1" fontAlgn="base" hangingPunct="1">
        <a:spcBef>
          <a:spcPct val="0"/>
        </a:spcBef>
        <a:spcAft>
          <a:spcPct val="0"/>
        </a:spcAft>
        <a:defRPr sz="4000" b="1">
          <a:solidFill>
            <a:schemeClr val="tx2"/>
          </a:solidFill>
          <a:latin typeface="Arial" charset="0"/>
        </a:defRPr>
      </a:lvl3pPr>
      <a:lvl4pPr algn="ctr" rtl="0" eaLnBrk="1" fontAlgn="base" hangingPunct="1">
        <a:spcBef>
          <a:spcPct val="0"/>
        </a:spcBef>
        <a:spcAft>
          <a:spcPct val="0"/>
        </a:spcAft>
        <a:defRPr sz="4000" b="1">
          <a:solidFill>
            <a:schemeClr val="tx2"/>
          </a:solidFill>
          <a:latin typeface="Arial" charset="0"/>
        </a:defRPr>
      </a:lvl4pPr>
      <a:lvl5pPr algn="ctr" rtl="0" eaLnBrk="1" fontAlgn="base" hangingPunct="1">
        <a:spcBef>
          <a:spcPct val="0"/>
        </a:spcBef>
        <a:spcAft>
          <a:spcPct val="0"/>
        </a:spcAft>
        <a:defRPr sz="4000" b="1">
          <a:solidFill>
            <a:schemeClr val="tx2"/>
          </a:solidFill>
          <a:latin typeface="Arial" charset="0"/>
        </a:defRPr>
      </a:lvl5pPr>
      <a:lvl6pPr marL="457200" algn="ctr" rtl="0" eaLnBrk="1" fontAlgn="base" hangingPunct="1">
        <a:spcBef>
          <a:spcPct val="0"/>
        </a:spcBef>
        <a:spcAft>
          <a:spcPct val="0"/>
        </a:spcAft>
        <a:defRPr sz="4000" b="1">
          <a:solidFill>
            <a:schemeClr val="tx2"/>
          </a:solidFill>
          <a:latin typeface="Arial" charset="0"/>
        </a:defRPr>
      </a:lvl6pPr>
      <a:lvl7pPr marL="914400" algn="ctr" rtl="0" eaLnBrk="1" fontAlgn="base" hangingPunct="1">
        <a:spcBef>
          <a:spcPct val="0"/>
        </a:spcBef>
        <a:spcAft>
          <a:spcPct val="0"/>
        </a:spcAft>
        <a:defRPr sz="4000" b="1">
          <a:solidFill>
            <a:schemeClr val="tx2"/>
          </a:solidFill>
          <a:latin typeface="Arial" charset="0"/>
        </a:defRPr>
      </a:lvl7pPr>
      <a:lvl8pPr marL="1371600" algn="ctr" rtl="0" eaLnBrk="1" fontAlgn="base" hangingPunct="1">
        <a:spcBef>
          <a:spcPct val="0"/>
        </a:spcBef>
        <a:spcAft>
          <a:spcPct val="0"/>
        </a:spcAft>
        <a:defRPr sz="4000" b="1">
          <a:solidFill>
            <a:schemeClr val="tx2"/>
          </a:solidFill>
          <a:latin typeface="Arial" charset="0"/>
        </a:defRPr>
      </a:lvl8pPr>
      <a:lvl9pPr marL="1828800" algn="ctr" rtl="0" eaLnBrk="1" fontAlgn="base" hangingPunct="1">
        <a:spcBef>
          <a:spcPct val="0"/>
        </a:spcBef>
        <a:spcAft>
          <a:spcPct val="0"/>
        </a:spcAft>
        <a:defRPr sz="40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accent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3568" y="1124744"/>
            <a:ext cx="7772400" cy="1154559"/>
          </a:xfrm>
        </p:spPr>
        <p:txBody>
          <a:bodyPr/>
          <a:lstStyle/>
          <a:p>
            <a:r>
              <a:rPr lang="sk-SK" dirty="0" smtClean="0">
                <a:solidFill>
                  <a:schemeClr val="tx2">
                    <a:lumMod val="75000"/>
                  </a:schemeClr>
                </a:solidFill>
              </a:rPr>
              <a:t>INAIR 2015</a:t>
            </a:r>
            <a:endParaRPr lang="sk-SK" dirty="0">
              <a:solidFill>
                <a:schemeClr val="tx2">
                  <a:lumMod val="75000"/>
                </a:schemeClr>
              </a:solidFill>
            </a:endParaRPr>
          </a:p>
        </p:txBody>
      </p:sp>
      <p:sp>
        <p:nvSpPr>
          <p:cNvPr id="3" name="Podnadpis 2"/>
          <p:cNvSpPr>
            <a:spLocks noGrp="1"/>
          </p:cNvSpPr>
          <p:nvPr>
            <p:ph type="subTitle" idx="1"/>
          </p:nvPr>
        </p:nvSpPr>
        <p:spPr>
          <a:xfrm>
            <a:off x="395536" y="2420888"/>
            <a:ext cx="8424936" cy="3312368"/>
          </a:xfrm>
        </p:spPr>
        <p:txBody>
          <a:bodyPr/>
          <a:lstStyle/>
          <a:p>
            <a:r>
              <a:rPr lang="sk-SK" b="1" i="1" dirty="0" smtClean="0">
                <a:solidFill>
                  <a:schemeClr val="tx2">
                    <a:lumMod val="75000"/>
                  </a:schemeClr>
                </a:solidFill>
              </a:rPr>
              <a:t>Amsterdam</a:t>
            </a:r>
          </a:p>
          <a:p>
            <a:r>
              <a:rPr lang="sk-SK" b="1" i="1" dirty="0" smtClean="0">
                <a:solidFill>
                  <a:schemeClr val="tx2">
                    <a:lumMod val="75000"/>
                  </a:schemeClr>
                </a:solidFill>
              </a:rPr>
              <a:t>13th November, </a:t>
            </a:r>
            <a:r>
              <a:rPr lang="sk-SK" b="1" i="1" dirty="0" smtClean="0">
                <a:solidFill>
                  <a:schemeClr val="tx2">
                    <a:lumMod val="75000"/>
                  </a:schemeClr>
                </a:solidFill>
              </a:rPr>
              <a:t>2015</a:t>
            </a:r>
          </a:p>
          <a:p>
            <a:endParaRPr lang="sk-SK" b="1" i="1" dirty="0" smtClean="0">
              <a:solidFill>
                <a:schemeClr val="tx2">
                  <a:lumMod val="75000"/>
                </a:schemeClr>
              </a:solidFill>
            </a:endParaRPr>
          </a:p>
          <a:p>
            <a:r>
              <a:rPr lang="sk-SK" b="1" i="1" dirty="0">
                <a:solidFill>
                  <a:schemeClr val="tx2">
                    <a:lumMod val="75000"/>
                  </a:schemeClr>
                </a:solidFill>
              </a:rPr>
              <a:t>Miroslav </a:t>
            </a:r>
            <a:r>
              <a:rPr lang="sk-SK" b="1" i="1" dirty="0" smtClean="0">
                <a:solidFill>
                  <a:schemeClr val="tx2">
                    <a:lumMod val="75000"/>
                  </a:schemeClr>
                </a:solidFill>
              </a:rPr>
              <a:t>Bartoš</a:t>
            </a:r>
          </a:p>
          <a:p>
            <a:endParaRPr lang="sk-SK" sz="600" b="1" i="1" dirty="0">
              <a:solidFill>
                <a:schemeClr val="tx2">
                  <a:lumMod val="75000"/>
                </a:schemeClr>
              </a:solidFill>
            </a:endParaRPr>
          </a:p>
          <a:p>
            <a:r>
              <a:rPr lang="sk-SK" sz="2400" b="1" i="1" dirty="0">
                <a:solidFill>
                  <a:schemeClr val="tx2">
                    <a:lumMod val="75000"/>
                  </a:schemeClr>
                </a:solidFill>
              </a:rPr>
              <a:t>CEO, LPS SR, š. p.</a:t>
            </a:r>
          </a:p>
          <a:p>
            <a:r>
              <a:rPr lang="sk-SK" sz="2400" b="1" i="1" dirty="0" err="1">
                <a:solidFill>
                  <a:schemeClr val="tx2">
                    <a:lumMod val="75000"/>
                  </a:schemeClr>
                </a:solidFill>
              </a:rPr>
              <a:t>Chairman</a:t>
            </a:r>
            <a:r>
              <a:rPr lang="sk-SK" sz="2400" b="1" i="1" dirty="0">
                <a:solidFill>
                  <a:schemeClr val="tx2">
                    <a:lumMod val="75000"/>
                  </a:schemeClr>
                </a:solidFill>
              </a:rPr>
              <a:t>, </a:t>
            </a:r>
            <a:r>
              <a:rPr lang="sk-SK" sz="2400" b="1" i="1" dirty="0" err="1" smtClean="0">
                <a:solidFill>
                  <a:schemeClr val="tx2">
                    <a:lumMod val="75000"/>
                  </a:schemeClr>
                </a:solidFill>
              </a:rPr>
              <a:t>Europe</a:t>
            </a:r>
            <a:r>
              <a:rPr lang="sk-SK" sz="2400" b="1" i="1" dirty="0" smtClean="0">
                <a:solidFill>
                  <a:schemeClr val="tx2">
                    <a:lumMod val="75000"/>
                  </a:schemeClr>
                </a:solidFill>
              </a:rPr>
              <a:t> </a:t>
            </a:r>
            <a:r>
              <a:rPr lang="sk-SK" sz="2400" b="1" i="1" dirty="0">
                <a:solidFill>
                  <a:schemeClr val="tx2">
                    <a:lumMod val="75000"/>
                  </a:schemeClr>
                </a:solidFill>
              </a:rPr>
              <a:t>CANSO CEO </a:t>
            </a:r>
            <a:r>
              <a:rPr lang="sk-SK" sz="2400" b="1" i="1" dirty="0" err="1">
                <a:solidFill>
                  <a:schemeClr val="tx2">
                    <a:lumMod val="75000"/>
                  </a:schemeClr>
                </a:solidFill>
              </a:rPr>
              <a:t>Committee</a:t>
            </a:r>
            <a:endParaRPr lang="sk-SK" sz="2400" b="1" i="1" dirty="0">
              <a:solidFill>
                <a:schemeClr val="tx2">
                  <a:lumMod val="75000"/>
                </a:schemeClr>
              </a:solidFill>
            </a:endParaRPr>
          </a:p>
          <a:p>
            <a:endParaRPr lang="sk-SK" sz="2000" b="1" i="1" dirty="0">
              <a:solidFill>
                <a:schemeClr val="tx2">
                  <a:lumMod val="75000"/>
                </a:schemeClr>
              </a:solidFill>
            </a:endParaRPr>
          </a:p>
        </p:txBody>
      </p:sp>
    </p:spTree>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nSpc>
                <a:spcPct val="250000"/>
              </a:lnSpc>
            </a:pPr>
            <a:r>
              <a:rPr lang="en-US" sz="3200" dirty="0" smtClean="0">
                <a:solidFill>
                  <a:schemeClr val="tx2">
                    <a:lumMod val="75000"/>
                  </a:schemeClr>
                </a:solidFill>
              </a:rPr>
              <a:t>Technology Enables Evolution</a:t>
            </a:r>
            <a:endParaRPr lang="sk-SK" sz="3200" dirty="0">
              <a:solidFill>
                <a:schemeClr val="tx2">
                  <a:lumMod val="75000"/>
                </a:schemeClr>
              </a:solidFill>
            </a:endParaRPr>
          </a:p>
        </p:txBody>
      </p:sp>
      <p:sp>
        <p:nvSpPr>
          <p:cNvPr id="3" name="Zástupný symbol obsahu 2"/>
          <p:cNvSpPr>
            <a:spLocks noGrp="1"/>
          </p:cNvSpPr>
          <p:nvPr>
            <p:ph idx="1"/>
          </p:nvPr>
        </p:nvSpPr>
        <p:spPr>
          <a:xfrm>
            <a:off x="467544" y="1412776"/>
            <a:ext cx="8207375" cy="4681537"/>
          </a:xfrm>
        </p:spPr>
        <p:txBody>
          <a:bodyPr/>
          <a:lstStyle/>
          <a:p>
            <a:pPr algn="just">
              <a:spcBef>
                <a:spcPts val="600"/>
              </a:spcBef>
              <a:spcAft>
                <a:spcPts val="600"/>
              </a:spcAft>
              <a:buClr>
                <a:srgbClr val="FF0000"/>
              </a:buClr>
              <a:buFont typeface="Wingdings" panose="05000000000000000000" pitchFamily="2" charset="2"/>
              <a:buChar char="Ø"/>
            </a:pPr>
            <a:r>
              <a:rPr lang="en-US" sz="2400" b="1" dirty="0">
                <a:solidFill>
                  <a:schemeClr val="tx2">
                    <a:lumMod val="75000"/>
                  </a:schemeClr>
                </a:solidFill>
              </a:rPr>
              <a:t>Drives infrastructure – on </a:t>
            </a:r>
            <a:r>
              <a:rPr lang="en-GB" sz="2400" b="1" dirty="0" smtClean="0">
                <a:solidFill>
                  <a:schemeClr val="tx2">
                    <a:lumMod val="75000"/>
                  </a:schemeClr>
                </a:solidFill>
              </a:rPr>
              <a:t>the</a:t>
            </a:r>
            <a:r>
              <a:rPr lang="sk-SK" sz="2400" dirty="0">
                <a:solidFill>
                  <a:schemeClr val="tx2">
                    <a:lumMod val="75000"/>
                  </a:schemeClr>
                </a:solidFill>
              </a:rPr>
              <a:t> </a:t>
            </a:r>
            <a:r>
              <a:rPr lang="en-US" sz="2400" b="1" dirty="0" smtClean="0">
                <a:solidFill>
                  <a:schemeClr val="tx2">
                    <a:lumMod val="75000"/>
                  </a:schemeClr>
                </a:solidFill>
              </a:rPr>
              <a:t>ground </a:t>
            </a:r>
            <a:r>
              <a:rPr lang="en-US" sz="2400" b="1" dirty="0">
                <a:solidFill>
                  <a:schemeClr val="tx2">
                    <a:lumMod val="75000"/>
                  </a:schemeClr>
                </a:solidFill>
              </a:rPr>
              <a:t>and in the air</a:t>
            </a:r>
            <a:endParaRPr lang="sk-SK" sz="2400" dirty="0">
              <a:solidFill>
                <a:schemeClr val="tx2">
                  <a:lumMod val="75000"/>
                </a:schemeClr>
              </a:solidFill>
            </a:endParaRPr>
          </a:p>
          <a:p>
            <a:pPr lvl="0" algn="just">
              <a:spcBef>
                <a:spcPts val="600"/>
              </a:spcBef>
              <a:spcAft>
                <a:spcPts val="600"/>
              </a:spcAft>
              <a:buClr>
                <a:srgbClr val="FF0000"/>
              </a:buClr>
              <a:buFont typeface="Wingdings" panose="05000000000000000000" pitchFamily="2" charset="2"/>
              <a:buChar char="Ø"/>
            </a:pPr>
            <a:r>
              <a:rPr lang="en-US" sz="2400" b="1" dirty="0">
                <a:solidFill>
                  <a:schemeClr val="tx2">
                    <a:lumMod val="75000"/>
                  </a:schemeClr>
                </a:solidFill>
              </a:rPr>
              <a:t>Increased automation </a:t>
            </a:r>
            <a:r>
              <a:rPr lang="en-US" sz="2400" b="1" dirty="0">
                <a:solidFill>
                  <a:schemeClr val="tx2">
                    <a:lumMod val="75000"/>
                  </a:schemeClr>
                </a:solidFill>
                <a:sym typeface="Wingdings"/>
              </a:rPr>
              <a:t></a:t>
            </a:r>
            <a:r>
              <a:rPr lang="en-US" sz="2400" b="1" dirty="0">
                <a:solidFill>
                  <a:schemeClr val="tx2">
                    <a:lumMod val="75000"/>
                  </a:schemeClr>
                </a:solidFill>
              </a:rPr>
              <a:t> </a:t>
            </a:r>
            <a:r>
              <a:rPr lang="en-US" sz="2400" b="1" u="sng" dirty="0">
                <a:solidFill>
                  <a:srgbClr val="FF0000"/>
                </a:solidFill>
              </a:rPr>
              <a:t>social aspect</a:t>
            </a:r>
            <a:endParaRPr lang="sk-SK" sz="2400" dirty="0">
              <a:solidFill>
                <a:srgbClr val="FF0000"/>
              </a:solidFill>
            </a:endParaRPr>
          </a:p>
          <a:p>
            <a:pPr lvl="0" algn="just">
              <a:spcBef>
                <a:spcPts val="600"/>
              </a:spcBef>
              <a:spcAft>
                <a:spcPts val="600"/>
              </a:spcAft>
              <a:buClr>
                <a:srgbClr val="FF0000"/>
              </a:buClr>
              <a:buFont typeface="Wingdings" panose="05000000000000000000" pitchFamily="2" charset="2"/>
              <a:buChar char="Ø"/>
            </a:pPr>
            <a:r>
              <a:rPr lang="en-US" sz="2400" b="1" dirty="0">
                <a:solidFill>
                  <a:schemeClr val="tx2">
                    <a:lumMod val="75000"/>
                  </a:schemeClr>
                </a:solidFill>
              </a:rPr>
              <a:t>New operational concepts</a:t>
            </a:r>
            <a:endParaRPr lang="sk-SK" sz="2400" dirty="0">
              <a:solidFill>
                <a:schemeClr val="tx2">
                  <a:lumMod val="75000"/>
                </a:schemeClr>
              </a:solidFill>
            </a:endParaRPr>
          </a:p>
          <a:p>
            <a:pPr lvl="0" algn="just">
              <a:spcBef>
                <a:spcPts val="600"/>
              </a:spcBef>
              <a:spcAft>
                <a:spcPts val="600"/>
              </a:spcAft>
              <a:buClr>
                <a:srgbClr val="FF0000"/>
              </a:buClr>
              <a:buFont typeface="Wingdings" panose="05000000000000000000" pitchFamily="2" charset="2"/>
              <a:buChar char="Ø"/>
            </a:pPr>
            <a:r>
              <a:rPr lang="en-US" sz="2400" b="1" dirty="0">
                <a:solidFill>
                  <a:schemeClr val="tx2">
                    <a:lumMod val="75000"/>
                  </a:schemeClr>
                </a:solidFill>
              </a:rPr>
              <a:t>Information management </a:t>
            </a:r>
            <a:r>
              <a:rPr lang="en-US" sz="2400" b="1" dirty="0" smtClean="0">
                <a:solidFill>
                  <a:schemeClr val="tx2">
                    <a:lumMod val="75000"/>
                  </a:schemeClr>
                </a:solidFill>
              </a:rPr>
              <a:t>– SWIM</a:t>
            </a:r>
            <a:r>
              <a:rPr lang="sk-SK" sz="2400" b="1" dirty="0" smtClean="0">
                <a:solidFill>
                  <a:schemeClr val="tx2">
                    <a:lumMod val="75000"/>
                  </a:schemeClr>
                </a:solidFill>
              </a:rPr>
              <a:t> </a:t>
            </a:r>
            <a:endParaRPr lang="sk-SK" sz="2400" dirty="0">
              <a:solidFill>
                <a:schemeClr val="tx2">
                  <a:lumMod val="75000"/>
                </a:schemeClr>
              </a:solidFill>
            </a:endParaRPr>
          </a:p>
          <a:p>
            <a:pPr lvl="0" algn="just">
              <a:spcBef>
                <a:spcPts val="600"/>
              </a:spcBef>
              <a:spcAft>
                <a:spcPts val="600"/>
              </a:spcAft>
              <a:buClr>
                <a:srgbClr val="FF0000"/>
              </a:buClr>
              <a:buFont typeface="Wingdings" panose="05000000000000000000" pitchFamily="2" charset="2"/>
              <a:buChar char="Ø"/>
            </a:pPr>
            <a:r>
              <a:rPr lang="en-US" sz="2400" b="1" dirty="0">
                <a:solidFill>
                  <a:schemeClr val="tx2">
                    <a:lumMod val="75000"/>
                  </a:schemeClr>
                </a:solidFill>
              </a:rPr>
              <a:t>Reduction of cost of ownership</a:t>
            </a:r>
            <a:endParaRPr lang="sk-SK" sz="2400" dirty="0">
              <a:solidFill>
                <a:schemeClr val="tx2">
                  <a:lumMod val="75000"/>
                </a:schemeClr>
              </a:solidFill>
            </a:endParaRPr>
          </a:p>
          <a:p>
            <a:pPr lvl="0" algn="just">
              <a:spcBef>
                <a:spcPts val="600"/>
              </a:spcBef>
              <a:spcAft>
                <a:spcPts val="600"/>
              </a:spcAft>
              <a:buClr>
                <a:srgbClr val="FF0000"/>
              </a:buClr>
              <a:buFont typeface="Wingdings" panose="05000000000000000000" pitchFamily="2" charset="2"/>
              <a:buChar char="Ø"/>
            </a:pPr>
            <a:r>
              <a:rPr lang="en-US" sz="2400" b="1" dirty="0">
                <a:solidFill>
                  <a:schemeClr val="tx2">
                    <a:lumMod val="75000"/>
                  </a:schemeClr>
                </a:solidFill>
              </a:rPr>
              <a:t>Services provided virtually from everywhere</a:t>
            </a:r>
            <a:endParaRPr lang="sk-SK" sz="2400" dirty="0">
              <a:solidFill>
                <a:schemeClr val="tx2">
                  <a:lumMod val="75000"/>
                </a:schemeClr>
              </a:solidFill>
            </a:endParaRPr>
          </a:p>
          <a:p>
            <a:pPr lvl="0" algn="just">
              <a:spcBef>
                <a:spcPts val="600"/>
              </a:spcBef>
              <a:spcAft>
                <a:spcPts val="600"/>
              </a:spcAft>
              <a:buClr>
                <a:srgbClr val="FF0000"/>
              </a:buClr>
              <a:buFont typeface="Wingdings" panose="05000000000000000000" pitchFamily="2" charset="2"/>
              <a:buChar char="Ø"/>
            </a:pPr>
            <a:r>
              <a:rPr lang="en-US" sz="2400" b="1" dirty="0">
                <a:solidFill>
                  <a:schemeClr val="tx2">
                    <a:lumMod val="75000"/>
                  </a:schemeClr>
                </a:solidFill>
              </a:rPr>
              <a:t>Safety increase allows growth</a:t>
            </a:r>
            <a:endParaRPr lang="sk-SK" sz="2400" dirty="0">
              <a:solidFill>
                <a:schemeClr val="tx2">
                  <a:lumMod val="75000"/>
                </a:schemeClr>
              </a:solidFill>
            </a:endParaRPr>
          </a:p>
          <a:p>
            <a:pPr lvl="0" algn="just">
              <a:spcBef>
                <a:spcPts val="600"/>
              </a:spcBef>
              <a:spcAft>
                <a:spcPts val="600"/>
              </a:spcAft>
              <a:buClr>
                <a:srgbClr val="FF0000"/>
              </a:buClr>
              <a:buFont typeface="Wingdings" panose="05000000000000000000" pitchFamily="2" charset="2"/>
              <a:buChar char="Ø"/>
            </a:pPr>
            <a:r>
              <a:rPr lang="en-US" sz="2400" b="1" dirty="0">
                <a:solidFill>
                  <a:schemeClr val="tx2">
                    <a:lumMod val="75000"/>
                  </a:schemeClr>
                </a:solidFill>
              </a:rPr>
              <a:t>Role for ICAO – Airspace Block </a:t>
            </a:r>
            <a:r>
              <a:rPr lang="en-US" sz="2400" b="1" dirty="0" smtClean="0">
                <a:solidFill>
                  <a:schemeClr val="tx2">
                    <a:lumMod val="75000"/>
                  </a:schemeClr>
                </a:solidFill>
              </a:rPr>
              <a:t>Upgrades </a:t>
            </a:r>
            <a:r>
              <a:rPr lang="en-US" sz="2400" b="1" dirty="0" smtClean="0">
                <a:solidFill>
                  <a:srgbClr val="FF0000"/>
                </a:solidFill>
              </a:rPr>
              <a:t>(</a:t>
            </a:r>
            <a:r>
              <a:rPr lang="en-US" sz="2400" b="1" u="sng" dirty="0" smtClean="0">
                <a:solidFill>
                  <a:srgbClr val="FF0000"/>
                </a:solidFill>
              </a:rPr>
              <a:t>ASBUs)</a:t>
            </a:r>
            <a:endParaRPr lang="sk-SK" sz="2400" dirty="0">
              <a:solidFill>
                <a:srgbClr val="FF0000"/>
              </a:solidFill>
            </a:endParaRPr>
          </a:p>
          <a:p>
            <a:endParaRPr lang="sk-SK" dirty="0"/>
          </a:p>
        </p:txBody>
      </p:sp>
    </p:spTree>
    <p:extLst>
      <p:ext uri="{BB962C8B-B14F-4D97-AF65-F5344CB8AC3E}">
        <p14:creationId xmlns:p14="http://schemas.microsoft.com/office/powerpoint/2010/main" val="3235802927"/>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nSpc>
                <a:spcPct val="250000"/>
              </a:lnSpc>
            </a:pPr>
            <a:r>
              <a:rPr lang="en-US" sz="3200" dirty="0" smtClean="0">
                <a:solidFill>
                  <a:schemeClr val="tx2">
                    <a:lumMod val="75000"/>
                  </a:schemeClr>
                </a:solidFill>
              </a:rPr>
              <a:t>ANSPs Are Working Together</a:t>
            </a:r>
            <a:endParaRPr lang="sk-SK" sz="3200" dirty="0">
              <a:solidFill>
                <a:schemeClr val="tx2">
                  <a:lumMod val="75000"/>
                </a:schemeClr>
              </a:solidFill>
            </a:endParaRPr>
          </a:p>
        </p:txBody>
      </p:sp>
      <p:sp>
        <p:nvSpPr>
          <p:cNvPr id="3" name="Zástupný symbol obsahu 2"/>
          <p:cNvSpPr>
            <a:spLocks noGrp="1"/>
          </p:cNvSpPr>
          <p:nvPr>
            <p:ph idx="1"/>
          </p:nvPr>
        </p:nvSpPr>
        <p:spPr/>
        <p:txBody>
          <a:bodyPr/>
          <a:lstStyle/>
          <a:p>
            <a:pPr>
              <a:spcBef>
                <a:spcPts val="600"/>
              </a:spcBef>
              <a:spcAft>
                <a:spcPts val="600"/>
              </a:spcAft>
              <a:buClr>
                <a:srgbClr val="FF0000"/>
              </a:buClr>
              <a:buFont typeface="Wingdings" panose="05000000000000000000" pitchFamily="2" charset="2"/>
              <a:buChar char="Ø"/>
            </a:pPr>
            <a:r>
              <a:rPr lang="en-GB" sz="2400" b="1" dirty="0">
                <a:solidFill>
                  <a:schemeClr val="tx2">
                    <a:lumMod val="75000"/>
                  </a:schemeClr>
                </a:solidFill>
              </a:rPr>
              <a:t>More ANSPs will participate in SESAR 2020 than in SESAR today</a:t>
            </a:r>
            <a:endParaRPr lang="sk-SK" sz="2400" b="1" dirty="0">
              <a:solidFill>
                <a:schemeClr val="tx2">
                  <a:lumMod val="75000"/>
                </a:schemeClr>
              </a:solidFill>
            </a:endParaRPr>
          </a:p>
          <a:p>
            <a:pPr>
              <a:spcBef>
                <a:spcPts val="600"/>
              </a:spcBef>
              <a:spcAft>
                <a:spcPts val="600"/>
              </a:spcAft>
              <a:buClr>
                <a:srgbClr val="FF0000"/>
              </a:buClr>
              <a:buFont typeface="Wingdings" panose="05000000000000000000" pitchFamily="2" charset="2"/>
              <a:buChar char="Ø"/>
            </a:pPr>
            <a:r>
              <a:rPr lang="en-GB" sz="2400" b="1" dirty="0">
                <a:solidFill>
                  <a:schemeClr val="tx2">
                    <a:lumMod val="75000"/>
                  </a:schemeClr>
                </a:solidFill>
              </a:rPr>
              <a:t>Core ATM systems being defined and purchased in </a:t>
            </a:r>
            <a:r>
              <a:rPr lang="en-GB" sz="2400" b="1" dirty="0" smtClean="0">
                <a:solidFill>
                  <a:schemeClr val="tx2">
                    <a:lumMod val="75000"/>
                  </a:schemeClr>
                </a:solidFill>
              </a:rPr>
              <a:t>partnership</a:t>
            </a:r>
            <a:r>
              <a:rPr lang="sk-SK" sz="2400" b="1" smtClean="0">
                <a:solidFill>
                  <a:schemeClr val="tx2">
                    <a:lumMod val="75000"/>
                  </a:schemeClr>
                </a:solidFill>
              </a:rPr>
              <a:t>s</a:t>
            </a:r>
            <a:r>
              <a:rPr lang="en-GB" sz="2400" b="1" smtClean="0">
                <a:solidFill>
                  <a:schemeClr val="tx2">
                    <a:lumMod val="75000"/>
                  </a:schemeClr>
                </a:solidFill>
              </a:rPr>
              <a:t>: </a:t>
            </a:r>
            <a:endParaRPr lang="sk-SK" sz="2400" b="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rgbClr val="FF0000"/>
                </a:solidFill>
              </a:rPr>
              <a:t>COOPANS</a:t>
            </a:r>
            <a:r>
              <a:rPr lang="en-GB" sz="2000" b="1" i="1" dirty="0">
                <a:solidFill>
                  <a:schemeClr val="tx2">
                    <a:lumMod val="75000"/>
                  </a:schemeClr>
                </a:solidFill>
              </a:rPr>
              <a:t> </a:t>
            </a:r>
            <a:r>
              <a:rPr lang="en-GB" sz="2000" b="1" i="1" dirty="0" smtClean="0">
                <a:solidFill>
                  <a:schemeClr val="tx2">
                    <a:lumMod val="75000"/>
                  </a:schemeClr>
                </a:solidFill>
              </a:rPr>
              <a:t>– Austria, </a:t>
            </a:r>
            <a:r>
              <a:rPr lang="en-GB" sz="2000" b="1" i="1" dirty="0">
                <a:solidFill>
                  <a:schemeClr val="tx2">
                    <a:lumMod val="75000"/>
                  </a:schemeClr>
                </a:solidFill>
              </a:rPr>
              <a:t>Croatia, Denmark, Ireland &amp; Sweden  with Thales.  Now one system deployed identically in 5 countries</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err="1">
                <a:solidFill>
                  <a:srgbClr val="FF0000"/>
                </a:solidFill>
              </a:rPr>
              <a:t>iTEC</a:t>
            </a:r>
            <a:r>
              <a:rPr lang="en-GB" sz="2000" b="1" i="1" dirty="0">
                <a:solidFill>
                  <a:srgbClr val="FF0000"/>
                </a:solidFill>
              </a:rPr>
              <a:t> </a:t>
            </a:r>
            <a:r>
              <a:rPr lang="en-GB" sz="2000" b="1" i="1" dirty="0">
                <a:solidFill>
                  <a:schemeClr val="tx2">
                    <a:lumMod val="75000"/>
                  </a:schemeClr>
                </a:solidFill>
              </a:rPr>
              <a:t>– Germany, Spain, UK, now joined by Netherlands, with expectations of Poland and Norway joining soon, working with </a:t>
            </a:r>
            <a:r>
              <a:rPr lang="en-GB" sz="2000" b="1" i="1" dirty="0" err="1">
                <a:solidFill>
                  <a:schemeClr val="tx2">
                    <a:lumMod val="75000"/>
                  </a:schemeClr>
                </a:solidFill>
              </a:rPr>
              <a:t>Indra</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rgbClr val="FF0000"/>
                </a:solidFill>
              </a:rPr>
              <a:t>CO-FLIGHT</a:t>
            </a:r>
            <a:r>
              <a:rPr lang="en-GB" sz="2000" b="1" i="1" dirty="0">
                <a:solidFill>
                  <a:schemeClr val="tx2">
                    <a:lumMod val="75000"/>
                  </a:schemeClr>
                </a:solidFill>
              </a:rPr>
              <a:t> </a:t>
            </a:r>
            <a:r>
              <a:rPr lang="en-GB" sz="2000" b="1" i="1" dirty="0" smtClean="0">
                <a:solidFill>
                  <a:schemeClr val="tx2">
                    <a:lumMod val="75000"/>
                  </a:schemeClr>
                </a:solidFill>
              </a:rPr>
              <a:t>– France, </a:t>
            </a:r>
            <a:r>
              <a:rPr lang="en-GB" sz="2000" b="1" i="1" dirty="0">
                <a:solidFill>
                  <a:schemeClr val="tx2">
                    <a:lumMod val="75000"/>
                  </a:schemeClr>
                </a:solidFill>
              </a:rPr>
              <a:t>Italy, Switzerland</a:t>
            </a:r>
            <a:endParaRPr lang="sk-SK" sz="2000" b="1" i="1" dirty="0">
              <a:solidFill>
                <a:schemeClr val="tx2">
                  <a:lumMod val="75000"/>
                </a:schemeClr>
              </a:solidFill>
            </a:endParaRPr>
          </a:p>
          <a:p>
            <a:pPr>
              <a:buFont typeface="Wingdings" panose="05000000000000000000" pitchFamily="2" charset="2"/>
              <a:buChar char="Ø"/>
            </a:pPr>
            <a:endParaRPr lang="sk-SK" sz="2800" b="1" dirty="0">
              <a:solidFill>
                <a:schemeClr val="tx2">
                  <a:lumMod val="75000"/>
                </a:schemeClr>
              </a:solidFill>
            </a:endParaRPr>
          </a:p>
        </p:txBody>
      </p:sp>
    </p:spTree>
    <p:extLst>
      <p:ext uri="{BB962C8B-B14F-4D97-AF65-F5344CB8AC3E}">
        <p14:creationId xmlns:p14="http://schemas.microsoft.com/office/powerpoint/2010/main" val="1824482190"/>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nSpc>
                <a:spcPct val="250000"/>
              </a:lnSpc>
            </a:pPr>
            <a:r>
              <a:rPr lang="en-US" sz="3200" dirty="0" smtClean="0">
                <a:solidFill>
                  <a:schemeClr val="tx2">
                    <a:lumMod val="75000"/>
                  </a:schemeClr>
                </a:solidFill>
              </a:rPr>
              <a:t>ANSPs Are Working Together</a:t>
            </a:r>
            <a:endParaRPr lang="sk-SK" sz="3200" dirty="0">
              <a:solidFill>
                <a:schemeClr val="tx2">
                  <a:lumMod val="75000"/>
                </a:schemeClr>
              </a:solidFill>
            </a:endParaRPr>
          </a:p>
        </p:txBody>
      </p:sp>
      <p:sp>
        <p:nvSpPr>
          <p:cNvPr id="3" name="Zástupný symbol obsahu 2"/>
          <p:cNvSpPr>
            <a:spLocks noGrp="1"/>
          </p:cNvSpPr>
          <p:nvPr>
            <p:ph idx="1"/>
          </p:nvPr>
        </p:nvSpPr>
        <p:spPr>
          <a:xfrm>
            <a:off x="467544" y="1412776"/>
            <a:ext cx="8207375" cy="4681537"/>
          </a:xfrm>
        </p:spPr>
        <p:txBody>
          <a:bodyPr/>
          <a:lstStyle/>
          <a:p>
            <a:pPr>
              <a:spcBef>
                <a:spcPts val="600"/>
              </a:spcBef>
              <a:spcAft>
                <a:spcPts val="600"/>
              </a:spcAft>
              <a:buClr>
                <a:srgbClr val="FF0000"/>
              </a:buClr>
              <a:buFont typeface="Wingdings" panose="05000000000000000000" pitchFamily="2" charset="2"/>
              <a:buChar char="Ø"/>
            </a:pPr>
            <a:r>
              <a:rPr lang="en-GB" sz="2400" b="1" dirty="0">
                <a:solidFill>
                  <a:schemeClr val="tx2">
                    <a:lumMod val="75000"/>
                  </a:schemeClr>
                </a:solidFill>
              </a:rPr>
              <a:t>Aeronautical Information Management: UK/Norway</a:t>
            </a:r>
            <a:endParaRPr lang="sk-SK" sz="2400" b="1" dirty="0">
              <a:solidFill>
                <a:schemeClr val="tx2">
                  <a:lumMod val="75000"/>
                </a:schemeClr>
              </a:solidFill>
            </a:endParaRPr>
          </a:p>
          <a:p>
            <a:pPr>
              <a:spcBef>
                <a:spcPts val="600"/>
              </a:spcBef>
              <a:spcAft>
                <a:spcPts val="600"/>
              </a:spcAft>
              <a:buClr>
                <a:srgbClr val="FF0000"/>
              </a:buClr>
              <a:buFont typeface="Wingdings" panose="05000000000000000000" pitchFamily="2" charset="2"/>
              <a:buChar char="Ø"/>
            </a:pPr>
            <a:r>
              <a:rPr lang="en-GB" sz="2400" b="1" dirty="0">
                <a:solidFill>
                  <a:srgbClr val="FF0000"/>
                </a:solidFill>
              </a:rPr>
              <a:t>Borealis Free Route Airspace programme </a:t>
            </a:r>
            <a:r>
              <a:rPr lang="en-GB" sz="2400" b="1" dirty="0" smtClean="0">
                <a:solidFill>
                  <a:schemeClr val="tx2">
                    <a:lumMod val="75000"/>
                  </a:schemeClr>
                </a:solidFill>
              </a:rPr>
              <a:t>– connecting the </a:t>
            </a:r>
            <a:r>
              <a:rPr lang="en-GB" sz="2400" b="1" dirty="0">
                <a:solidFill>
                  <a:schemeClr val="tx2">
                    <a:lumMod val="75000"/>
                  </a:schemeClr>
                </a:solidFill>
              </a:rPr>
              <a:t>Eastern edge of the North Atlantic to the Russian borders</a:t>
            </a:r>
            <a:endParaRPr lang="sk-SK" sz="2400" b="1" dirty="0">
              <a:solidFill>
                <a:schemeClr val="tx2">
                  <a:lumMod val="75000"/>
                </a:schemeClr>
              </a:solidFill>
            </a:endParaRPr>
          </a:p>
          <a:p>
            <a:pPr>
              <a:spcBef>
                <a:spcPts val="600"/>
              </a:spcBef>
              <a:spcAft>
                <a:spcPts val="600"/>
              </a:spcAft>
              <a:buClr>
                <a:srgbClr val="FF0000"/>
              </a:buClr>
              <a:buFont typeface="Wingdings" panose="05000000000000000000" pitchFamily="2" charset="2"/>
              <a:buChar char="Ø"/>
            </a:pPr>
            <a:r>
              <a:rPr lang="en-GB" sz="2400" b="1" dirty="0">
                <a:solidFill>
                  <a:schemeClr val="tx2">
                    <a:lumMod val="75000"/>
                  </a:schemeClr>
                </a:solidFill>
              </a:rPr>
              <a:t>Training:</a:t>
            </a:r>
            <a:endParaRPr lang="sk-SK" sz="2400" b="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ENTRY POINT NORTH being used as principle training resource for COOPANS partners with shared instructors, syllabus and facilities.</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NATS providing training for </a:t>
            </a:r>
            <a:r>
              <a:rPr lang="en-GB" sz="2000" b="1" i="1" dirty="0" err="1">
                <a:solidFill>
                  <a:schemeClr val="tx2">
                    <a:lumMod val="75000"/>
                  </a:schemeClr>
                </a:solidFill>
              </a:rPr>
              <a:t>Romatsa</a:t>
            </a:r>
            <a:r>
              <a:rPr lang="en-GB" sz="2000" b="1" i="1" dirty="0">
                <a:solidFill>
                  <a:schemeClr val="tx2">
                    <a:lumMod val="75000"/>
                  </a:schemeClr>
                </a:solidFill>
              </a:rPr>
              <a:t> and </a:t>
            </a:r>
            <a:r>
              <a:rPr lang="en-GB" sz="2000" b="1" i="1" dirty="0" err="1">
                <a:solidFill>
                  <a:schemeClr val="tx2">
                    <a:lumMod val="75000"/>
                  </a:schemeClr>
                </a:solidFill>
              </a:rPr>
              <a:t>Avinor</a:t>
            </a:r>
            <a:r>
              <a:rPr lang="en-GB" sz="2000" b="1" i="1" dirty="0">
                <a:solidFill>
                  <a:schemeClr val="tx2">
                    <a:lumMod val="75000"/>
                  </a:schemeClr>
                </a:solidFill>
              </a:rPr>
              <a:t> as well as </a:t>
            </a:r>
            <a:r>
              <a:rPr lang="en-GB" sz="2000" b="1" i="1" dirty="0" smtClean="0">
                <a:solidFill>
                  <a:schemeClr val="tx2">
                    <a:lumMod val="75000"/>
                  </a:schemeClr>
                </a:solidFill>
              </a:rPr>
              <a:t>non</a:t>
            </a:r>
            <a:r>
              <a:rPr lang="sk-SK" sz="2000" b="1" i="1" dirty="0" smtClean="0">
                <a:solidFill>
                  <a:schemeClr val="tx2">
                    <a:lumMod val="75000"/>
                  </a:schemeClr>
                </a:solidFill>
              </a:rPr>
              <a:t>-</a:t>
            </a:r>
            <a:r>
              <a:rPr lang="en-GB" sz="2000" b="1" i="1" dirty="0" smtClean="0">
                <a:solidFill>
                  <a:schemeClr val="tx2">
                    <a:lumMod val="75000"/>
                  </a:schemeClr>
                </a:solidFill>
              </a:rPr>
              <a:t>European </a:t>
            </a:r>
            <a:r>
              <a:rPr lang="en-GB" sz="2000" b="1" i="1" dirty="0">
                <a:solidFill>
                  <a:schemeClr val="tx2">
                    <a:lumMod val="75000"/>
                  </a:schemeClr>
                </a:solidFill>
              </a:rPr>
              <a:t>States </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other examples of this in training within FABEC</a:t>
            </a:r>
            <a:endParaRPr lang="sk-SK" sz="2000" b="1" i="1" dirty="0">
              <a:solidFill>
                <a:schemeClr val="tx2">
                  <a:lumMod val="75000"/>
                </a:schemeClr>
              </a:solidFill>
            </a:endParaRPr>
          </a:p>
          <a:p>
            <a:pPr>
              <a:buFont typeface="Wingdings" panose="05000000000000000000" pitchFamily="2" charset="2"/>
              <a:buChar char="Ø"/>
            </a:pPr>
            <a:endParaRPr lang="sk-SK" sz="2800" b="1" dirty="0">
              <a:solidFill>
                <a:schemeClr val="tx2">
                  <a:lumMod val="75000"/>
                </a:schemeClr>
              </a:solidFill>
            </a:endParaRPr>
          </a:p>
        </p:txBody>
      </p:sp>
    </p:spTree>
    <p:extLst>
      <p:ext uri="{BB962C8B-B14F-4D97-AF65-F5344CB8AC3E}">
        <p14:creationId xmlns:p14="http://schemas.microsoft.com/office/powerpoint/2010/main" val="3374687389"/>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nSpc>
                <a:spcPct val="250000"/>
              </a:lnSpc>
            </a:pPr>
            <a:r>
              <a:rPr lang="en-US" sz="3200" dirty="0" smtClean="0">
                <a:solidFill>
                  <a:schemeClr val="tx2">
                    <a:lumMod val="75000"/>
                  </a:schemeClr>
                </a:solidFill>
              </a:rPr>
              <a:t>ANSPs Are Working Together</a:t>
            </a:r>
            <a:endParaRPr lang="sk-SK" sz="3200" dirty="0">
              <a:solidFill>
                <a:schemeClr val="tx2">
                  <a:lumMod val="75000"/>
                </a:schemeClr>
              </a:solidFill>
            </a:endParaRPr>
          </a:p>
        </p:txBody>
      </p:sp>
      <p:sp>
        <p:nvSpPr>
          <p:cNvPr id="3" name="Zástupný symbol obsahu 2"/>
          <p:cNvSpPr>
            <a:spLocks noGrp="1"/>
          </p:cNvSpPr>
          <p:nvPr>
            <p:ph idx="1"/>
          </p:nvPr>
        </p:nvSpPr>
        <p:spPr>
          <a:xfrm>
            <a:off x="467544" y="1628801"/>
            <a:ext cx="8207375" cy="4032448"/>
          </a:xfrm>
        </p:spPr>
        <p:txBody>
          <a:bodyPr/>
          <a:lstStyle/>
          <a:p>
            <a:pPr>
              <a:spcBef>
                <a:spcPts val="600"/>
              </a:spcBef>
              <a:spcAft>
                <a:spcPts val="600"/>
              </a:spcAft>
              <a:buClr>
                <a:srgbClr val="FF0000"/>
              </a:buClr>
              <a:buFont typeface="Wingdings" panose="05000000000000000000" pitchFamily="2" charset="2"/>
              <a:buChar char="Ø"/>
            </a:pPr>
            <a:r>
              <a:rPr lang="en-GB" sz="2400" b="1" dirty="0" smtClean="0">
                <a:solidFill>
                  <a:schemeClr val="tx2">
                    <a:lumMod val="75000"/>
                  </a:schemeClr>
                </a:solidFill>
              </a:rPr>
              <a:t>ANSP </a:t>
            </a:r>
            <a:r>
              <a:rPr lang="en-GB" sz="2400" b="1" dirty="0">
                <a:solidFill>
                  <a:schemeClr val="tx2">
                    <a:lumMod val="75000"/>
                  </a:schemeClr>
                </a:solidFill>
              </a:rPr>
              <a:t>Alliances to improve operations and reduce costs:</a:t>
            </a:r>
            <a:endParaRPr lang="sk-SK" sz="2400" b="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smtClean="0">
                <a:solidFill>
                  <a:srgbClr val="FF0000"/>
                </a:solidFill>
              </a:rPr>
              <a:t>Gate </a:t>
            </a:r>
            <a:r>
              <a:rPr lang="en-GB" sz="2000" b="1" i="1" dirty="0">
                <a:solidFill>
                  <a:srgbClr val="FF0000"/>
                </a:solidFill>
              </a:rPr>
              <a:t>One</a:t>
            </a:r>
            <a:r>
              <a:rPr lang="en-GB" sz="2000" b="1" i="1" dirty="0">
                <a:solidFill>
                  <a:schemeClr val="tx2">
                    <a:lumMod val="75000"/>
                  </a:schemeClr>
                </a:solidFill>
              </a:rPr>
              <a:t>:  Austria, Bulgaria, Bosnia Hercegovina,  Czech Republic, Croatia, Poland, Lithuania, Hungary, Romania, Slovakia, </a:t>
            </a:r>
            <a:r>
              <a:rPr lang="en-GB" sz="2000" b="1" i="1" dirty="0" smtClean="0">
                <a:solidFill>
                  <a:schemeClr val="tx2">
                    <a:lumMod val="75000"/>
                  </a:schemeClr>
                </a:solidFill>
              </a:rPr>
              <a:t>Slovenia</a:t>
            </a:r>
            <a:endParaRPr lang="sk-SK" sz="2000" b="1" i="1" dirty="0" smtClean="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rgbClr val="FF0000"/>
                </a:solidFill>
              </a:rPr>
              <a:t>Borealis</a:t>
            </a:r>
            <a:r>
              <a:rPr lang="en-GB" sz="2000" b="1" i="1" dirty="0">
                <a:solidFill>
                  <a:schemeClr val="tx2">
                    <a:lumMod val="75000"/>
                  </a:schemeClr>
                </a:solidFill>
              </a:rPr>
              <a:t>: Iceland, Ireland, Denmark, Estonia, Finland, Latvia, Norway, Sweden, UK</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smtClean="0">
                <a:solidFill>
                  <a:srgbClr val="FF0000"/>
                </a:solidFill>
              </a:rPr>
              <a:t>A6</a:t>
            </a:r>
            <a:r>
              <a:rPr lang="en-GB" sz="2000" b="1" i="1" dirty="0">
                <a:solidFill>
                  <a:schemeClr val="tx2">
                    <a:lumMod val="75000"/>
                  </a:schemeClr>
                </a:solidFill>
              </a:rPr>
              <a:t>: Austria, Croatia, Denmark, France, Germany, Ireland, Italy, Poland, Spain, Sweden, </a:t>
            </a:r>
            <a:r>
              <a:rPr lang="en-GB" sz="2000" b="1" i="1" dirty="0" smtClean="0">
                <a:solidFill>
                  <a:schemeClr val="tx2">
                    <a:lumMod val="75000"/>
                  </a:schemeClr>
                </a:solidFill>
              </a:rPr>
              <a:t>UK</a:t>
            </a:r>
            <a:endParaRPr lang="sk-SK" sz="2000" b="1" i="1" dirty="0">
              <a:solidFill>
                <a:schemeClr val="tx2">
                  <a:lumMod val="75000"/>
                </a:schemeClr>
              </a:solidFill>
            </a:endParaRPr>
          </a:p>
        </p:txBody>
      </p:sp>
    </p:spTree>
    <p:extLst>
      <p:ext uri="{BB962C8B-B14F-4D97-AF65-F5344CB8AC3E}">
        <p14:creationId xmlns:p14="http://schemas.microsoft.com/office/powerpoint/2010/main" val="575587319"/>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nSpc>
                <a:spcPct val="250000"/>
              </a:lnSpc>
            </a:pPr>
            <a:r>
              <a:rPr lang="en-US" sz="3200" dirty="0" smtClean="0">
                <a:solidFill>
                  <a:schemeClr val="tx2">
                    <a:lumMod val="75000"/>
                  </a:schemeClr>
                </a:solidFill>
              </a:rPr>
              <a:t>ANSPs Are Working Together</a:t>
            </a:r>
            <a:endParaRPr lang="sk-SK" sz="3200" dirty="0">
              <a:solidFill>
                <a:schemeClr val="tx2">
                  <a:lumMod val="75000"/>
                </a:schemeClr>
              </a:solidFill>
            </a:endParaRPr>
          </a:p>
        </p:txBody>
      </p:sp>
      <p:sp>
        <p:nvSpPr>
          <p:cNvPr id="3" name="Zástupný symbol obsahu 2"/>
          <p:cNvSpPr>
            <a:spLocks noGrp="1"/>
          </p:cNvSpPr>
          <p:nvPr>
            <p:ph idx="1"/>
          </p:nvPr>
        </p:nvSpPr>
        <p:spPr>
          <a:xfrm>
            <a:off x="467544" y="1628800"/>
            <a:ext cx="8207375" cy="3816895"/>
          </a:xfrm>
        </p:spPr>
        <p:txBody>
          <a:bodyPr/>
          <a:lstStyle/>
          <a:p>
            <a:pPr>
              <a:spcBef>
                <a:spcPts val="600"/>
              </a:spcBef>
              <a:spcAft>
                <a:spcPts val="600"/>
              </a:spcAft>
              <a:buClr>
                <a:srgbClr val="FF0000"/>
              </a:buClr>
              <a:buFont typeface="Wingdings" panose="05000000000000000000" pitchFamily="2" charset="2"/>
              <a:buChar char="Ø"/>
            </a:pPr>
            <a:r>
              <a:rPr lang="en-GB" sz="2400" b="1" dirty="0">
                <a:solidFill>
                  <a:schemeClr val="tx2">
                    <a:lumMod val="75000"/>
                  </a:schemeClr>
                </a:solidFill>
              </a:rPr>
              <a:t>Competition for Airport ATC provision resulting in significant cost savings and performance improvements:</a:t>
            </a:r>
            <a:endParaRPr lang="sk-SK" sz="2400" b="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err="1">
                <a:solidFill>
                  <a:schemeClr val="tx2">
                    <a:lumMod val="75000"/>
                  </a:schemeClr>
                </a:solidFill>
              </a:rPr>
              <a:t>ferroNATS</a:t>
            </a:r>
            <a:r>
              <a:rPr lang="en-GB" sz="2000" b="1" i="1" dirty="0">
                <a:solidFill>
                  <a:schemeClr val="tx2">
                    <a:lumMod val="75000"/>
                  </a:schemeClr>
                </a:solidFill>
              </a:rPr>
              <a:t> in Spain</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err="1">
                <a:solidFill>
                  <a:schemeClr val="tx2">
                    <a:lumMod val="75000"/>
                  </a:schemeClr>
                </a:solidFill>
              </a:rPr>
              <a:t>Austrocontrol</a:t>
            </a:r>
            <a:r>
              <a:rPr lang="en-GB" sz="2000" b="1" i="1" dirty="0">
                <a:solidFill>
                  <a:schemeClr val="tx2">
                    <a:lumMod val="75000"/>
                  </a:schemeClr>
                </a:solidFill>
              </a:rPr>
              <a:t> in Germany</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err="1">
                <a:solidFill>
                  <a:schemeClr val="tx2">
                    <a:lumMod val="75000"/>
                  </a:schemeClr>
                </a:solidFill>
              </a:rPr>
              <a:t>HungaroControl</a:t>
            </a:r>
            <a:r>
              <a:rPr lang="en-GB" sz="2000" b="1" i="1" dirty="0">
                <a:solidFill>
                  <a:schemeClr val="tx2">
                    <a:lumMod val="75000"/>
                  </a:schemeClr>
                </a:solidFill>
              </a:rPr>
              <a:t> in Kosovo</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DFS subsidiary in Gatwick</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ACR in Sweden</a:t>
            </a:r>
            <a:endParaRPr lang="sk-SK" sz="2000" b="1" i="1" dirty="0">
              <a:solidFill>
                <a:schemeClr val="tx2">
                  <a:lumMod val="75000"/>
                </a:schemeClr>
              </a:solidFill>
            </a:endParaRPr>
          </a:p>
          <a:p>
            <a:pPr>
              <a:spcBef>
                <a:spcPts val="600"/>
              </a:spcBef>
              <a:spcAft>
                <a:spcPts val="600"/>
              </a:spcAft>
              <a:buClr>
                <a:srgbClr val="FF0000"/>
              </a:buClr>
              <a:buFont typeface="Wingdings" panose="05000000000000000000" pitchFamily="2" charset="2"/>
              <a:buChar char="Ø"/>
            </a:pPr>
            <a:endParaRPr lang="sk-SK" sz="2400" b="1" dirty="0">
              <a:solidFill>
                <a:schemeClr val="tx2">
                  <a:lumMod val="75000"/>
                </a:schemeClr>
              </a:solidFill>
            </a:endParaRPr>
          </a:p>
        </p:txBody>
      </p:sp>
    </p:spTree>
    <p:extLst>
      <p:ext uri="{BB962C8B-B14F-4D97-AF65-F5344CB8AC3E}">
        <p14:creationId xmlns:p14="http://schemas.microsoft.com/office/powerpoint/2010/main" val="1961511284"/>
      </p:ext>
    </p:extLst>
  </p:cSld>
  <p:clrMapOvr>
    <a:masterClrMapping/>
  </p:clrMapOvr>
  <p:transition spd="slow">
    <p:wip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nSpc>
                <a:spcPct val="250000"/>
              </a:lnSpc>
            </a:pPr>
            <a:r>
              <a:rPr lang="en-US" sz="3200" dirty="0" smtClean="0">
                <a:solidFill>
                  <a:schemeClr val="tx2">
                    <a:lumMod val="75000"/>
                  </a:schemeClr>
                </a:solidFill>
              </a:rPr>
              <a:t>ANSPs Are Working Together</a:t>
            </a:r>
            <a:endParaRPr lang="sk-SK" sz="3200" dirty="0">
              <a:solidFill>
                <a:schemeClr val="tx2">
                  <a:lumMod val="75000"/>
                </a:schemeClr>
              </a:solidFill>
            </a:endParaRPr>
          </a:p>
        </p:txBody>
      </p:sp>
      <p:sp>
        <p:nvSpPr>
          <p:cNvPr id="3" name="Zástupný symbol obsahu 2"/>
          <p:cNvSpPr>
            <a:spLocks noGrp="1"/>
          </p:cNvSpPr>
          <p:nvPr>
            <p:ph idx="1"/>
          </p:nvPr>
        </p:nvSpPr>
        <p:spPr>
          <a:xfrm>
            <a:off x="467544" y="1556793"/>
            <a:ext cx="8207375" cy="4320480"/>
          </a:xfrm>
        </p:spPr>
        <p:txBody>
          <a:bodyPr/>
          <a:lstStyle/>
          <a:p>
            <a:pPr>
              <a:spcBef>
                <a:spcPts val="600"/>
              </a:spcBef>
              <a:spcAft>
                <a:spcPts val="600"/>
              </a:spcAft>
              <a:buClr>
                <a:srgbClr val="FF0000"/>
              </a:buClr>
              <a:buFont typeface="Wingdings" panose="05000000000000000000" pitchFamily="2" charset="2"/>
              <a:buChar char="Ø"/>
            </a:pPr>
            <a:r>
              <a:rPr lang="en-GB" sz="2400" b="1" dirty="0">
                <a:solidFill>
                  <a:schemeClr val="tx2">
                    <a:lumMod val="75000"/>
                  </a:schemeClr>
                </a:solidFill>
              </a:rPr>
              <a:t>Commercial agreements:</a:t>
            </a:r>
            <a:endParaRPr lang="sk-SK" sz="2400" b="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ESSP (European Satellite Service Providers) jointly started + owned by DFS, DSNA, </a:t>
            </a:r>
            <a:r>
              <a:rPr lang="en-GB" sz="2000" b="1" i="1" dirty="0" err="1">
                <a:solidFill>
                  <a:schemeClr val="tx2">
                    <a:lumMod val="75000"/>
                  </a:schemeClr>
                </a:solidFill>
              </a:rPr>
              <a:t>ENAIRe</a:t>
            </a:r>
            <a:r>
              <a:rPr lang="en-GB" sz="2000" b="1" i="1" dirty="0">
                <a:solidFill>
                  <a:schemeClr val="tx2">
                    <a:lumMod val="75000"/>
                  </a:schemeClr>
                </a:solidFill>
              </a:rPr>
              <a:t>, ENAV, NATS, </a:t>
            </a:r>
            <a:r>
              <a:rPr lang="en-GB" sz="2000" b="1" i="1" dirty="0" err="1">
                <a:solidFill>
                  <a:schemeClr val="tx2">
                    <a:lumMod val="75000"/>
                  </a:schemeClr>
                </a:solidFill>
              </a:rPr>
              <a:t>NAVPortugal</a:t>
            </a:r>
            <a:r>
              <a:rPr lang="en-GB" sz="2000" b="1" i="1" dirty="0">
                <a:solidFill>
                  <a:schemeClr val="tx2">
                    <a:lumMod val="75000"/>
                  </a:schemeClr>
                </a:solidFill>
              </a:rPr>
              <a:t> &amp; </a:t>
            </a:r>
            <a:r>
              <a:rPr lang="en-GB" sz="2000" b="1" i="1" dirty="0" err="1">
                <a:solidFill>
                  <a:schemeClr val="tx2">
                    <a:lumMod val="75000"/>
                  </a:schemeClr>
                </a:solidFill>
              </a:rPr>
              <a:t>skyguide</a:t>
            </a:r>
            <a:r>
              <a:rPr lang="en-GB" sz="2000" b="1" i="1" dirty="0">
                <a:solidFill>
                  <a:schemeClr val="tx2">
                    <a:lumMod val="75000"/>
                  </a:schemeClr>
                </a:solidFill>
              </a:rPr>
              <a:t> to manage EGNOS Open Service, Safety of Life Service, EGNOS Data Access Service (EDAS</a:t>
            </a:r>
            <a:r>
              <a:rPr lang="en-GB" sz="2000" b="1" i="1" dirty="0" smtClean="0">
                <a:solidFill>
                  <a:schemeClr val="tx2">
                    <a:lumMod val="75000"/>
                  </a:schemeClr>
                </a:solidFill>
              </a:rPr>
              <a:t>)</a:t>
            </a:r>
            <a:endParaRPr lang="sk-SK" sz="2000" b="1" i="1" dirty="0">
              <a:solidFill>
                <a:schemeClr val="tx2">
                  <a:lumMod val="75000"/>
                </a:schemeClr>
              </a:solidFill>
            </a:endParaRPr>
          </a:p>
          <a:p>
            <a:pPr>
              <a:spcBef>
                <a:spcPts val="600"/>
              </a:spcBef>
              <a:spcAft>
                <a:spcPts val="600"/>
              </a:spcAft>
              <a:buClr>
                <a:srgbClr val="FF0000"/>
              </a:buClr>
              <a:buFont typeface="Wingdings" panose="05000000000000000000" pitchFamily="2" charset="2"/>
              <a:buChar char="Ø"/>
            </a:pPr>
            <a:r>
              <a:rPr lang="en-GB" sz="2400" b="1" dirty="0" smtClean="0">
                <a:solidFill>
                  <a:schemeClr val="tx2">
                    <a:lumMod val="75000"/>
                  </a:schemeClr>
                </a:solidFill>
              </a:rPr>
              <a:t>Cross</a:t>
            </a:r>
            <a:r>
              <a:rPr lang="sk-SK" sz="2400" b="1" dirty="0" smtClean="0">
                <a:solidFill>
                  <a:schemeClr val="tx2">
                    <a:lumMod val="75000"/>
                  </a:schemeClr>
                </a:solidFill>
              </a:rPr>
              <a:t>-</a:t>
            </a:r>
            <a:r>
              <a:rPr lang="en-GB" sz="2400" b="1" dirty="0" smtClean="0">
                <a:solidFill>
                  <a:schemeClr val="tx2">
                    <a:lumMod val="75000"/>
                  </a:schemeClr>
                </a:solidFill>
              </a:rPr>
              <a:t>industry </a:t>
            </a:r>
            <a:r>
              <a:rPr lang="en-GB" sz="2400" b="1" dirty="0">
                <a:solidFill>
                  <a:schemeClr val="tx2">
                    <a:lumMod val="75000"/>
                  </a:schemeClr>
                </a:solidFill>
              </a:rPr>
              <a:t>initiative:</a:t>
            </a:r>
            <a:endParaRPr lang="sk-SK" sz="2400" b="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SESAR DM </a:t>
            </a:r>
            <a:r>
              <a:rPr lang="en-GB" sz="2000" b="1" i="1" dirty="0" smtClean="0">
                <a:solidFill>
                  <a:schemeClr val="tx2">
                    <a:lumMod val="75000"/>
                  </a:schemeClr>
                </a:solidFill>
              </a:rPr>
              <a:t>– ANSP</a:t>
            </a:r>
            <a:r>
              <a:rPr lang="sk-SK" sz="2000" b="1" i="1" dirty="0" smtClean="0">
                <a:solidFill>
                  <a:schemeClr val="tx2">
                    <a:lumMod val="75000"/>
                  </a:schemeClr>
                </a:solidFill>
              </a:rPr>
              <a:t> </a:t>
            </a:r>
            <a:r>
              <a:rPr lang="en-GB" sz="2000" b="1" i="1" dirty="0" smtClean="0">
                <a:solidFill>
                  <a:schemeClr val="tx2">
                    <a:lumMod val="75000"/>
                  </a:schemeClr>
                </a:solidFill>
              </a:rPr>
              <a:t>(</a:t>
            </a:r>
            <a:r>
              <a:rPr lang="en-GB" sz="2000" b="1" i="1" dirty="0">
                <a:solidFill>
                  <a:schemeClr val="tx2">
                    <a:lumMod val="75000"/>
                  </a:schemeClr>
                </a:solidFill>
              </a:rPr>
              <a:t>A6) initiated joined by airlines and airports</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ANSP Initiatives in development</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Remote towers (remote tower centres)</a:t>
            </a:r>
            <a:endParaRPr lang="sk-SK" sz="2000" b="1" i="1" dirty="0">
              <a:solidFill>
                <a:schemeClr val="tx2">
                  <a:lumMod val="75000"/>
                </a:schemeClr>
              </a:solidFill>
            </a:endParaRPr>
          </a:p>
          <a:p>
            <a:pPr>
              <a:spcBef>
                <a:spcPts val="600"/>
              </a:spcBef>
              <a:spcAft>
                <a:spcPts val="600"/>
              </a:spcAft>
              <a:buClr>
                <a:srgbClr val="FF0000"/>
              </a:buClr>
              <a:buFont typeface="Wingdings" panose="05000000000000000000" pitchFamily="2" charset="2"/>
              <a:buChar char="Ø"/>
            </a:pPr>
            <a:endParaRPr lang="sk-SK" sz="2400" b="1" dirty="0">
              <a:solidFill>
                <a:schemeClr val="tx2">
                  <a:lumMod val="75000"/>
                </a:schemeClr>
              </a:solidFill>
            </a:endParaRPr>
          </a:p>
        </p:txBody>
      </p:sp>
    </p:spTree>
    <p:extLst>
      <p:ext uri="{BB962C8B-B14F-4D97-AF65-F5344CB8AC3E}">
        <p14:creationId xmlns:p14="http://schemas.microsoft.com/office/powerpoint/2010/main" val="4229414550"/>
      </p:ext>
    </p:extLst>
  </p:cSld>
  <p:clrMapOvr>
    <a:masterClrMapping/>
  </p:clrMapOvr>
  <p:transition spd="slow">
    <p:wip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nSpc>
                <a:spcPct val="250000"/>
              </a:lnSpc>
            </a:pPr>
            <a:r>
              <a:rPr lang="en-US" sz="3200" dirty="0" smtClean="0">
                <a:solidFill>
                  <a:schemeClr val="tx2">
                    <a:lumMod val="75000"/>
                  </a:schemeClr>
                </a:solidFill>
              </a:rPr>
              <a:t>ANSPs Are Working Together</a:t>
            </a:r>
            <a:endParaRPr lang="sk-SK" sz="3200" dirty="0">
              <a:solidFill>
                <a:schemeClr val="tx2">
                  <a:lumMod val="75000"/>
                </a:schemeClr>
              </a:solidFill>
            </a:endParaRPr>
          </a:p>
        </p:txBody>
      </p:sp>
      <p:sp>
        <p:nvSpPr>
          <p:cNvPr id="3" name="Zástupný symbol obsahu 2"/>
          <p:cNvSpPr>
            <a:spLocks noGrp="1"/>
          </p:cNvSpPr>
          <p:nvPr>
            <p:ph idx="1"/>
          </p:nvPr>
        </p:nvSpPr>
        <p:spPr>
          <a:xfrm>
            <a:off x="468313" y="1580007"/>
            <a:ext cx="8207375" cy="4441282"/>
          </a:xfrm>
        </p:spPr>
        <p:txBody>
          <a:bodyPr/>
          <a:lstStyle/>
          <a:p>
            <a:pPr>
              <a:spcBef>
                <a:spcPts val="600"/>
              </a:spcBef>
              <a:spcAft>
                <a:spcPts val="600"/>
              </a:spcAft>
              <a:buClr>
                <a:srgbClr val="FF0000"/>
              </a:buClr>
              <a:buFont typeface="Wingdings" panose="05000000000000000000" pitchFamily="2" charset="2"/>
              <a:buChar char="Ø"/>
            </a:pPr>
            <a:r>
              <a:rPr lang="en-GB" sz="2400" b="1" dirty="0">
                <a:solidFill>
                  <a:schemeClr val="tx2">
                    <a:lumMod val="75000"/>
                  </a:schemeClr>
                </a:solidFill>
              </a:rPr>
              <a:t>EC initiatives support and requests:</a:t>
            </a:r>
            <a:endParaRPr lang="sk-SK" sz="2400" b="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Better Regulation initiative (</a:t>
            </a:r>
            <a:r>
              <a:rPr lang="en-GB" sz="2000" b="1" i="1" dirty="0" smtClean="0">
                <a:solidFill>
                  <a:schemeClr val="tx2">
                    <a:lumMod val="75000"/>
                  </a:schemeClr>
                </a:solidFill>
              </a:rPr>
              <a:t>Timmerman</a:t>
            </a:r>
            <a:r>
              <a:rPr lang="sk-SK" sz="2000" b="1" i="1" dirty="0" smtClean="0">
                <a:solidFill>
                  <a:schemeClr val="tx2">
                    <a:lumMod val="75000"/>
                  </a:schemeClr>
                </a:solidFill>
              </a:rPr>
              <a:t>s</a:t>
            </a:r>
            <a:r>
              <a:rPr lang="en-GB" sz="2000" b="1" i="1" dirty="0" smtClean="0">
                <a:solidFill>
                  <a:schemeClr val="tx2">
                    <a:lumMod val="75000"/>
                  </a:schemeClr>
                </a:solidFill>
              </a:rPr>
              <a:t> </a:t>
            </a:r>
            <a:r>
              <a:rPr lang="en-GB" sz="2000" b="1" i="1" dirty="0">
                <a:solidFill>
                  <a:schemeClr val="tx2">
                    <a:lumMod val="75000"/>
                  </a:schemeClr>
                </a:solidFill>
              </a:rPr>
              <a:t>initiative) fully supported by ANSPs</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EC should resist the temptation to create new regulation around industrial partnerships so as not to stifle innovation. There are considerable success stories already (as above</a:t>
            </a:r>
            <a:r>
              <a:rPr lang="en-GB" sz="2000" b="1" i="1" dirty="0" smtClean="0">
                <a:solidFill>
                  <a:schemeClr val="tx2">
                    <a:lumMod val="75000"/>
                  </a:schemeClr>
                </a:solidFill>
              </a:rPr>
              <a:t>)</a:t>
            </a:r>
            <a:r>
              <a:rPr lang="sk-SK" sz="2000" b="1" i="1" dirty="0" smtClean="0">
                <a:solidFill>
                  <a:schemeClr val="tx2">
                    <a:lumMod val="75000"/>
                  </a:schemeClr>
                </a:solidFill>
              </a:rPr>
              <a:t>,</a:t>
            </a:r>
            <a:r>
              <a:rPr lang="en-GB" sz="2000" b="1" i="1" dirty="0" smtClean="0">
                <a:solidFill>
                  <a:schemeClr val="tx2">
                    <a:lumMod val="75000"/>
                  </a:schemeClr>
                </a:solidFill>
              </a:rPr>
              <a:t> </a:t>
            </a:r>
            <a:r>
              <a:rPr lang="en-GB" sz="2000" b="1" i="1" dirty="0">
                <a:solidFill>
                  <a:schemeClr val="tx2">
                    <a:lumMod val="75000"/>
                  </a:schemeClr>
                </a:solidFill>
              </a:rPr>
              <a:t>we </a:t>
            </a:r>
            <a:r>
              <a:rPr lang="en-GB" sz="2000" b="1" i="1" dirty="0" smtClean="0">
                <a:solidFill>
                  <a:schemeClr val="tx2">
                    <a:lumMod val="75000"/>
                  </a:schemeClr>
                </a:solidFill>
              </a:rPr>
              <a:t>do</a:t>
            </a:r>
            <a:r>
              <a:rPr lang="sk-SK" sz="2000" b="1" i="1" dirty="0" smtClean="0">
                <a:solidFill>
                  <a:schemeClr val="tx2">
                    <a:lumMod val="75000"/>
                  </a:schemeClr>
                </a:solidFill>
              </a:rPr>
              <a:t> </a:t>
            </a:r>
            <a:r>
              <a:rPr lang="en-GB" sz="2000" b="1" i="1" dirty="0" smtClean="0">
                <a:solidFill>
                  <a:schemeClr val="tx2">
                    <a:lumMod val="75000"/>
                  </a:schemeClr>
                </a:solidFill>
              </a:rPr>
              <a:t>not</a:t>
            </a:r>
            <a:r>
              <a:rPr lang="sk-SK" sz="2000" dirty="0">
                <a:solidFill>
                  <a:schemeClr val="tx2">
                    <a:lumMod val="75000"/>
                  </a:schemeClr>
                </a:solidFill>
              </a:rPr>
              <a:t> </a:t>
            </a:r>
            <a:r>
              <a:rPr lang="en-GB" sz="2000" b="1" i="1" dirty="0" smtClean="0">
                <a:solidFill>
                  <a:schemeClr val="tx2">
                    <a:lumMod val="75000"/>
                  </a:schemeClr>
                </a:solidFill>
              </a:rPr>
              <a:t>need </a:t>
            </a:r>
            <a:r>
              <a:rPr lang="sk-SK" sz="2000" b="1" i="1" dirty="0" smtClean="0">
                <a:solidFill>
                  <a:schemeClr val="tx2">
                    <a:lumMod val="75000"/>
                  </a:schemeClr>
                </a:solidFill>
              </a:rPr>
              <a:t>to </a:t>
            </a:r>
            <a:r>
              <a:rPr lang="en-GB" sz="2000" b="1" i="1" dirty="0" smtClean="0">
                <a:solidFill>
                  <a:schemeClr val="tx2">
                    <a:lumMod val="75000"/>
                  </a:schemeClr>
                </a:solidFill>
              </a:rPr>
              <a:t>stop </a:t>
            </a:r>
            <a:r>
              <a:rPr lang="en-GB" sz="2000" b="1" i="1" dirty="0">
                <a:solidFill>
                  <a:schemeClr val="tx2">
                    <a:lumMod val="75000"/>
                  </a:schemeClr>
                </a:solidFill>
              </a:rPr>
              <a:t>future developments provided they comply with competition </a:t>
            </a:r>
            <a:r>
              <a:rPr lang="en-GB" sz="2000" b="1" i="1" dirty="0" smtClean="0">
                <a:solidFill>
                  <a:schemeClr val="tx2">
                    <a:lumMod val="75000"/>
                  </a:schemeClr>
                </a:solidFill>
              </a:rPr>
              <a:t>law</a:t>
            </a:r>
            <a:r>
              <a:rPr lang="sk-SK" sz="2000" b="1" i="1" dirty="0" smtClean="0">
                <a:solidFill>
                  <a:schemeClr val="tx2">
                    <a:lumMod val="75000"/>
                  </a:schemeClr>
                </a:solidFill>
              </a:rPr>
              <a:t>,</a:t>
            </a:r>
            <a:r>
              <a:rPr lang="en-GB" sz="2000" b="1" i="1" dirty="0" smtClean="0">
                <a:solidFill>
                  <a:schemeClr val="tx2">
                    <a:lumMod val="75000"/>
                  </a:schemeClr>
                </a:solidFill>
              </a:rPr>
              <a:t> </a:t>
            </a:r>
            <a:r>
              <a:rPr lang="en-GB" sz="2000" b="1" i="1" dirty="0">
                <a:solidFill>
                  <a:schemeClr val="tx2">
                    <a:lumMod val="75000"/>
                  </a:schemeClr>
                </a:solidFill>
              </a:rPr>
              <a:t>etc.</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Help to create a Social Dialogue that persuades social partners of the positive aspects of the SES and diminishes the industrial actions </a:t>
            </a:r>
            <a:r>
              <a:rPr lang="sk-SK" sz="2000" b="1" i="1" dirty="0" smtClean="0">
                <a:solidFill>
                  <a:schemeClr val="tx2">
                    <a:lumMod val="75000"/>
                  </a:schemeClr>
                </a:solidFill>
              </a:rPr>
              <a:t>,</a:t>
            </a:r>
            <a:r>
              <a:rPr lang="en-GB" sz="2000" b="1" i="1" dirty="0" smtClean="0">
                <a:solidFill>
                  <a:schemeClr val="tx2">
                    <a:lumMod val="75000"/>
                  </a:schemeClr>
                </a:solidFill>
              </a:rPr>
              <a:t>etc</a:t>
            </a:r>
            <a:r>
              <a:rPr lang="en-GB" sz="2000" b="1" i="1" dirty="0">
                <a:solidFill>
                  <a:schemeClr val="tx2">
                    <a:lumMod val="75000"/>
                  </a:schemeClr>
                </a:solidFill>
              </a:rPr>
              <a:t>.</a:t>
            </a:r>
            <a:endParaRPr lang="sk-SK" sz="2000" b="1" i="1" dirty="0">
              <a:solidFill>
                <a:schemeClr val="tx2">
                  <a:lumMod val="75000"/>
                </a:schemeClr>
              </a:solidFill>
            </a:endParaRPr>
          </a:p>
          <a:p>
            <a:pPr marL="0" indent="0">
              <a:spcBef>
                <a:spcPts val="600"/>
              </a:spcBef>
              <a:spcAft>
                <a:spcPts val="600"/>
              </a:spcAft>
              <a:buClr>
                <a:srgbClr val="FF0000"/>
              </a:buClr>
              <a:buNone/>
            </a:pPr>
            <a:endParaRPr lang="sk-SK" sz="2400" b="1" dirty="0">
              <a:solidFill>
                <a:schemeClr val="tx2">
                  <a:lumMod val="75000"/>
                </a:schemeClr>
              </a:solidFill>
            </a:endParaRPr>
          </a:p>
        </p:txBody>
      </p:sp>
    </p:spTree>
    <p:extLst>
      <p:ext uri="{BB962C8B-B14F-4D97-AF65-F5344CB8AC3E}">
        <p14:creationId xmlns:p14="http://schemas.microsoft.com/office/powerpoint/2010/main" val="1134471586"/>
      </p:ext>
    </p:extLst>
  </p:cSld>
  <p:clrMapOvr>
    <a:masterClrMapping/>
  </p:clrMapOvr>
  <p:transition spd="slow">
    <p:wip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nSpc>
                <a:spcPct val="250000"/>
              </a:lnSpc>
            </a:pPr>
            <a:r>
              <a:rPr lang="en-US" sz="3200" dirty="0" smtClean="0">
                <a:solidFill>
                  <a:schemeClr val="tx2">
                    <a:lumMod val="75000"/>
                  </a:schemeClr>
                </a:solidFill>
              </a:rPr>
              <a:t>The Way Ahead</a:t>
            </a:r>
            <a:endParaRPr lang="en-US" sz="3200" dirty="0">
              <a:solidFill>
                <a:schemeClr val="tx2">
                  <a:lumMod val="75000"/>
                </a:schemeClr>
              </a:solidFill>
            </a:endParaRPr>
          </a:p>
        </p:txBody>
      </p:sp>
      <p:sp>
        <p:nvSpPr>
          <p:cNvPr id="3" name="Zástupný symbol obsahu 2"/>
          <p:cNvSpPr>
            <a:spLocks noGrp="1"/>
          </p:cNvSpPr>
          <p:nvPr>
            <p:ph idx="1"/>
          </p:nvPr>
        </p:nvSpPr>
        <p:spPr>
          <a:xfrm>
            <a:off x="467544" y="1628800"/>
            <a:ext cx="8207375" cy="4176464"/>
          </a:xfrm>
        </p:spPr>
        <p:txBody>
          <a:bodyPr/>
          <a:lstStyle/>
          <a:p>
            <a:pPr>
              <a:spcBef>
                <a:spcPts val="600"/>
              </a:spcBef>
              <a:spcAft>
                <a:spcPts val="600"/>
              </a:spcAft>
              <a:buClr>
                <a:srgbClr val="FF0000"/>
              </a:buClr>
              <a:buFont typeface="Wingdings" panose="05000000000000000000" pitchFamily="2" charset="2"/>
              <a:buChar char="Ø"/>
            </a:pPr>
            <a:r>
              <a:rPr lang="en-GB" sz="2400" b="1" dirty="0" smtClean="0">
                <a:solidFill>
                  <a:schemeClr val="tx2">
                    <a:lumMod val="75000"/>
                  </a:schemeClr>
                </a:solidFill>
              </a:rPr>
              <a:t>Standardized operation</a:t>
            </a:r>
          </a:p>
          <a:p>
            <a:pPr>
              <a:spcBef>
                <a:spcPts val="600"/>
              </a:spcBef>
              <a:spcAft>
                <a:spcPts val="600"/>
              </a:spcAft>
              <a:buClr>
                <a:srgbClr val="FF0000"/>
              </a:buClr>
              <a:buFont typeface="Wingdings" panose="05000000000000000000" pitchFamily="2" charset="2"/>
              <a:buChar char="Ø"/>
            </a:pPr>
            <a:r>
              <a:rPr lang="en-GB" sz="2400" b="1" dirty="0" smtClean="0">
                <a:solidFill>
                  <a:schemeClr val="tx2">
                    <a:lumMod val="75000"/>
                  </a:schemeClr>
                </a:solidFill>
              </a:rPr>
              <a:t>Cooperation – bundling</a:t>
            </a:r>
            <a:r>
              <a:rPr lang="sk-SK" sz="2400" b="1" dirty="0" smtClean="0">
                <a:solidFill>
                  <a:schemeClr val="tx2">
                    <a:lumMod val="75000"/>
                  </a:schemeClr>
                </a:solidFill>
              </a:rPr>
              <a:t> </a:t>
            </a:r>
            <a:r>
              <a:rPr lang="en-GB" sz="2400" b="1" dirty="0" smtClean="0">
                <a:solidFill>
                  <a:schemeClr val="tx2">
                    <a:lumMod val="75000"/>
                  </a:schemeClr>
                </a:solidFill>
              </a:rPr>
              <a:t>expertise across areas</a:t>
            </a:r>
          </a:p>
          <a:p>
            <a:pPr>
              <a:spcBef>
                <a:spcPts val="600"/>
              </a:spcBef>
              <a:spcAft>
                <a:spcPts val="600"/>
              </a:spcAft>
              <a:buClr>
                <a:srgbClr val="FF0000"/>
              </a:buClr>
              <a:buFont typeface="Wingdings" panose="05000000000000000000" pitchFamily="2" charset="2"/>
              <a:buChar char="Ø"/>
            </a:pPr>
            <a:r>
              <a:rPr lang="en-GB" sz="2400" b="1" dirty="0" smtClean="0">
                <a:solidFill>
                  <a:schemeClr val="tx2">
                    <a:lumMod val="75000"/>
                  </a:schemeClr>
                </a:solidFill>
              </a:rPr>
              <a:t>Remove barriers – defragment</a:t>
            </a:r>
            <a:r>
              <a:rPr lang="sk-SK" sz="2400" b="1" dirty="0" smtClean="0">
                <a:solidFill>
                  <a:schemeClr val="tx2">
                    <a:lumMod val="75000"/>
                  </a:schemeClr>
                </a:solidFill>
              </a:rPr>
              <a:t> </a:t>
            </a:r>
            <a:r>
              <a:rPr lang="en-GB" sz="2400" b="1" dirty="0" smtClean="0">
                <a:solidFill>
                  <a:schemeClr val="tx2">
                    <a:lumMod val="75000"/>
                  </a:schemeClr>
                </a:solidFill>
              </a:rPr>
              <a:t>thinking and acting</a:t>
            </a:r>
          </a:p>
          <a:p>
            <a:pPr>
              <a:spcBef>
                <a:spcPts val="600"/>
              </a:spcBef>
              <a:spcAft>
                <a:spcPts val="600"/>
              </a:spcAft>
              <a:buClr>
                <a:srgbClr val="FF0000"/>
              </a:buClr>
              <a:buFont typeface="Wingdings" panose="05000000000000000000" pitchFamily="2" charset="2"/>
              <a:buChar char="Ø"/>
            </a:pPr>
            <a:r>
              <a:rPr lang="en-GB" sz="2400" b="1" dirty="0" smtClean="0">
                <a:solidFill>
                  <a:schemeClr val="tx2">
                    <a:lumMod val="75000"/>
                  </a:schemeClr>
                </a:solidFill>
              </a:rPr>
              <a:t>Highest consideration of society’s needs in terms of safety, environment, social, security aspects </a:t>
            </a:r>
          </a:p>
          <a:p>
            <a:pPr>
              <a:spcBef>
                <a:spcPts val="600"/>
              </a:spcBef>
              <a:spcAft>
                <a:spcPts val="600"/>
              </a:spcAft>
              <a:buClr>
                <a:srgbClr val="FF0000"/>
              </a:buClr>
              <a:buFont typeface="Wingdings" panose="05000000000000000000" pitchFamily="2" charset="2"/>
              <a:buChar char="Ø"/>
            </a:pPr>
            <a:r>
              <a:rPr lang="en-GB" sz="2400" b="1" dirty="0" smtClean="0">
                <a:solidFill>
                  <a:schemeClr val="tx2">
                    <a:lumMod val="75000"/>
                  </a:schemeClr>
                </a:solidFill>
              </a:rPr>
              <a:t>Simplified regulation – supporting business</a:t>
            </a:r>
          </a:p>
          <a:p>
            <a:pPr>
              <a:spcBef>
                <a:spcPts val="600"/>
              </a:spcBef>
              <a:spcAft>
                <a:spcPts val="600"/>
              </a:spcAft>
              <a:buClr>
                <a:srgbClr val="FF0000"/>
              </a:buClr>
              <a:buFont typeface="Wingdings" panose="05000000000000000000" pitchFamily="2" charset="2"/>
              <a:buChar char="Ø"/>
            </a:pPr>
            <a:r>
              <a:rPr lang="en-GB" sz="2400" b="1" dirty="0" smtClean="0">
                <a:solidFill>
                  <a:schemeClr val="tx2">
                    <a:lumMod val="75000"/>
                  </a:schemeClr>
                </a:solidFill>
              </a:rPr>
              <a:t>POLITICAL WILL – states</a:t>
            </a:r>
            <a:r>
              <a:rPr lang="sk-SK" sz="2400" dirty="0">
                <a:solidFill>
                  <a:schemeClr val="tx2">
                    <a:lumMod val="75000"/>
                  </a:schemeClr>
                </a:solidFill>
              </a:rPr>
              <a:t> </a:t>
            </a:r>
            <a:r>
              <a:rPr lang="en-GB" sz="2400" b="1" dirty="0" smtClean="0">
                <a:solidFill>
                  <a:schemeClr val="tx2">
                    <a:lumMod val="75000"/>
                  </a:schemeClr>
                </a:solidFill>
              </a:rPr>
              <a:t>to ensure evolution</a:t>
            </a:r>
          </a:p>
          <a:p>
            <a:pPr marL="0" indent="0">
              <a:spcBef>
                <a:spcPts val="600"/>
              </a:spcBef>
              <a:spcAft>
                <a:spcPts val="600"/>
              </a:spcAft>
              <a:buNone/>
            </a:pPr>
            <a:endParaRPr lang="en-GB" sz="2400" b="1" dirty="0">
              <a:solidFill>
                <a:schemeClr val="tx2">
                  <a:lumMod val="75000"/>
                </a:schemeClr>
              </a:solidFill>
            </a:endParaRPr>
          </a:p>
        </p:txBody>
      </p:sp>
    </p:spTree>
    <p:extLst>
      <p:ext uri="{BB962C8B-B14F-4D97-AF65-F5344CB8AC3E}">
        <p14:creationId xmlns:p14="http://schemas.microsoft.com/office/powerpoint/2010/main" val="584755209"/>
      </p:ext>
    </p:extLst>
  </p:cSld>
  <p:clrMapOvr>
    <a:masterClrMapping/>
  </p:clrMapOvr>
  <p:transition spd="slow">
    <p:wip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en-GB" dirty="0" smtClean="0">
                <a:solidFill>
                  <a:schemeClr val="tx2">
                    <a:lumMod val="75000"/>
                  </a:schemeClr>
                </a:solidFill>
              </a:rPr>
              <a:t>T</a:t>
            </a:r>
            <a:r>
              <a:rPr lang="sk-SK" dirty="0" smtClean="0">
                <a:solidFill>
                  <a:schemeClr val="tx2">
                    <a:lumMod val="75000"/>
                  </a:schemeClr>
                </a:solidFill>
              </a:rPr>
              <a:t>HANK YOU!</a:t>
            </a:r>
            <a:endParaRPr lang="en-GB" dirty="0">
              <a:solidFill>
                <a:schemeClr val="tx2">
                  <a:lumMod val="75000"/>
                </a:schemeClr>
              </a:solidFill>
            </a:endParaRPr>
          </a:p>
        </p:txBody>
      </p:sp>
      <p:sp>
        <p:nvSpPr>
          <p:cNvPr id="6" name="Podnadpis 5"/>
          <p:cNvSpPr>
            <a:spLocks noGrp="1"/>
          </p:cNvSpPr>
          <p:nvPr>
            <p:ph type="subTitle" idx="1"/>
          </p:nvPr>
        </p:nvSpPr>
        <p:spPr>
          <a:xfrm>
            <a:off x="683568" y="3886200"/>
            <a:ext cx="7272808" cy="2207096"/>
          </a:xfrm>
        </p:spPr>
        <p:txBody>
          <a:bodyPr/>
          <a:lstStyle/>
          <a:p>
            <a:r>
              <a:rPr lang="sk-SK" b="1" i="1" dirty="0" smtClean="0">
                <a:solidFill>
                  <a:schemeClr val="tx2">
                    <a:lumMod val="75000"/>
                  </a:schemeClr>
                </a:solidFill>
              </a:rPr>
              <a:t>Miroslav </a:t>
            </a:r>
            <a:r>
              <a:rPr lang="sk-SK" b="1" i="1" dirty="0" smtClean="0">
                <a:solidFill>
                  <a:schemeClr val="tx2">
                    <a:lumMod val="75000"/>
                  </a:schemeClr>
                </a:solidFill>
              </a:rPr>
              <a:t>Bartoš</a:t>
            </a:r>
          </a:p>
          <a:p>
            <a:endParaRPr lang="sk-SK" sz="600" b="1" i="1" dirty="0" smtClean="0">
              <a:solidFill>
                <a:schemeClr val="tx2">
                  <a:lumMod val="75000"/>
                </a:schemeClr>
              </a:solidFill>
            </a:endParaRPr>
          </a:p>
          <a:p>
            <a:r>
              <a:rPr lang="sk-SK" sz="2400" b="1" i="1" dirty="0">
                <a:solidFill>
                  <a:schemeClr val="tx2">
                    <a:lumMod val="75000"/>
                  </a:schemeClr>
                </a:solidFill>
              </a:rPr>
              <a:t>CEO, </a:t>
            </a:r>
            <a:r>
              <a:rPr lang="sk-SK" sz="2400" b="1" i="1" dirty="0" smtClean="0">
                <a:solidFill>
                  <a:schemeClr val="tx2">
                    <a:lumMod val="75000"/>
                  </a:schemeClr>
                </a:solidFill>
              </a:rPr>
              <a:t>LPS SR, š. p.</a:t>
            </a:r>
          </a:p>
          <a:p>
            <a:r>
              <a:rPr lang="sk-SK" sz="2400" b="1" i="1" dirty="0" err="1" smtClean="0">
                <a:solidFill>
                  <a:schemeClr val="tx2">
                    <a:lumMod val="75000"/>
                  </a:schemeClr>
                </a:solidFill>
              </a:rPr>
              <a:t>Chairman</a:t>
            </a:r>
            <a:r>
              <a:rPr lang="sk-SK" sz="2400" b="1" i="1" dirty="0" smtClean="0">
                <a:solidFill>
                  <a:schemeClr val="tx2">
                    <a:lumMod val="75000"/>
                  </a:schemeClr>
                </a:solidFill>
              </a:rPr>
              <a:t>, </a:t>
            </a:r>
            <a:r>
              <a:rPr lang="sk-SK" sz="2400" b="1" i="1" dirty="0" err="1" smtClean="0">
                <a:solidFill>
                  <a:schemeClr val="tx2">
                    <a:lumMod val="75000"/>
                  </a:schemeClr>
                </a:solidFill>
              </a:rPr>
              <a:t>Europe</a:t>
            </a:r>
            <a:r>
              <a:rPr lang="sk-SK" sz="2400" b="1" i="1" dirty="0" smtClean="0">
                <a:solidFill>
                  <a:schemeClr val="tx2">
                    <a:lumMod val="75000"/>
                  </a:schemeClr>
                </a:solidFill>
              </a:rPr>
              <a:t> CANSO CEO </a:t>
            </a:r>
            <a:r>
              <a:rPr lang="sk-SK" sz="2400" b="1" i="1" dirty="0" err="1" smtClean="0">
                <a:solidFill>
                  <a:schemeClr val="tx2">
                    <a:lumMod val="75000"/>
                  </a:schemeClr>
                </a:solidFill>
              </a:rPr>
              <a:t>Committee</a:t>
            </a:r>
            <a:endParaRPr lang="sk-SK" sz="2400" b="1" i="1" dirty="0">
              <a:solidFill>
                <a:schemeClr val="tx2">
                  <a:lumMod val="75000"/>
                </a:schemeClr>
              </a:solidFill>
            </a:endParaRPr>
          </a:p>
        </p:txBody>
      </p:sp>
    </p:spTree>
    <p:extLst>
      <p:ext uri="{BB962C8B-B14F-4D97-AF65-F5344CB8AC3E}">
        <p14:creationId xmlns:p14="http://schemas.microsoft.com/office/powerpoint/2010/main" val="1716832653"/>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Nadpis 7"/>
          <p:cNvSpPr>
            <a:spLocks noGrp="1"/>
          </p:cNvSpPr>
          <p:nvPr>
            <p:ph type="ctrTitle"/>
          </p:nvPr>
        </p:nvSpPr>
        <p:spPr/>
        <p:txBody>
          <a:bodyPr/>
          <a:lstStyle/>
          <a:p>
            <a:r>
              <a:rPr lang="en-US" dirty="0" smtClean="0">
                <a:solidFill>
                  <a:schemeClr val="tx2">
                    <a:lumMod val="75000"/>
                  </a:schemeClr>
                </a:solidFill>
              </a:rPr>
              <a:t>INAIR 2015</a:t>
            </a:r>
            <a:endParaRPr lang="sk-SK" dirty="0">
              <a:solidFill>
                <a:schemeClr val="tx2">
                  <a:lumMod val="75000"/>
                </a:schemeClr>
              </a:solidFill>
            </a:endParaRPr>
          </a:p>
        </p:txBody>
      </p:sp>
      <p:sp>
        <p:nvSpPr>
          <p:cNvPr id="14" name="Podnadpis 13"/>
          <p:cNvSpPr>
            <a:spLocks noGrp="1"/>
          </p:cNvSpPr>
          <p:nvPr>
            <p:ph type="subTitle" idx="1"/>
          </p:nvPr>
        </p:nvSpPr>
        <p:spPr/>
        <p:txBody>
          <a:bodyPr/>
          <a:lstStyle/>
          <a:p>
            <a:r>
              <a:rPr lang="en-US" b="1" i="1" u="sng" dirty="0" smtClean="0">
                <a:solidFill>
                  <a:schemeClr val="tx2">
                    <a:lumMod val="75000"/>
                  </a:schemeClr>
                </a:solidFill>
              </a:rPr>
              <a:t>‘ANS Provision Then, Now and Challenges Ahead’</a:t>
            </a:r>
            <a:endParaRPr lang="sk-SK" b="1" i="1" u="sng" dirty="0">
              <a:solidFill>
                <a:schemeClr val="tx2">
                  <a:lumMod val="75000"/>
                </a:schemeClr>
              </a:solidFill>
            </a:endParaRPr>
          </a:p>
        </p:txBody>
      </p:sp>
    </p:spTree>
    <p:extLst>
      <p:ext uri="{BB962C8B-B14F-4D97-AF65-F5344CB8AC3E}">
        <p14:creationId xmlns:p14="http://schemas.microsoft.com/office/powerpoint/2010/main" val="2219508837"/>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nSpc>
                <a:spcPct val="250000"/>
              </a:lnSpc>
            </a:pPr>
            <a:r>
              <a:rPr lang="en-US" sz="3200" dirty="0" smtClean="0">
                <a:solidFill>
                  <a:schemeClr val="tx2">
                    <a:lumMod val="75000"/>
                  </a:schemeClr>
                </a:solidFill>
              </a:rPr>
              <a:t>ATM in the Aviation Value Chain</a:t>
            </a:r>
            <a:endParaRPr lang="sk-SK" sz="3200" dirty="0">
              <a:solidFill>
                <a:schemeClr val="tx2">
                  <a:lumMod val="75000"/>
                </a:schemeClr>
              </a:solidFill>
            </a:endParaRPr>
          </a:p>
        </p:txBody>
      </p:sp>
      <p:sp>
        <p:nvSpPr>
          <p:cNvPr id="3" name="Zástupný symbol obsahu 2"/>
          <p:cNvSpPr>
            <a:spLocks noGrp="1"/>
          </p:cNvSpPr>
          <p:nvPr>
            <p:ph idx="1"/>
          </p:nvPr>
        </p:nvSpPr>
        <p:spPr>
          <a:xfrm>
            <a:off x="467544" y="1268760"/>
            <a:ext cx="8207375" cy="5328592"/>
          </a:xfrm>
        </p:spPr>
        <p:txBody>
          <a:bodyPr/>
          <a:lstStyle/>
          <a:p>
            <a:pPr lvl="0">
              <a:spcBef>
                <a:spcPts val="600"/>
              </a:spcBef>
              <a:spcAft>
                <a:spcPts val="600"/>
              </a:spcAft>
              <a:buClr>
                <a:srgbClr val="FF0000"/>
              </a:buClr>
              <a:buFont typeface="Wingdings" panose="05000000000000000000" pitchFamily="2" charset="2"/>
              <a:buChar char="Ø"/>
            </a:pPr>
            <a:r>
              <a:rPr lang="en-GB" sz="2400" b="1" dirty="0">
                <a:solidFill>
                  <a:schemeClr val="tx2">
                    <a:lumMod val="75000"/>
                  </a:schemeClr>
                </a:solidFill>
              </a:rPr>
              <a:t>ANSPs operate in a complex environment:</a:t>
            </a:r>
            <a:endParaRPr lang="sk-SK" sz="2400" b="1" dirty="0">
              <a:solidFill>
                <a:schemeClr val="tx2">
                  <a:lumMod val="75000"/>
                </a:schemeClr>
              </a:solidFill>
            </a:endParaRPr>
          </a:p>
          <a:p>
            <a:pPr lvl="1">
              <a:spcBef>
                <a:spcPts val="600"/>
              </a:spcBef>
              <a:spcAft>
                <a:spcPts val="300"/>
              </a:spcAft>
              <a:buClr>
                <a:srgbClr val="FF0000"/>
              </a:buClr>
              <a:buFont typeface="Wingdings" panose="05000000000000000000" pitchFamily="2" charset="2"/>
              <a:buChar char="§"/>
            </a:pPr>
            <a:r>
              <a:rPr lang="en-GB" sz="2000" b="1" i="1" dirty="0">
                <a:solidFill>
                  <a:schemeClr val="tx2">
                    <a:lumMod val="75000"/>
                  </a:schemeClr>
                </a:solidFill>
              </a:rPr>
              <a:t>Fragmentation</a:t>
            </a:r>
            <a:endParaRPr lang="sk-SK" sz="2000" b="1" dirty="0">
              <a:solidFill>
                <a:schemeClr val="tx2">
                  <a:lumMod val="75000"/>
                </a:schemeClr>
              </a:solidFill>
            </a:endParaRPr>
          </a:p>
          <a:p>
            <a:pPr lvl="1">
              <a:spcBef>
                <a:spcPts val="600"/>
              </a:spcBef>
              <a:spcAft>
                <a:spcPts val="300"/>
              </a:spcAft>
              <a:buClr>
                <a:srgbClr val="FF0000"/>
              </a:buClr>
              <a:buFont typeface="Wingdings" panose="05000000000000000000" pitchFamily="2" charset="2"/>
              <a:buChar char="§"/>
            </a:pPr>
            <a:r>
              <a:rPr lang="en-GB" sz="2000" b="1" i="1" dirty="0">
                <a:solidFill>
                  <a:schemeClr val="tx2">
                    <a:lumMod val="75000"/>
                  </a:schemeClr>
                </a:solidFill>
              </a:rPr>
              <a:t>Regulation</a:t>
            </a:r>
            <a:endParaRPr lang="sk-SK" sz="2000" b="1" dirty="0">
              <a:solidFill>
                <a:schemeClr val="tx2">
                  <a:lumMod val="75000"/>
                </a:schemeClr>
              </a:solidFill>
            </a:endParaRPr>
          </a:p>
          <a:p>
            <a:pPr lvl="0">
              <a:spcBef>
                <a:spcPts val="600"/>
              </a:spcBef>
              <a:spcAft>
                <a:spcPts val="600"/>
              </a:spcAft>
              <a:buClr>
                <a:srgbClr val="FF0000"/>
              </a:buClr>
              <a:buFont typeface="Wingdings" panose="05000000000000000000" pitchFamily="2" charset="2"/>
              <a:buChar char="Ø"/>
            </a:pPr>
            <a:r>
              <a:rPr lang="en-GB" sz="2400" b="1" dirty="0">
                <a:solidFill>
                  <a:schemeClr val="tx2">
                    <a:lumMod val="75000"/>
                  </a:schemeClr>
                </a:solidFill>
              </a:rPr>
              <a:t>Requirements of customers and aviation stakeholders continuously growing:</a:t>
            </a:r>
            <a:endParaRPr lang="sk-SK" sz="2400" b="1" dirty="0">
              <a:solidFill>
                <a:schemeClr val="tx2">
                  <a:lumMod val="75000"/>
                </a:schemeClr>
              </a:solidFill>
            </a:endParaRPr>
          </a:p>
          <a:p>
            <a:pPr lvl="1">
              <a:spcBef>
                <a:spcPts val="600"/>
              </a:spcBef>
              <a:spcAft>
                <a:spcPts val="300"/>
              </a:spcAft>
              <a:buClr>
                <a:srgbClr val="FF0000"/>
              </a:buClr>
              <a:buFont typeface="Wingdings" panose="05000000000000000000" pitchFamily="2" charset="2"/>
              <a:buChar char="§"/>
            </a:pPr>
            <a:r>
              <a:rPr lang="en-GB" sz="2000" b="1" i="1" dirty="0">
                <a:solidFill>
                  <a:schemeClr val="tx2">
                    <a:lumMod val="75000"/>
                  </a:schemeClr>
                </a:solidFill>
              </a:rPr>
              <a:t>Safety</a:t>
            </a:r>
            <a:endParaRPr lang="sk-SK" sz="2000" b="1" i="1" dirty="0">
              <a:solidFill>
                <a:schemeClr val="tx2">
                  <a:lumMod val="75000"/>
                </a:schemeClr>
              </a:solidFill>
            </a:endParaRPr>
          </a:p>
          <a:p>
            <a:pPr lvl="1">
              <a:spcBef>
                <a:spcPts val="600"/>
              </a:spcBef>
              <a:spcAft>
                <a:spcPts val="300"/>
              </a:spcAft>
              <a:buClr>
                <a:srgbClr val="FF0000"/>
              </a:buClr>
              <a:buFont typeface="Wingdings" panose="05000000000000000000" pitchFamily="2" charset="2"/>
              <a:buChar char="§"/>
            </a:pPr>
            <a:r>
              <a:rPr lang="en-GB" sz="2000" b="1" i="1" dirty="0">
                <a:solidFill>
                  <a:schemeClr val="tx2">
                    <a:lumMod val="75000"/>
                  </a:schemeClr>
                </a:solidFill>
              </a:rPr>
              <a:t>Capacity</a:t>
            </a:r>
            <a:endParaRPr lang="sk-SK" sz="2000" b="1" i="1" dirty="0">
              <a:solidFill>
                <a:schemeClr val="tx2">
                  <a:lumMod val="75000"/>
                </a:schemeClr>
              </a:solidFill>
            </a:endParaRPr>
          </a:p>
          <a:p>
            <a:pPr lvl="1">
              <a:spcBef>
                <a:spcPts val="600"/>
              </a:spcBef>
              <a:spcAft>
                <a:spcPts val="300"/>
              </a:spcAft>
              <a:buClr>
                <a:srgbClr val="FF0000"/>
              </a:buClr>
              <a:buFont typeface="Wingdings" panose="05000000000000000000" pitchFamily="2" charset="2"/>
              <a:buChar char="§"/>
            </a:pPr>
            <a:r>
              <a:rPr lang="en-GB" sz="2000" b="1" i="1" dirty="0">
                <a:solidFill>
                  <a:schemeClr val="tx2">
                    <a:lumMod val="75000"/>
                  </a:schemeClr>
                </a:solidFill>
              </a:rPr>
              <a:t>Cost-effectiveness</a:t>
            </a:r>
            <a:endParaRPr lang="sk-SK" sz="2000" b="1" i="1" dirty="0">
              <a:solidFill>
                <a:schemeClr val="tx2">
                  <a:lumMod val="75000"/>
                </a:schemeClr>
              </a:solidFill>
            </a:endParaRPr>
          </a:p>
          <a:p>
            <a:pPr lvl="1">
              <a:spcBef>
                <a:spcPts val="600"/>
              </a:spcBef>
              <a:spcAft>
                <a:spcPts val="300"/>
              </a:spcAft>
              <a:buClr>
                <a:srgbClr val="FF0000"/>
              </a:buClr>
              <a:buFont typeface="Wingdings" panose="05000000000000000000" pitchFamily="2" charset="2"/>
              <a:buChar char="§"/>
            </a:pPr>
            <a:r>
              <a:rPr lang="en-GB" sz="2000" b="1" i="1" dirty="0">
                <a:solidFill>
                  <a:schemeClr val="tx2">
                    <a:lumMod val="75000"/>
                  </a:schemeClr>
                </a:solidFill>
              </a:rPr>
              <a:t>Performance</a:t>
            </a:r>
            <a:endParaRPr lang="sk-SK" sz="2000" b="1" i="1" dirty="0">
              <a:solidFill>
                <a:schemeClr val="tx2">
                  <a:lumMod val="75000"/>
                </a:schemeClr>
              </a:solidFill>
            </a:endParaRPr>
          </a:p>
          <a:p>
            <a:pPr lvl="1">
              <a:spcBef>
                <a:spcPts val="600"/>
              </a:spcBef>
              <a:spcAft>
                <a:spcPts val="300"/>
              </a:spcAft>
              <a:buClr>
                <a:srgbClr val="FF0000"/>
              </a:buClr>
              <a:buFont typeface="Wingdings" panose="05000000000000000000" pitchFamily="2" charset="2"/>
              <a:buChar char="§"/>
            </a:pPr>
            <a:r>
              <a:rPr lang="en-GB" sz="2000" b="1" i="1" dirty="0" smtClean="0">
                <a:solidFill>
                  <a:schemeClr val="tx2">
                    <a:lumMod val="75000"/>
                  </a:schemeClr>
                </a:solidFill>
              </a:rPr>
              <a:t>Technology</a:t>
            </a:r>
            <a:endParaRPr lang="sk-SK" sz="2000" b="1" i="1" dirty="0">
              <a:solidFill>
                <a:schemeClr val="tx2">
                  <a:lumMod val="75000"/>
                </a:schemeClr>
              </a:solidFill>
            </a:endParaRPr>
          </a:p>
          <a:p>
            <a:pPr marL="342900" lvl="1" indent="-342900">
              <a:spcBef>
                <a:spcPts val="600"/>
              </a:spcBef>
              <a:spcAft>
                <a:spcPts val="600"/>
              </a:spcAft>
              <a:buClr>
                <a:srgbClr val="FF0000"/>
              </a:buClr>
              <a:buFont typeface="Wingdings" panose="05000000000000000000" pitchFamily="2" charset="2"/>
              <a:buChar char="Ø"/>
            </a:pPr>
            <a:r>
              <a:rPr lang="en-GB" sz="2400" b="1" dirty="0" smtClean="0">
                <a:solidFill>
                  <a:schemeClr val="tx2">
                    <a:lumMod val="75000"/>
                  </a:schemeClr>
                </a:solidFill>
              </a:rPr>
              <a:t>More </a:t>
            </a:r>
            <a:r>
              <a:rPr lang="en-GB" sz="2400" b="1" dirty="0">
                <a:solidFill>
                  <a:schemeClr val="tx2">
                    <a:lumMod val="75000"/>
                  </a:schemeClr>
                </a:solidFill>
              </a:rPr>
              <a:t>than 40 ANSPs in Europe only</a:t>
            </a:r>
            <a:endParaRPr lang="sk-SK" sz="2400" b="1" dirty="0">
              <a:solidFill>
                <a:schemeClr val="tx2">
                  <a:lumMod val="75000"/>
                </a:schemeClr>
              </a:solidFill>
            </a:endParaRPr>
          </a:p>
          <a:p>
            <a:pPr lvl="0">
              <a:spcBef>
                <a:spcPts val="600"/>
              </a:spcBef>
              <a:spcAft>
                <a:spcPts val="600"/>
              </a:spcAft>
              <a:buClr>
                <a:srgbClr val="FF0000"/>
              </a:buClr>
              <a:buFont typeface="Wingdings" panose="05000000000000000000" pitchFamily="2" charset="2"/>
              <a:buChar char="Ø"/>
            </a:pPr>
            <a:r>
              <a:rPr lang="en-GB" sz="2400" b="1" dirty="0">
                <a:solidFill>
                  <a:srgbClr val="FF0000"/>
                </a:solidFill>
              </a:rPr>
              <a:t>Cooperation is key</a:t>
            </a:r>
            <a:endParaRPr lang="sk-SK" sz="2400" b="1" dirty="0">
              <a:solidFill>
                <a:srgbClr val="FF0000"/>
              </a:solidFill>
            </a:endParaRPr>
          </a:p>
          <a:p>
            <a:pPr marL="0" indent="0">
              <a:buNone/>
            </a:pPr>
            <a:endParaRPr lang="sk-SK" dirty="0"/>
          </a:p>
        </p:txBody>
      </p:sp>
    </p:spTree>
    <p:extLst>
      <p:ext uri="{BB962C8B-B14F-4D97-AF65-F5344CB8AC3E}">
        <p14:creationId xmlns:p14="http://schemas.microsoft.com/office/powerpoint/2010/main" val="4227154822"/>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nSpc>
                <a:spcPct val="250000"/>
              </a:lnSpc>
            </a:pPr>
            <a:r>
              <a:rPr lang="en-US" sz="3200" dirty="0" smtClean="0">
                <a:solidFill>
                  <a:schemeClr val="tx2">
                    <a:lumMod val="75000"/>
                  </a:schemeClr>
                </a:solidFill>
              </a:rPr>
              <a:t>Where We </a:t>
            </a:r>
            <a:r>
              <a:rPr lang="en-US" sz="3200" dirty="0">
                <a:solidFill>
                  <a:schemeClr val="tx2">
                    <a:lumMod val="75000"/>
                  </a:schemeClr>
                </a:solidFill>
              </a:rPr>
              <a:t>C</a:t>
            </a:r>
            <a:r>
              <a:rPr lang="en-US" sz="3200" dirty="0" smtClean="0">
                <a:solidFill>
                  <a:schemeClr val="tx2">
                    <a:lumMod val="75000"/>
                  </a:schemeClr>
                </a:solidFill>
              </a:rPr>
              <a:t>ome From – late 80s, 90s</a:t>
            </a:r>
            <a:endParaRPr lang="sk-SK" sz="3200" dirty="0">
              <a:solidFill>
                <a:schemeClr val="tx2">
                  <a:lumMod val="75000"/>
                </a:schemeClr>
              </a:solidFill>
            </a:endParaRPr>
          </a:p>
        </p:txBody>
      </p:sp>
      <p:sp>
        <p:nvSpPr>
          <p:cNvPr id="3" name="Zástupný symbol obsahu 2"/>
          <p:cNvSpPr>
            <a:spLocks noGrp="1"/>
          </p:cNvSpPr>
          <p:nvPr>
            <p:ph idx="1"/>
          </p:nvPr>
        </p:nvSpPr>
        <p:spPr/>
        <p:txBody>
          <a:bodyPr/>
          <a:lstStyle/>
          <a:p>
            <a:pPr marL="0" indent="0">
              <a:spcBef>
                <a:spcPts val="600"/>
              </a:spcBef>
              <a:spcAft>
                <a:spcPts val="600"/>
              </a:spcAft>
              <a:buNone/>
            </a:pPr>
            <a:r>
              <a:rPr lang="en-GB" sz="2400" b="1" u="sng" dirty="0">
                <a:solidFill>
                  <a:schemeClr val="tx2">
                    <a:lumMod val="75000"/>
                  </a:schemeClr>
                </a:solidFill>
              </a:rPr>
              <a:t>Differences in everything:</a:t>
            </a:r>
            <a:endParaRPr lang="sk-SK" sz="2400" b="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smtClean="0">
                <a:solidFill>
                  <a:schemeClr val="tx2">
                    <a:lumMod val="75000"/>
                  </a:schemeClr>
                </a:solidFill>
              </a:rPr>
              <a:t>institutional </a:t>
            </a:r>
            <a:r>
              <a:rPr lang="en-GB" sz="2000" b="1" i="1" dirty="0">
                <a:solidFill>
                  <a:schemeClr val="tx2">
                    <a:lumMod val="75000"/>
                  </a:schemeClr>
                </a:solidFill>
              </a:rPr>
              <a:t>frameworks</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airspace organisation</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navigation criteria</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systems &amp; technologies</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ground infrastructure</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equipage requirements for aircraft</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certification and approval processes</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civil /military cooperation</a:t>
            </a:r>
            <a:endParaRPr lang="sk-SK" sz="2000" b="1" i="1" dirty="0">
              <a:solidFill>
                <a:schemeClr val="tx2">
                  <a:lumMod val="75000"/>
                </a:schemeClr>
              </a:solidFill>
            </a:endParaRPr>
          </a:p>
          <a:p>
            <a:pPr marL="0" indent="0">
              <a:spcBef>
                <a:spcPts val="600"/>
              </a:spcBef>
              <a:spcAft>
                <a:spcPts val="600"/>
              </a:spcAft>
              <a:buNone/>
            </a:pPr>
            <a:r>
              <a:rPr lang="en-GB" sz="2400" b="1" dirty="0">
                <a:solidFill>
                  <a:srgbClr val="FF0000"/>
                </a:solidFill>
                <a:sym typeface="Wingdings"/>
              </a:rPr>
              <a:t></a:t>
            </a:r>
            <a:r>
              <a:rPr lang="en-GB" sz="2400" b="1" dirty="0">
                <a:solidFill>
                  <a:srgbClr val="FF0000"/>
                </a:solidFill>
              </a:rPr>
              <a:t> INEFFICIENCIES, DELAYS </a:t>
            </a:r>
            <a:r>
              <a:rPr lang="en-GB" sz="2400" b="1" dirty="0">
                <a:solidFill>
                  <a:srgbClr val="FF0000"/>
                </a:solidFill>
                <a:sym typeface="Wingdings"/>
              </a:rPr>
              <a:t></a:t>
            </a:r>
            <a:r>
              <a:rPr lang="en-GB" sz="2400" b="1" dirty="0">
                <a:solidFill>
                  <a:srgbClr val="FF0000"/>
                </a:solidFill>
              </a:rPr>
              <a:t> </a:t>
            </a:r>
            <a:r>
              <a:rPr lang="en-GB" sz="2400" b="1" dirty="0" smtClean="0">
                <a:solidFill>
                  <a:srgbClr val="FF0000"/>
                </a:solidFill>
              </a:rPr>
              <a:t>COSTS</a:t>
            </a:r>
            <a:r>
              <a:rPr lang="en-GB" sz="2400" b="1" dirty="0"/>
              <a:t> </a:t>
            </a:r>
            <a:endParaRPr lang="sk-SK" sz="2400" b="1" dirty="0"/>
          </a:p>
          <a:p>
            <a:endParaRPr lang="sk-SK" sz="2800" dirty="0"/>
          </a:p>
        </p:txBody>
      </p:sp>
    </p:spTree>
    <p:extLst>
      <p:ext uri="{BB962C8B-B14F-4D97-AF65-F5344CB8AC3E}">
        <p14:creationId xmlns:p14="http://schemas.microsoft.com/office/powerpoint/2010/main" val="2925761132"/>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nSpc>
                <a:spcPct val="250000"/>
              </a:lnSpc>
            </a:pPr>
            <a:r>
              <a:rPr lang="en-US" sz="3200" dirty="0" smtClean="0">
                <a:solidFill>
                  <a:schemeClr val="tx2">
                    <a:lumMod val="75000"/>
                  </a:schemeClr>
                </a:solidFill>
              </a:rPr>
              <a:t>Where We Are – 2015 </a:t>
            </a:r>
            <a:endParaRPr lang="sk-SK" sz="3200" dirty="0">
              <a:solidFill>
                <a:schemeClr val="tx2">
                  <a:lumMod val="75000"/>
                </a:schemeClr>
              </a:solidFill>
            </a:endParaRPr>
          </a:p>
        </p:txBody>
      </p:sp>
      <p:sp>
        <p:nvSpPr>
          <p:cNvPr id="3" name="Zástupný symbol obsahu 2"/>
          <p:cNvSpPr>
            <a:spLocks noGrp="1"/>
          </p:cNvSpPr>
          <p:nvPr>
            <p:ph idx="1"/>
          </p:nvPr>
        </p:nvSpPr>
        <p:spPr>
          <a:xfrm>
            <a:off x="467544" y="1268760"/>
            <a:ext cx="8207375" cy="4681537"/>
          </a:xfrm>
        </p:spPr>
        <p:txBody>
          <a:bodyPr/>
          <a:lstStyle/>
          <a:p>
            <a:pPr>
              <a:spcBef>
                <a:spcPts val="600"/>
              </a:spcBef>
              <a:spcAft>
                <a:spcPts val="600"/>
              </a:spcAft>
              <a:buClr>
                <a:srgbClr val="FF0000"/>
              </a:buClr>
              <a:buFont typeface="Wingdings" panose="05000000000000000000" pitchFamily="2" charset="2"/>
              <a:buChar char="Ø"/>
            </a:pPr>
            <a:r>
              <a:rPr lang="en-GB" sz="2400" b="1" dirty="0" smtClean="0">
                <a:solidFill>
                  <a:schemeClr val="tx2">
                    <a:lumMod val="75000"/>
                  </a:schemeClr>
                </a:solidFill>
              </a:rPr>
              <a:t>11 </a:t>
            </a:r>
            <a:r>
              <a:rPr lang="en-GB" sz="2400" b="1" dirty="0">
                <a:solidFill>
                  <a:schemeClr val="tx2">
                    <a:lumMod val="75000"/>
                  </a:schemeClr>
                </a:solidFill>
              </a:rPr>
              <a:t>years of SES</a:t>
            </a:r>
            <a:endParaRPr lang="sk-SK" sz="2400"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smtClean="0">
                <a:solidFill>
                  <a:schemeClr val="tx2">
                    <a:lumMod val="75000"/>
                  </a:schemeClr>
                </a:solidFill>
              </a:rPr>
              <a:t>SES </a:t>
            </a:r>
            <a:r>
              <a:rPr lang="en-GB" sz="2000" b="1" i="1" dirty="0">
                <a:solidFill>
                  <a:schemeClr val="tx2">
                    <a:lumMod val="75000"/>
                  </a:schemeClr>
                </a:solidFill>
              </a:rPr>
              <a:t>in 2004 </a:t>
            </a:r>
            <a:r>
              <a:rPr lang="en-GB" sz="2000" b="1" i="1" dirty="0">
                <a:solidFill>
                  <a:schemeClr val="tx2">
                    <a:lumMod val="75000"/>
                  </a:schemeClr>
                </a:solidFill>
                <a:sym typeface="Wingdings"/>
              </a:rPr>
              <a:t></a:t>
            </a:r>
            <a:r>
              <a:rPr lang="en-GB" sz="2000" b="1" i="1" dirty="0">
                <a:solidFill>
                  <a:schemeClr val="tx2">
                    <a:lumMod val="75000"/>
                  </a:schemeClr>
                </a:solidFill>
              </a:rPr>
              <a:t> </a:t>
            </a:r>
            <a:r>
              <a:rPr lang="en-GB" sz="2000" b="1" i="1" dirty="0" smtClean="0">
                <a:solidFill>
                  <a:schemeClr val="tx2">
                    <a:lumMod val="75000"/>
                  </a:schemeClr>
                </a:solidFill>
              </a:rPr>
              <a:t>SES </a:t>
            </a:r>
            <a:r>
              <a:rPr lang="en-GB" sz="2000" b="1" i="1" dirty="0">
                <a:solidFill>
                  <a:schemeClr val="tx2">
                    <a:lumMod val="75000"/>
                  </a:schemeClr>
                </a:solidFill>
              </a:rPr>
              <a:t>II in 2009 </a:t>
            </a:r>
            <a:r>
              <a:rPr lang="en-GB" sz="2000" b="1" i="1" dirty="0">
                <a:solidFill>
                  <a:schemeClr val="tx2">
                    <a:lumMod val="75000"/>
                  </a:schemeClr>
                </a:solidFill>
                <a:sym typeface="Wingdings"/>
              </a:rPr>
              <a:t></a:t>
            </a:r>
            <a:r>
              <a:rPr lang="en-GB" sz="2000" b="1" i="1" dirty="0">
                <a:solidFill>
                  <a:schemeClr val="tx2">
                    <a:lumMod val="75000"/>
                  </a:schemeClr>
                </a:solidFill>
              </a:rPr>
              <a:t> </a:t>
            </a:r>
            <a:r>
              <a:rPr lang="en-GB" sz="2000" b="1" i="1" u="sng" dirty="0" smtClean="0">
                <a:solidFill>
                  <a:srgbClr val="FF0000"/>
                </a:solidFill>
              </a:rPr>
              <a:t>SES II+</a:t>
            </a:r>
            <a:r>
              <a:rPr lang="sk-SK" sz="2000" b="1" i="1" u="sng" dirty="0" smtClean="0">
                <a:solidFill>
                  <a:srgbClr val="FF0000"/>
                </a:solidFill>
              </a:rPr>
              <a:t> </a:t>
            </a:r>
            <a:r>
              <a:rPr lang="en-GB" sz="2000" b="1" i="1" u="sng" dirty="0" smtClean="0">
                <a:solidFill>
                  <a:srgbClr val="FF0000"/>
                </a:solidFill>
              </a:rPr>
              <a:t>2016?</a:t>
            </a:r>
            <a:endParaRPr lang="sk-SK" sz="2000" i="1" u="sng" dirty="0">
              <a:solidFill>
                <a:srgbClr val="FF0000"/>
              </a:solidFill>
            </a:endParaRPr>
          </a:p>
          <a:p>
            <a:pPr algn="just">
              <a:spcBef>
                <a:spcPts val="600"/>
              </a:spcBef>
              <a:spcAft>
                <a:spcPts val="600"/>
              </a:spcAft>
              <a:buClr>
                <a:srgbClr val="FF0000"/>
              </a:buClr>
              <a:buFont typeface="Wingdings" panose="05000000000000000000" pitchFamily="2" charset="2"/>
              <a:buChar char="Ø"/>
            </a:pPr>
            <a:r>
              <a:rPr lang="en-GB" sz="2400" b="1" dirty="0" smtClean="0">
                <a:solidFill>
                  <a:schemeClr val="tx2">
                    <a:lumMod val="75000"/>
                  </a:schemeClr>
                </a:solidFill>
              </a:rPr>
              <a:t>Many </a:t>
            </a:r>
            <a:r>
              <a:rPr lang="en-GB" sz="2400" b="1" dirty="0">
                <a:solidFill>
                  <a:schemeClr val="tx2">
                    <a:lumMod val="75000"/>
                  </a:schemeClr>
                </a:solidFill>
              </a:rPr>
              <a:t>changes – ANSPs </a:t>
            </a:r>
            <a:r>
              <a:rPr lang="en-GB" sz="2400" b="1" u="sng" dirty="0">
                <a:solidFill>
                  <a:schemeClr val="tx2">
                    <a:lumMod val="75000"/>
                  </a:schemeClr>
                </a:solidFill>
              </a:rPr>
              <a:t>very</a:t>
            </a:r>
            <a:r>
              <a:rPr lang="en-GB" sz="2400" b="1" dirty="0">
                <a:solidFill>
                  <a:schemeClr val="tx2">
                    <a:lumMod val="75000"/>
                  </a:schemeClr>
                </a:solidFill>
              </a:rPr>
              <a:t> engaged at all levels:</a:t>
            </a:r>
            <a:endParaRPr lang="sk-SK" sz="2400" dirty="0">
              <a:solidFill>
                <a:schemeClr val="tx2">
                  <a:lumMod val="75000"/>
                </a:schemeClr>
              </a:solidFill>
            </a:endParaRPr>
          </a:p>
          <a:p>
            <a:pPr lvl="1" algn="just">
              <a:spcBef>
                <a:spcPts val="600"/>
              </a:spcBef>
              <a:spcAft>
                <a:spcPts val="600"/>
              </a:spcAft>
              <a:buClr>
                <a:srgbClr val="FF0000"/>
              </a:buClr>
              <a:buFont typeface="Wingdings" panose="05000000000000000000" pitchFamily="2" charset="2"/>
              <a:buChar char="§"/>
            </a:pPr>
            <a:r>
              <a:rPr lang="en-GB" sz="2000" b="1" i="1" dirty="0" smtClean="0">
                <a:solidFill>
                  <a:schemeClr val="tx2">
                    <a:lumMod val="75000"/>
                  </a:schemeClr>
                </a:solidFill>
              </a:rPr>
              <a:t>FABs</a:t>
            </a:r>
            <a:endParaRPr lang="sk-SK" sz="2000" i="1" dirty="0">
              <a:solidFill>
                <a:schemeClr val="tx2">
                  <a:lumMod val="75000"/>
                </a:schemeClr>
              </a:solidFill>
            </a:endParaRPr>
          </a:p>
          <a:p>
            <a:pPr lvl="1" algn="just">
              <a:spcBef>
                <a:spcPts val="600"/>
              </a:spcBef>
              <a:spcAft>
                <a:spcPts val="600"/>
              </a:spcAft>
              <a:buClr>
                <a:srgbClr val="FF0000"/>
              </a:buClr>
              <a:buFont typeface="Wingdings" panose="05000000000000000000" pitchFamily="2" charset="2"/>
              <a:buChar char="§"/>
            </a:pPr>
            <a:r>
              <a:rPr lang="en-GB" sz="2000" b="1" i="1" dirty="0" smtClean="0">
                <a:solidFill>
                  <a:schemeClr val="tx2">
                    <a:lumMod val="75000"/>
                  </a:schemeClr>
                </a:solidFill>
              </a:rPr>
              <a:t>Certification</a:t>
            </a:r>
            <a:endParaRPr lang="sk-SK" sz="2000" i="1" dirty="0">
              <a:solidFill>
                <a:schemeClr val="tx2">
                  <a:lumMod val="75000"/>
                </a:schemeClr>
              </a:solidFill>
            </a:endParaRPr>
          </a:p>
          <a:p>
            <a:pPr lvl="1" algn="just">
              <a:spcBef>
                <a:spcPts val="600"/>
              </a:spcBef>
              <a:spcAft>
                <a:spcPts val="600"/>
              </a:spcAft>
              <a:buClr>
                <a:srgbClr val="FF0000"/>
              </a:buClr>
              <a:buFont typeface="Wingdings" panose="05000000000000000000" pitchFamily="2" charset="2"/>
              <a:buChar char="§"/>
            </a:pPr>
            <a:r>
              <a:rPr lang="en-GB" sz="2000" b="1" i="1" dirty="0" smtClean="0">
                <a:solidFill>
                  <a:schemeClr val="tx2">
                    <a:lumMod val="75000"/>
                  </a:schemeClr>
                </a:solidFill>
              </a:rPr>
              <a:t>EASA</a:t>
            </a:r>
            <a:endParaRPr lang="sk-SK" sz="2000" i="1" dirty="0">
              <a:solidFill>
                <a:schemeClr val="tx2">
                  <a:lumMod val="75000"/>
                </a:schemeClr>
              </a:solidFill>
            </a:endParaRPr>
          </a:p>
          <a:p>
            <a:pPr lvl="1" algn="just">
              <a:spcBef>
                <a:spcPts val="600"/>
              </a:spcBef>
              <a:spcAft>
                <a:spcPts val="600"/>
              </a:spcAft>
              <a:buClr>
                <a:srgbClr val="FF0000"/>
              </a:buClr>
              <a:buFont typeface="Wingdings" panose="05000000000000000000" pitchFamily="2" charset="2"/>
              <a:buChar char="§"/>
            </a:pPr>
            <a:r>
              <a:rPr lang="en-GB" sz="2000" b="1" i="1" dirty="0" smtClean="0">
                <a:solidFill>
                  <a:schemeClr val="tx2">
                    <a:lumMod val="75000"/>
                  </a:schemeClr>
                </a:solidFill>
              </a:rPr>
              <a:t>SJU</a:t>
            </a:r>
            <a:endParaRPr lang="sk-SK" sz="2000" i="1" dirty="0">
              <a:solidFill>
                <a:schemeClr val="tx2">
                  <a:lumMod val="75000"/>
                </a:schemeClr>
              </a:solidFill>
            </a:endParaRPr>
          </a:p>
          <a:p>
            <a:pPr lvl="1" algn="just">
              <a:spcBef>
                <a:spcPts val="600"/>
              </a:spcBef>
              <a:spcAft>
                <a:spcPts val="600"/>
              </a:spcAft>
              <a:buClr>
                <a:srgbClr val="FF0000"/>
              </a:buClr>
              <a:buFont typeface="Wingdings" panose="05000000000000000000" pitchFamily="2" charset="2"/>
              <a:buChar char="§"/>
            </a:pPr>
            <a:r>
              <a:rPr lang="en-GB" sz="2000" b="1" i="1" dirty="0" smtClean="0">
                <a:solidFill>
                  <a:schemeClr val="tx2">
                    <a:lumMod val="75000"/>
                  </a:schemeClr>
                </a:solidFill>
              </a:rPr>
              <a:t>Performance </a:t>
            </a:r>
            <a:r>
              <a:rPr lang="en-GB" sz="2000" b="1" i="1" dirty="0">
                <a:solidFill>
                  <a:schemeClr val="tx2">
                    <a:lumMod val="75000"/>
                  </a:schemeClr>
                </a:solidFill>
              </a:rPr>
              <a:t>Scheme: </a:t>
            </a:r>
            <a:r>
              <a:rPr lang="en-GB" sz="2000" b="1" i="1" dirty="0">
                <a:solidFill>
                  <a:srgbClr val="FF0000"/>
                </a:solidFill>
              </a:rPr>
              <a:t>safety very good, costs lower, delays gone, key topics: interoperability, environment</a:t>
            </a:r>
            <a:endParaRPr lang="sk-SK" sz="2000" i="1" dirty="0">
              <a:solidFill>
                <a:srgbClr val="FF0000"/>
              </a:solidFill>
            </a:endParaRPr>
          </a:p>
          <a:p>
            <a:pPr lvl="1" algn="just">
              <a:spcBef>
                <a:spcPts val="600"/>
              </a:spcBef>
              <a:spcAft>
                <a:spcPts val="600"/>
              </a:spcAft>
              <a:buClr>
                <a:srgbClr val="FF0000"/>
              </a:buClr>
              <a:buFont typeface="Wingdings" panose="05000000000000000000" pitchFamily="2" charset="2"/>
              <a:buChar char="§"/>
            </a:pPr>
            <a:r>
              <a:rPr lang="en-GB" sz="2000" b="1" i="1" dirty="0" smtClean="0">
                <a:solidFill>
                  <a:schemeClr val="tx2">
                    <a:lumMod val="75000"/>
                  </a:schemeClr>
                </a:solidFill>
              </a:rPr>
              <a:t>Network </a:t>
            </a:r>
            <a:r>
              <a:rPr lang="en-GB" sz="2000" b="1" i="1" dirty="0">
                <a:solidFill>
                  <a:schemeClr val="tx2">
                    <a:lumMod val="75000"/>
                  </a:schemeClr>
                </a:solidFill>
              </a:rPr>
              <a:t>Manager</a:t>
            </a:r>
            <a:endParaRPr lang="sk-SK" sz="2000" i="1" dirty="0">
              <a:solidFill>
                <a:schemeClr val="tx2">
                  <a:lumMod val="75000"/>
                </a:schemeClr>
              </a:solidFill>
            </a:endParaRPr>
          </a:p>
          <a:p>
            <a:pPr lvl="1" algn="just">
              <a:spcBef>
                <a:spcPts val="600"/>
              </a:spcBef>
              <a:spcAft>
                <a:spcPts val="600"/>
              </a:spcAft>
              <a:buClr>
                <a:srgbClr val="FF0000"/>
              </a:buClr>
              <a:buFont typeface="Wingdings" panose="05000000000000000000" pitchFamily="2" charset="2"/>
              <a:buChar char="§"/>
            </a:pPr>
            <a:r>
              <a:rPr lang="en-GB" sz="2000" b="1" i="1" dirty="0" smtClean="0">
                <a:solidFill>
                  <a:schemeClr val="tx2">
                    <a:lumMod val="75000"/>
                  </a:schemeClr>
                </a:solidFill>
              </a:rPr>
              <a:t>Deployment Manager</a:t>
            </a:r>
            <a:r>
              <a:rPr lang="sk-SK" sz="2000" i="1" dirty="0">
                <a:solidFill>
                  <a:schemeClr val="tx2">
                    <a:lumMod val="75000"/>
                  </a:schemeClr>
                </a:solidFill>
              </a:rPr>
              <a:t> </a:t>
            </a:r>
          </a:p>
          <a:p>
            <a:pPr>
              <a:spcBef>
                <a:spcPts val="600"/>
              </a:spcBef>
              <a:spcAft>
                <a:spcPts val="600"/>
              </a:spcAft>
            </a:pPr>
            <a:endParaRPr lang="sk-SK" sz="2800" dirty="0"/>
          </a:p>
        </p:txBody>
      </p:sp>
    </p:spTree>
    <p:extLst>
      <p:ext uri="{BB962C8B-B14F-4D97-AF65-F5344CB8AC3E}">
        <p14:creationId xmlns:p14="http://schemas.microsoft.com/office/powerpoint/2010/main" val="181034548"/>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nSpc>
                <a:spcPct val="250000"/>
              </a:lnSpc>
            </a:pPr>
            <a:r>
              <a:rPr lang="en-US" sz="3200" dirty="0">
                <a:solidFill>
                  <a:schemeClr val="tx2">
                    <a:lumMod val="75000"/>
                  </a:schemeClr>
                </a:solidFill>
              </a:rPr>
              <a:t>Where We Are – 2015</a:t>
            </a:r>
            <a:endParaRPr lang="sk-SK" sz="3200" dirty="0">
              <a:solidFill>
                <a:schemeClr val="tx2">
                  <a:lumMod val="75000"/>
                </a:schemeClr>
              </a:solidFill>
            </a:endParaRPr>
          </a:p>
        </p:txBody>
      </p:sp>
      <p:sp>
        <p:nvSpPr>
          <p:cNvPr id="3" name="Zástupný symbol obsahu 2"/>
          <p:cNvSpPr>
            <a:spLocks noGrp="1"/>
          </p:cNvSpPr>
          <p:nvPr>
            <p:ph idx="1"/>
          </p:nvPr>
        </p:nvSpPr>
        <p:spPr>
          <a:xfrm>
            <a:off x="467544" y="1916832"/>
            <a:ext cx="8207375" cy="3456384"/>
          </a:xfrm>
        </p:spPr>
        <p:txBody>
          <a:bodyPr/>
          <a:lstStyle/>
          <a:p>
            <a:pPr>
              <a:spcBef>
                <a:spcPts val="600"/>
              </a:spcBef>
              <a:spcAft>
                <a:spcPts val="600"/>
              </a:spcAft>
              <a:buClr>
                <a:srgbClr val="FF0000"/>
              </a:buClr>
              <a:buFont typeface="Wingdings" panose="05000000000000000000" pitchFamily="2" charset="2"/>
              <a:buChar char="Ø"/>
            </a:pPr>
            <a:r>
              <a:rPr lang="en-GB" sz="2400" b="1" dirty="0">
                <a:solidFill>
                  <a:schemeClr val="tx2">
                    <a:lumMod val="75000"/>
                  </a:schemeClr>
                </a:solidFill>
              </a:rPr>
              <a:t>Many changes, </a:t>
            </a:r>
            <a:r>
              <a:rPr lang="en-GB" sz="2400" b="1" dirty="0">
                <a:solidFill>
                  <a:srgbClr val="FF0000"/>
                </a:solidFill>
              </a:rPr>
              <a:t>but</a:t>
            </a:r>
            <a:r>
              <a:rPr lang="en-GB" sz="2400" b="1" dirty="0">
                <a:solidFill>
                  <a:schemeClr val="tx2">
                    <a:lumMod val="75000"/>
                  </a:schemeClr>
                </a:solidFill>
              </a:rPr>
              <a:t>:</a:t>
            </a:r>
            <a:endParaRPr lang="sk-SK" sz="2400" b="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Institutionally still fragmented (MS, EU, ECTL,...)</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Completely changed economic environment</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Global competition pressure</a:t>
            </a:r>
            <a:endParaRPr lang="sk-SK" sz="2000" b="1" i="1" dirty="0">
              <a:solidFill>
                <a:schemeClr val="tx2">
                  <a:lumMod val="75000"/>
                </a:schemeClr>
              </a:solidFill>
            </a:endParaRPr>
          </a:p>
          <a:p>
            <a:pPr lvl="1">
              <a:spcBef>
                <a:spcPts val="600"/>
              </a:spcBef>
              <a:spcAft>
                <a:spcPts val="600"/>
              </a:spcAft>
              <a:buClr>
                <a:srgbClr val="FF0000"/>
              </a:buClr>
              <a:buFont typeface="Wingdings" panose="05000000000000000000" pitchFamily="2" charset="2"/>
              <a:buChar char="§"/>
            </a:pPr>
            <a:r>
              <a:rPr lang="en-GB" sz="2000" b="1" i="1" dirty="0">
                <a:solidFill>
                  <a:schemeClr val="tx2">
                    <a:lumMod val="75000"/>
                  </a:schemeClr>
                </a:solidFill>
              </a:rPr>
              <a:t>Social aspects</a:t>
            </a:r>
            <a:endParaRPr lang="sk-SK" sz="2000" b="1" i="1" dirty="0">
              <a:solidFill>
                <a:schemeClr val="tx2">
                  <a:lumMod val="75000"/>
                </a:schemeClr>
              </a:solidFill>
            </a:endParaRPr>
          </a:p>
          <a:p>
            <a:pPr>
              <a:spcBef>
                <a:spcPts val="600"/>
              </a:spcBef>
              <a:spcAft>
                <a:spcPts val="600"/>
              </a:spcAft>
              <a:buClr>
                <a:srgbClr val="FF0000"/>
              </a:buClr>
              <a:buFont typeface="Wingdings" panose="05000000000000000000" pitchFamily="2" charset="2"/>
              <a:buChar char="Ø"/>
            </a:pPr>
            <a:r>
              <a:rPr lang="en-GB" sz="2400" b="1" dirty="0">
                <a:solidFill>
                  <a:schemeClr val="tx2">
                    <a:lumMod val="75000"/>
                  </a:schemeClr>
                </a:solidFill>
              </a:rPr>
              <a:t>Airline customers </a:t>
            </a:r>
            <a:r>
              <a:rPr lang="en-GB" sz="2400" b="1" dirty="0" smtClean="0">
                <a:solidFill>
                  <a:schemeClr val="tx2">
                    <a:lumMod val="75000"/>
                  </a:schemeClr>
                </a:solidFill>
              </a:rPr>
              <a:t>disappointed</a:t>
            </a:r>
            <a:endParaRPr lang="sk-SK" sz="2400" b="1" dirty="0">
              <a:solidFill>
                <a:schemeClr val="tx2">
                  <a:lumMod val="75000"/>
                </a:schemeClr>
              </a:solidFill>
            </a:endParaRPr>
          </a:p>
        </p:txBody>
      </p:sp>
    </p:spTree>
    <p:extLst>
      <p:ext uri="{BB962C8B-B14F-4D97-AF65-F5344CB8AC3E}">
        <p14:creationId xmlns:p14="http://schemas.microsoft.com/office/powerpoint/2010/main" val="231493698"/>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nSpc>
                <a:spcPct val="250000"/>
              </a:lnSpc>
            </a:pPr>
            <a:r>
              <a:rPr lang="en-US" sz="3200" dirty="0" smtClean="0">
                <a:solidFill>
                  <a:schemeClr val="tx2">
                    <a:lumMod val="75000"/>
                  </a:schemeClr>
                </a:solidFill>
              </a:rPr>
              <a:t>How to Change?</a:t>
            </a:r>
            <a:endParaRPr lang="sk-SK" sz="3200" dirty="0">
              <a:solidFill>
                <a:schemeClr val="tx2">
                  <a:lumMod val="75000"/>
                </a:schemeClr>
              </a:solidFill>
            </a:endParaRPr>
          </a:p>
        </p:txBody>
      </p:sp>
      <p:pic>
        <p:nvPicPr>
          <p:cNvPr id="4" name="Picture 1"/>
          <p:cNvPicPr>
            <a:picLocks noChangeAspect="1"/>
          </p:cNvPicPr>
          <p:nvPr/>
        </p:nvPicPr>
        <p:blipFill>
          <a:blip r:embed="rId3"/>
          <a:stretch>
            <a:fillRect/>
          </a:stretch>
        </p:blipFill>
        <p:spPr>
          <a:xfrm>
            <a:off x="892383" y="1499892"/>
            <a:ext cx="7467600" cy="4953000"/>
          </a:xfrm>
          <a:prstGeom prst="rect">
            <a:avLst/>
          </a:prstGeom>
        </p:spPr>
      </p:pic>
    </p:spTree>
    <p:extLst>
      <p:ext uri="{BB962C8B-B14F-4D97-AF65-F5344CB8AC3E}">
        <p14:creationId xmlns:p14="http://schemas.microsoft.com/office/powerpoint/2010/main" val="2152654255"/>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8770"/>
            <a:ext cx="9144000" cy="6875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Obdĺžnik 5"/>
          <p:cNvSpPr/>
          <p:nvPr/>
        </p:nvSpPr>
        <p:spPr bwMode="auto">
          <a:xfrm>
            <a:off x="107504" y="6021288"/>
            <a:ext cx="2376264" cy="648072"/>
          </a:xfrm>
          <a:prstGeom prst="rect">
            <a:avLst/>
          </a:prstGeom>
          <a:solidFill>
            <a:srgbClr val="FFFFFF"/>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k-SK" sz="1800" b="0" i="0" u="none" strike="noStrike" cap="none" normalizeH="0" baseline="0" smtClean="0">
              <a:ln>
                <a:noFill/>
              </a:ln>
              <a:solidFill>
                <a:schemeClr val="tx1"/>
              </a:solidFill>
              <a:effectLst/>
              <a:latin typeface="Arial" charset="0"/>
            </a:endParaRPr>
          </a:p>
        </p:txBody>
      </p:sp>
      <p:sp>
        <p:nvSpPr>
          <p:cNvPr id="7" name="TextBox 2"/>
          <p:cNvSpPr txBox="1"/>
          <p:nvPr/>
        </p:nvSpPr>
        <p:spPr>
          <a:xfrm>
            <a:off x="6116172" y="4293096"/>
            <a:ext cx="2185981" cy="1077218"/>
          </a:xfrm>
          <a:prstGeom prst="rect">
            <a:avLst/>
          </a:prstGeom>
          <a:noFill/>
        </p:spPr>
        <p:txBody>
          <a:bodyPr wrap="square" rtlCol="0">
            <a:spAutoFit/>
          </a:bodyPr>
          <a:lstStyle/>
          <a:p>
            <a:pPr algn="just"/>
            <a:r>
              <a:rPr lang="en-GB" sz="3200" b="1" dirty="0" smtClean="0">
                <a:solidFill>
                  <a:srgbClr val="CC3300"/>
                </a:solidFill>
                <a:latin typeface="Arial (text)"/>
              </a:rPr>
              <a:t>Remove</a:t>
            </a:r>
          </a:p>
          <a:p>
            <a:pPr algn="just"/>
            <a:r>
              <a:rPr lang="en-GB" sz="3200" b="1" dirty="0" smtClean="0">
                <a:solidFill>
                  <a:srgbClr val="CC3300"/>
                </a:solidFill>
                <a:latin typeface="Arial (text)"/>
              </a:rPr>
              <a:t>barriers!</a:t>
            </a:r>
            <a:endParaRPr lang="en-GB" sz="3200" b="1" dirty="0">
              <a:solidFill>
                <a:srgbClr val="CC3300"/>
              </a:solidFill>
              <a:latin typeface="Arial (text)"/>
            </a:endParaRPr>
          </a:p>
        </p:txBody>
      </p:sp>
    </p:spTree>
    <p:extLst>
      <p:ext uri="{BB962C8B-B14F-4D97-AF65-F5344CB8AC3E}">
        <p14:creationId xmlns:p14="http://schemas.microsoft.com/office/powerpoint/2010/main" val="4094416789"/>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nSpc>
                <a:spcPct val="250000"/>
              </a:lnSpc>
            </a:pPr>
            <a:r>
              <a:rPr lang="en-US" sz="3200" dirty="0" smtClean="0">
                <a:solidFill>
                  <a:schemeClr val="tx2">
                    <a:lumMod val="75000"/>
                  </a:schemeClr>
                </a:solidFill>
              </a:rPr>
              <a:t>Where We Want to Be</a:t>
            </a:r>
            <a:endParaRPr lang="sk-SK" sz="3200" dirty="0">
              <a:solidFill>
                <a:schemeClr val="tx2">
                  <a:lumMod val="75000"/>
                </a:schemeClr>
              </a:solidFill>
            </a:endParaRPr>
          </a:p>
        </p:txBody>
      </p:sp>
      <p:sp>
        <p:nvSpPr>
          <p:cNvPr id="3" name="Zástupný symbol obsahu 2"/>
          <p:cNvSpPr>
            <a:spLocks noGrp="1"/>
          </p:cNvSpPr>
          <p:nvPr>
            <p:ph idx="1"/>
          </p:nvPr>
        </p:nvSpPr>
        <p:spPr>
          <a:xfrm>
            <a:off x="467544" y="1412776"/>
            <a:ext cx="8207375" cy="4968552"/>
          </a:xfrm>
        </p:spPr>
        <p:txBody>
          <a:bodyPr/>
          <a:lstStyle/>
          <a:p>
            <a:pPr>
              <a:spcBef>
                <a:spcPts val="600"/>
              </a:spcBef>
              <a:spcAft>
                <a:spcPts val="600"/>
              </a:spcAft>
              <a:buClr>
                <a:srgbClr val="FF0000"/>
              </a:buClr>
              <a:buFont typeface="Wingdings" panose="05000000000000000000" pitchFamily="2" charset="2"/>
              <a:buChar char="Ø"/>
            </a:pPr>
            <a:r>
              <a:rPr lang="en-GB" sz="2400" b="1" dirty="0" smtClean="0">
                <a:solidFill>
                  <a:schemeClr val="tx2">
                    <a:lumMod val="75000"/>
                  </a:schemeClr>
                </a:solidFill>
              </a:rPr>
              <a:t>Seamless performance-driven ATM:</a:t>
            </a:r>
          </a:p>
          <a:p>
            <a:pPr lvl="1">
              <a:spcBef>
                <a:spcPts val="600"/>
              </a:spcBef>
              <a:spcAft>
                <a:spcPts val="600"/>
              </a:spcAft>
              <a:buClr>
                <a:srgbClr val="FF0000"/>
              </a:buClr>
              <a:buFont typeface="Wingdings" panose="05000000000000000000" pitchFamily="2" charset="2"/>
              <a:buChar char="§"/>
            </a:pPr>
            <a:r>
              <a:rPr lang="en-GB" sz="2000" b="1" i="1" dirty="0" smtClean="0">
                <a:solidFill>
                  <a:schemeClr val="tx2">
                    <a:lumMod val="75000"/>
                  </a:schemeClr>
                </a:solidFill>
              </a:rPr>
              <a:t>Simplified concept of operation</a:t>
            </a:r>
          </a:p>
          <a:p>
            <a:pPr lvl="1">
              <a:spcBef>
                <a:spcPts val="600"/>
              </a:spcBef>
              <a:spcAft>
                <a:spcPts val="600"/>
              </a:spcAft>
              <a:buClr>
                <a:srgbClr val="FF0000"/>
              </a:buClr>
              <a:buFont typeface="Wingdings" panose="05000000000000000000" pitchFamily="2" charset="2"/>
              <a:buChar char="§"/>
            </a:pPr>
            <a:r>
              <a:rPr lang="en-GB" sz="2000" b="1" i="1" dirty="0" smtClean="0">
                <a:solidFill>
                  <a:schemeClr val="tx2">
                    <a:lumMod val="75000"/>
                  </a:schemeClr>
                </a:solidFill>
              </a:rPr>
              <a:t>Simplified, harmonized, standardized infrastructure – globally</a:t>
            </a:r>
            <a:r>
              <a:rPr lang="sk-SK" sz="2000" b="1" i="1" dirty="0" smtClean="0">
                <a:solidFill>
                  <a:schemeClr val="tx2">
                    <a:lumMod val="75000"/>
                  </a:schemeClr>
                </a:solidFill>
              </a:rPr>
              <a:t> </a:t>
            </a:r>
            <a:r>
              <a:rPr lang="en-GB" sz="2000" b="1" i="1" dirty="0" smtClean="0">
                <a:solidFill>
                  <a:schemeClr val="tx2">
                    <a:lumMod val="75000"/>
                  </a:schemeClr>
                </a:solidFill>
              </a:rPr>
              <a:t> interconnected</a:t>
            </a:r>
          </a:p>
          <a:p>
            <a:pPr lvl="1">
              <a:spcBef>
                <a:spcPts val="600"/>
              </a:spcBef>
              <a:spcAft>
                <a:spcPts val="600"/>
              </a:spcAft>
              <a:buClr>
                <a:srgbClr val="FF0000"/>
              </a:buClr>
              <a:buFont typeface="Wingdings" panose="05000000000000000000" pitchFamily="2" charset="2"/>
              <a:buChar char="§"/>
            </a:pPr>
            <a:r>
              <a:rPr lang="en-GB" sz="2000" b="1" i="1" dirty="0" smtClean="0">
                <a:solidFill>
                  <a:schemeClr val="tx2">
                    <a:lumMod val="75000"/>
                  </a:schemeClr>
                </a:solidFill>
              </a:rPr>
              <a:t>Aligned airspace organisation </a:t>
            </a:r>
            <a:r>
              <a:rPr lang="en-GB" sz="2000" b="1" i="1" dirty="0" smtClean="0">
                <a:solidFill>
                  <a:schemeClr val="tx2">
                    <a:lumMod val="75000"/>
                  </a:schemeClr>
                </a:solidFill>
                <a:sym typeface="Wingdings"/>
              </a:rPr>
              <a:t> </a:t>
            </a:r>
            <a:r>
              <a:rPr lang="en-GB" sz="2000" b="1" i="1" dirty="0" smtClean="0">
                <a:solidFill>
                  <a:schemeClr val="tx2">
                    <a:lumMod val="75000"/>
                  </a:schemeClr>
                </a:solidFill>
              </a:rPr>
              <a:t>free route airspace</a:t>
            </a:r>
          </a:p>
          <a:p>
            <a:pPr lvl="1">
              <a:spcBef>
                <a:spcPts val="600"/>
              </a:spcBef>
              <a:spcAft>
                <a:spcPts val="600"/>
              </a:spcAft>
              <a:buClr>
                <a:srgbClr val="FF0000"/>
              </a:buClr>
              <a:buFont typeface="Wingdings" panose="05000000000000000000" pitchFamily="2" charset="2"/>
              <a:buChar char="§"/>
            </a:pPr>
            <a:r>
              <a:rPr lang="en-GB" sz="2000" b="1" i="1" dirty="0" smtClean="0">
                <a:solidFill>
                  <a:schemeClr val="tx2">
                    <a:lumMod val="75000"/>
                  </a:schemeClr>
                </a:solidFill>
              </a:rPr>
              <a:t>Full cooperation – data management – SWIM</a:t>
            </a:r>
          </a:p>
          <a:p>
            <a:pPr>
              <a:spcBef>
                <a:spcPts val="600"/>
              </a:spcBef>
              <a:spcAft>
                <a:spcPts val="600"/>
              </a:spcAft>
              <a:buClr>
                <a:srgbClr val="FF0000"/>
              </a:buClr>
              <a:buFont typeface="Wingdings" panose="05000000000000000000" pitchFamily="2" charset="2"/>
              <a:buChar char="Ø"/>
            </a:pPr>
            <a:r>
              <a:rPr lang="en-GB" sz="2400" b="1" dirty="0" smtClean="0">
                <a:solidFill>
                  <a:schemeClr val="tx2">
                    <a:lumMod val="75000"/>
                  </a:schemeClr>
                </a:solidFill>
              </a:rPr>
              <a:t>Less prescriptive regulation</a:t>
            </a:r>
          </a:p>
          <a:p>
            <a:pPr>
              <a:spcBef>
                <a:spcPts val="600"/>
              </a:spcBef>
              <a:spcAft>
                <a:spcPts val="600"/>
              </a:spcAft>
              <a:buClr>
                <a:srgbClr val="FF0000"/>
              </a:buClr>
              <a:buFont typeface="Wingdings" panose="05000000000000000000" pitchFamily="2" charset="2"/>
              <a:buChar char="Ø"/>
            </a:pPr>
            <a:r>
              <a:rPr lang="en-GB" sz="2400" b="1" dirty="0" smtClean="0">
                <a:solidFill>
                  <a:schemeClr val="tx2">
                    <a:lumMod val="75000"/>
                  </a:schemeClr>
                </a:solidFill>
              </a:rPr>
              <a:t>Fully simplified institutional framework</a:t>
            </a:r>
          </a:p>
          <a:p>
            <a:pPr>
              <a:spcBef>
                <a:spcPts val="600"/>
              </a:spcBef>
              <a:spcAft>
                <a:spcPts val="600"/>
              </a:spcAft>
              <a:buClr>
                <a:srgbClr val="FF0000"/>
              </a:buClr>
              <a:buFont typeface="Wingdings" panose="05000000000000000000" pitchFamily="2" charset="2"/>
              <a:buChar char="Ø"/>
            </a:pPr>
            <a:r>
              <a:rPr lang="en-GB" sz="2400" b="1" dirty="0" smtClean="0">
                <a:solidFill>
                  <a:schemeClr val="tx2">
                    <a:lumMod val="75000"/>
                  </a:schemeClr>
                </a:solidFill>
              </a:rPr>
              <a:t>Clear technological basis – SESAR</a:t>
            </a:r>
          </a:p>
          <a:p>
            <a:pPr>
              <a:spcBef>
                <a:spcPts val="600"/>
              </a:spcBef>
              <a:spcAft>
                <a:spcPts val="600"/>
              </a:spcAft>
              <a:buClr>
                <a:srgbClr val="FF0000"/>
              </a:buClr>
              <a:buFont typeface="Wingdings" panose="05000000000000000000" pitchFamily="2" charset="2"/>
              <a:buChar char="Ø"/>
            </a:pPr>
            <a:r>
              <a:rPr lang="en-GB" sz="2400" b="1" dirty="0" smtClean="0">
                <a:solidFill>
                  <a:schemeClr val="tx2">
                    <a:lumMod val="75000"/>
                  </a:schemeClr>
                </a:solidFill>
              </a:rPr>
              <a:t>Removed barriers – for business and partnerships</a:t>
            </a:r>
          </a:p>
          <a:p>
            <a:endParaRPr lang="sk-SK" dirty="0"/>
          </a:p>
        </p:txBody>
      </p:sp>
    </p:spTree>
    <p:extLst>
      <p:ext uri="{BB962C8B-B14F-4D97-AF65-F5344CB8AC3E}">
        <p14:creationId xmlns:p14="http://schemas.microsoft.com/office/powerpoint/2010/main" val="3678174443"/>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lps_prezentacia_2008_svetla">
  <a:themeElements>
    <a:clrScheme name="">
      <a:dk1>
        <a:srgbClr val="16609A"/>
      </a:dk1>
      <a:lt1>
        <a:srgbClr val="FFFFFF"/>
      </a:lt1>
      <a:dk2>
        <a:srgbClr val="16609A"/>
      </a:dk2>
      <a:lt2>
        <a:srgbClr val="808080"/>
      </a:lt2>
      <a:accent1>
        <a:srgbClr val="000000"/>
      </a:accent1>
      <a:accent2>
        <a:srgbClr val="FFCC00"/>
      </a:accent2>
      <a:accent3>
        <a:srgbClr val="FFFFFF"/>
      </a:accent3>
      <a:accent4>
        <a:srgbClr val="115183"/>
      </a:accent4>
      <a:accent5>
        <a:srgbClr val="AAAAAA"/>
      </a:accent5>
      <a:accent6>
        <a:srgbClr val="E7B900"/>
      </a:accent6>
      <a:hlink>
        <a:srgbClr val="FF3300"/>
      </a:hlink>
      <a:folHlink>
        <a:srgbClr val="99CC00"/>
      </a:folHlink>
    </a:clrScheme>
    <a:fontScheme name="lps_prezentacia_2008_svetl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k-SK" altLang="sk-SK"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k-SK" altLang="sk-SK" sz="1800" b="0" i="0" u="none" strike="noStrike" cap="none" normalizeH="0" baseline="0" smtClean="0">
            <a:ln>
              <a:noFill/>
            </a:ln>
            <a:solidFill>
              <a:schemeClr val="tx1"/>
            </a:solidFill>
            <a:effectLst/>
            <a:latin typeface="Arial" charset="0"/>
          </a:defRPr>
        </a:defPPr>
      </a:lstStyle>
    </a:lnDef>
  </a:objectDefaults>
  <a:extraClrSchemeLst>
    <a:extraClrScheme>
      <a:clrScheme name="lps_prezentacia_2008_svetl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ps_prezentacia_2008_svetl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ps_prezentacia_2008_svetl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ps_prezentacia_2008_svetl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ps_prezentacia_2008_svetl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ps_prezentacia_2008_svetl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ps_prezentacia_2008_svetl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ps_prezentacia_2008_svetl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ps_prezentacia_2008_svetl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ps_prezentacia_2008_svetl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ps_prezentacia_2008_svetl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ps_prezentacia_2008_svetl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lps_prezentacia_2008_svetla 13">
        <a:dk1>
          <a:srgbClr val="808080"/>
        </a:dk1>
        <a:lt1>
          <a:srgbClr val="FFFFFF"/>
        </a:lt1>
        <a:dk2>
          <a:srgbClr val="3366CC"/>
        </a:dk2>
        <a:lt2>
          <a:srgbClr val="99FFCC"/>
        </a:lt2>
        <a:accent1>
          <a:srgbClr val="BBE0E3"/>
        </a:accent1>
        <a:accent2>
          <a:srgbClr val="FFCC00"/>
        </a:accent2>
        <a:accent3>
          <a:srgbClr val="ADB8E2"/>
        </a:accent3>
        <a:accent4>
          <a:srgbClr val="DADADA"/>
        </a:accent4>
        <a:accent5>
          <a:srgbClr val="DAEDEF"/>
        </a:accent5>
        <a:accent6>
          <a:srgbClr val="E7B900"/>
        </a:accent6>
        <a:hlink>
          <a:srgbClr val="33CCFF"/>
        </a:hlink>
        <a:folHlink>
          <a:srgbClr val="99CC00"/>
        </a:folHlink>
      </a:clrScheme>
      <a:clrMap bg1="dk2" tx1="lt1" bg2="dk1" tx2="lt2" accent1="accent1" accent2="accent2" accent3="accent3" accent4="accent4" accent5="accent5" accent6="accent6" hlink="hlink" folHlink="folHlink"/>
    </a:extraClrScheme>
    <a:extraClrScheme>
      <a:clrScheme name="lps_prezentacia_2008_svetla 14">
        <a:dk1>
          <a:srgbClr val="FFFFFF"/>
        </a:dk1>
        <a:lt1>
          <a:srgbClr val="FFFFFF"/>
        </a:lt1>
        <a:dk2>
          <a:srgbClr val="99FFCC"/>
        </a:dk2>
        <a:lt2>
          <a:srgbClr val="808080"/>
        </a:lt2>
        <a:accent1>
          <a:srgbClr val="BBE0E3"/>
        </a:accent1>
        <a:accent2>
          <a:srgbClr val="FFCC00"/>
        </a:accent2>
        <a:accent3>
          <a:srgbClr val="FFFFFF"/>
        </a:accent3>
        <a:accent4>
          <a:srgbClr val="DADADA"/>
        </a:accent4>
        <a:accent5>
          <a:srgbClr val="DAEDEF"/>
        </a:accent5>
        <a:accent6>
          <a:srgbClr val="E7B900"/>
        </a:accent6>
        <a:hlink>
          <a:srgbClr val="33CCFF"/>
        </a:hlink>
        <a:folHlink>
          <a:srgbClr val="99CC00"/>
        </a:folHlink>
      </a:clrScheme>
      <a:clrMap bg1="lt1" tx1="dk1" bg2="lt2" tx2="dk2" accent1="accent1" accent2="accent2" accent3="accent3" accent4="accent4" accent5="accent5" accent6="accent6" hlink="hlink" folHlink="folHlink"/>
    </a:extraClrScheme>
    <a:extraClrScheme>
      <a:clrScheme name="lps_prezentacia_2008_svetla 15">
        <a:dk1>
          <a:srgbClr val="808080"/>
        </a:dk1>
        <a:lt1>
          <a:srgbClr val="FFFFFF"/>
        </a:lt1>
        <a:dk2>
          <a:srgbClr val="3366FF"/>
        </a:dk2>
        <a:lt2>
          <a:srgbClr val="99CC00"/>
        </a:lt2>
        <a:accent1>
          <a:srgbClr val="BBE0E3"/>
        </a:accent1>
        <a:accent2>
          <a:srgbClr val="FFCC00"/>
        </a:accent2>
        <a:accent3>
          <a:srgbClr val="ADB8FF"/>
        </a:accent3>
        <a:accent4>
          <a:srgbClr val="DADADA"/>
        </a:accent4>
        <a:accent5>
          <a:srgbClr val="DAEDEF"/>
        </a:accent5>
        <a:accent6>
          <a:srgbClr val="E7B900"/>
        </a:accent6>
        <a:hlink>
          <a:srgbClr val="33CCFF"/>
        </a:hlink>
        <a:folHlink>
          <a:srgbClr val="99CC00"/>
        </a:folHlink>
      </a:clrScheme>
      <a:clrMap bg1="dk2" tx1="lt1" bg2="dk1" tx2="lt2" accent1="accent1" accent2="accent2" accent3="accent3" accent4="accent4" accent5="accent5" accent6="accent6" hlink="hlink" folHlink="folHlink"/>
    </a:extraClrScheme>
    <a:extraClrScheme>
      <a:clrScheme name="lps_prezentacia_2008_svetla 16">
        <a:dk1>
          <a:srgbClr val="808080"/>
        </a:dk1>
        <a:lt1>
          <a:srgbClr val="FFFFFF"/>
        </a:lt1>
        <a:dk2>
          <a:srgbClr val="3366FF"/>
        </a:dk2>
        <a:lt2>
          <a:srgbClr val="CCECFF"/>
        </a:lt2>
        <a:accent1>
          <a:srgbClr val="BBE0E3"/>
        </a:accent1>
        <a:accent2>
          <a:srgbClr val="FFCC00"/>
        </a:accent2>
        <a:accent3>
          <a:srgbClr val="ADB8FF"/>
        </a:accent3>
        <a:accent4>
          <a:srgbClr val="DADADA"/>
        </a:accent4>
        <a:accent5>
          <a:srgbClr val="DAEDEF"/>
        </a:accent5>
        <a:accent6>
          <a:srgbClr val="E7B900"/>
        </a:accent6>
        <a:hlink>
          <a:srgbClr val="33CCFF"/>
        </a:hlink>
        <a:folHlink>
          <a:srgbClr val="99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ív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ív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897E1737E2E584A8D3010D060E4DA9F" ma:contentTypeVersion="4" ma:contentTypeDescription="Create a new document." ma:contentTypeScope="" ma:versionID="2574e2be12b5e476096f412b104e3c35">
  <xsd:schema xmlns:xsd="http://www.w3.org/2001/XMLSchema" xmlns:xs="http://www.w3.org/2001/XMLSchema" xmlns:p="http://schemas.microsoft.com/office/2006/metadata/properties" xmlns:ns2="bf63f20a-ba02-403f-878f-17875c29cbfe" xmlns:ns3="ca6aece4-2627-447c-a63e-ff23219fc245" targetNamespace="http://schemas.microsoft.com/office/2006/metadata/properties" ma:root="true" ma:fieldsID="d76b772a460a0020a4686d92f59a6f4a" ns2:_="" ns3:_="">
    <xsd:import namespace="bf63f20a-ba02-403f-878f-17875c29cbfe"/>
    <xsd:import namespace="ca6aece4-2627-447c-a63e-ff23219fc245"/>
    <xsd:element name="properties">
      <xsd:complexType>
        <xsd:sequence>
          <xsd:element name="documentManagement">
            <xsd:complexType>
              <xsd:all>
                <xsd:element ref="ns2:_dlc_DocId" minOccurs="0"/>
                <xsd:element ref="ns2:_dlc_DocIdUrl" minOccurs="0"/>
                <xsd:element ref="ns2:_dlc_DocIdPersistId" minOccurs="0"/>
                <xsd:element ref="ns3:Kateg_x00f3_ria"/>
                <xsd:element ref="ns3:Pozn_x00e1_mka" minOccurs="0"/>
                <xsd:element ref="ns3:Zverejnen_x00e9_"/>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f63f20a-ba02-403f-878f-17875c29cbfe"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ca6aece4-2627-447c-a63e-ff23219fc245" elementFormDefault="qualified">
    <xsd:import namespace="http://schemas.microsoft.com/office/2006/documentManagement/types"/>
    <xsd:import namespace="http://schemas.microsoft.com/office/infopath/2007/PartnerControls"/>
    <xsd:element name="Kateg_x00f3_ria" ma:index="11" ma:displayName="Kategória" ma:format="Dropdown" ma:internalName="Kateg_x00f3_ria">
      <xsd:simpleType>
        <xsd:restriction base="dms:Choice">
          <xsd:enumeration value="Hlavičkový papier"/>
          <xsd:enumeration value="Obstarávanie tovarov, služieb a prác"/>
          <xsd:enumeration value="Žiadosti, požiadavkové listy"/>
          <xsd:enumeration value="Služobné cesty"/>
          <xsd:enumeration value="Tlačivá DEKS"/>
          <xsd:enumeration value="Tlačivá EPM"/>
          <xsd:enumeration value="Tlačivá HR"/>
          <xsd:enumeration value="Autodoprava"/>
          <xsd:enumeration value="Tlačivá SAF"/>
          <xsd:enumeration value="Tlačivá DTZL"/>
          <xsd:enumeration value="Tlačivá QMS"/>
          <xsd:enumeration value="Tlačivá DERS a DAAS"/>
          <xsd:enumeration value="Tlačivá BOZP a PO"/>
          <xsd:enumeration value="Tlačivá ARCH"/>
          <xsd:enumeration value="Tlačivá AIM"/>
          <xsd:enumeration value="Rôzne"/>
        </xsd:restriction>
      </xsd:simpleType>
    </xsd:element>
    <xsd:element name="Pozn_x00e1_mka" ma:index="12" nillable="true" ma:displayName="Poznámka" ma:internalName="Pozn_x00e1_mka">
      <xsd:simpleType>
        <xsd:restriction base="dms:Text">
          <xsd:maxLength value="255"/>
        </xsd:restriction>
      </xsd:simpleType>
    </xsd:element>
    <xsd:element name="Zverejnen_x00e9_" ma:index="13" ma:displayName="Zverejnené" ma:default="[today]" ma:format="DateOnly" ma:internalName="Zverejnen_x00e9_">
      <xsd:simpleType>
        <xsd:restriction base="dms:DateTim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axOccurs="1" ma:index="4" ma:displayName="Názov tlačiva"/>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ozn_x00e1_mka xmlns="ca6aece4-2627-447c-a63e-ff23219fc245" xsi:nil="true"/>
    <Zverejnen_x00e9_ xmlns="ca6aece4-2627-447c-a63e-ff23219fc245">2013-05-24T22:00:00+00:00</Zverejnen_x00e9_>
    <Kateg_x00f3_ria xmlns="ca6aece4-2627-447c-a63e-ff23219fc245">Hlavičkový papier</Kateg_x00f3_ria>
  </documentManagement>
</p:properties>
</file>

<file path=customXml/item5.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AF371BB9-A3D2-4EBE-AC1D-6FCABE8F8FB1}">
  <ds:schemaRefs>
    <ds:schemaRef ds:uri="http://schemas.microsoft.com/office/2006/metadata/longProperties"/>
  </ds:schemaRefs>
</ds:datastoreItem>
</file>

<file path=customXml/itemProps2.xml><?xml version="1.0" encoding="utf-8"?>
<ds:datastoreItem xmlns:ds="http://schemas.openxmlformats.org/officeDocument/2006/customXml" ds:itemID="{6DB8BF56-4DFD-4873-8507-76A0BBD7CB5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f63f20a-ba02-403f-878f-17875c29cbfe"/>
    <ds:schemaRef ds:uri="ca6aece4-2627-447c-a63e-ff23219fc24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FB2D653-8172-4633-9779-92CE64683A8B}">
  <ds:schemaRefs>
    <ds:schemaRef ds:uri="http://schemas.microsoft.com/sharepoint/v3/contenttype/forms"/>
  </ds:schemaRefs>
</ds:datastoreItem>
</file>

<file path=customXml/itemProps4.xml><?xml version="1.0" encoding="utf-8"?>
<ds:datastoreItem xmlns:ds="http://schemas.openxmlformats.org/officeDocument/2006/customXml" ds:itemID="{12D99C0E-7E50-45A0-9961-CD75534AF4BB}">
  <ds:schemaRefs>
    <ds:schemaRef ds:uri="http://schemas.microsoft.com/office/2006/metadata/properties"/>
    <ds:schemaRef ds:uri="http://schemas.microsoft.com/office/infopath/2007/PartnerControls"/>
    <ds:schemaRef ds:uri="ca6aece4-2627-447c-a63e-ff23219fc245"/>
  </ds:schemaRefs>
</ds:datastoreItem>
</file>

<file path=customXml/itemProps5.xml><?xml version="1.0" encoding="utf-8"?>
<ds:datastoreItem xmlns:ds="http://schemas.openxmlformats.org/officeDocument/2006/customXml" ds:itemID="{5139A8DF-A65E-46BB-9F7A-1E0676543676}">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emplate>Concourse</Template>
  <TotalTime>243</TotalTime>
  <Words>2006</Words>
  <Application>Microsoft Office PowerPoint</Application>
  <PresentationFormat>Prezentácia na obrazovke (4:3)</PresentationFormat>
  <Paragraphs>208</Paragraphs>
  <Slides>18</Slides>
  <Notes>16</Notes>
  <HiddenSlides>0</HiddenSlides>
  <MMClips>0</MMClips>
  <ScaleCrop>false</ScaleCrop>
  <HeadingPairs>
    <vt:vector size="4" baseType="variant">
      <vt:variant>
        <vt:lpstr>Motív</vt:lpstr>
      </vt:variant>
      <vt:variant>
        <vt:i4>1</vt:i4>
      </vt:variant>
      <vt:variant>
        <vt:lpstr>Nadpisy snímok</vt:lpstr>
      </vt:variant>
      <vt:variant>
        <vt:i4>18</vt:i4>
      </vt:variant>
    </vt:vector>
  </HeadingPairs>
  <TitlesOfParts>
    <vt:vector size="19" baseType="lpstr">
      <vt:lpstr>lps_prezentacia_2008_svetla</vt:lpstr>
      <vt:lpstr>INAIR 2015</vt:lpstr>
      <vt:lpstr>INAIR 2015</vt:lpstr>
      <vt:lpstr>ATM in the Aviation Value Chain</vt:lpstr>
      <vt:lpstr>Where We Come From – late 80s, 90s</vt:lpstr>
      <vt:lpstr>Where We Are – 2015 </vt:lpstr>
      <vt:lpstr>Where We Are – 2015</vt:lpstr>
      <vt:lpstr>How to Change?</vt:lpstr>
      <vt:lpstr>Prezentácia programu PowerPoint</vt:lpstr>
      <vt:lpstr>Where We Want to Be</vt:lpstr>
      <vt:lpstr>Technology Enables Evolution</vt:lpstr>
      <vt:lpstr>ANSPs Are Working Together</vt:lpstr>
      <vt:lpstr>ANSPs Are Working Together</vt:lpstr>
      <vt:lpstr>ANSPs Are Working Together</vt:lpstr>
      <vt:lpstr>ANSPs Are Working Together</vt:lpstr>
      <vt:lpstr>ANSPs Are Working Together</vt:lpstr>
      <vt:lpstr>ANSPs Are Working Together</vt:lpstr>
      <vt:lpstr>The Way Ahead</vt:lpstr>
      <vt:lpstr>THANK YOU!</vt:lpstr>
    </vt:vector>
  </TitlesOfParts>
  <Company>LPS SR, š. 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Skala Michal</dc:creator>
  <cp:lastModifiedBy>Spavelko Tomas</cp:lastModifiedBy>
  <cp:revision>63</cp:revision>
  <dcterms:created xsi:type="dcterms:W3CDTF">2015-11-10T14:12:53Z</dcterms:created>
  <dcterms:modified xsi:type="dcterms:W3CDTF">2015-11-13T06:45:45Z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oznámka">
    <vt:lpwstr/>
  </property>
  <property fmtid="{D5CDD505-2E9C-101B-9397-08002B2CF9AE}" pid="3" name="Kategória">
    <vt:lpwstr>Hlavičkový papier</vt:lpwstr>
  </property>
  <property fmtid="{D5CDD505-2E9C-101B-9397-08002B2CF9AE}" pid="4" name="Order">
    <vt:lpwstr>1000.00000000000</vt:lpwstr>
  </property>
  <property fmtid="{D5CDD505-2E9C-101B-9397-08002B2CF9AE}" pid="5" name="Zverejnené">
    <vt:lpwstr>2013-05-25T00:00:00Z</vt:lpwstr>
  </property>
</Properties>
</file>