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  <p:sldId id="257" r:id="rId3"/>
    <p:sldId id="274" r:id="rId4"/>
    <p:sldId id="283" r:id="rId5"/>
    <p:sldId id="275" r:id="rId6"/>
    <p:sldId id="276" r:id="rId7"/>
    <p:sldId id="277" r:id="rId8"/>
    <p:sldId id="278" r:id="rId9"/>
    <p:sldId id="279" r:id="rId10"/>
    <p:sldId id="284" r:id="rId11"/>
    <p:sldId id="288" r:id="rId12"/>
    <p:sldId id="285" r:id="rId13"/>
    <p:sldId id="289" r:id="rId14"/>
    <p:sldId id="291" r:id="rId15"/>
    <p:sldId id="287" r:id="rId16"/>
    <p:sldId id="292" r:id="rId17"/>
    <p:sldId id="293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61" autoAdjust="0"/>
  </p:normalViewPr>
  <p:slideViewPr>
    <p:cSldViewPr snapToGrid="0" snapToObjects="1" showGuides="1">
      <p:cViewPr>
        <p:scale>
          <a:sx n="100" d="100"/>
          <a:sy n="100" d="100"/>
        </p:scale>
        <p:origin x="-1368" y="-152"/>
      </p:cViewPr>
      <p:guideLst>
        <p:guide orient="horz" pos="3443"/>
        <p:guide pos="1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0" y="6239668"/>
            <a:ext cx="1032933" cy="365125"/>
          </a:xfrm>
          <a:prstGeom prst="rect">
            <a:avLst/>
          </a:prstGeom>
        </p:spPr>
        <p:txBody>
          <a:bodyPr/>
          <a:lstStyle/>
          <a:p>
            <a:fld id="{C052A130-7437-AD4F-9D84-34F9E583C12E}" type="datetimeFigureOut">
              <a:rPr lang="nl-NL"/>
              <a:pPr/>
              <a:t>11-11-15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 descr="image001-2.png"/>
          <p:cNvPicPr>
            <a:picLocks noChangeAspect="1"/>
          </p:cNvPicPr>
          <p:nvPr userDrawn="1"/>
        </p:nvPicPr>
        <p:blipFill>
          <a:blip r:embed="rId13">
            <a:alphaModFix amt="70000"/>
          </a:blip>
          <a:srcRect l="65797" t="5594" r="1356" b="8061"/>
          <a:stretch>
            <a:fillRect/>
          </a:stretch>
        </p:blipFill>
        <p:spPr>
          <a:xfrm>
            <a:off x="7366437" y="5707573"/>
            <a:ext cx="1780857" cy="1018178"/>
          </a:xfrm>
          <a:prstGeom prst="rect">
            <a:avLst/>
          </a:prstGeom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99950" y="6407152"/>
            <a:ext cx="522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3B5AF-4403-AF4B-AC07-0670F375B0BB}" type="slidenum">
              <a:rPr/>
              <a:pPr/>
              <a:t>‹nr.›</a:t>
            </a:fld>
            <a:endParaRPr lang="en-US" dirty="0"/>
          </a:p>
        </p:txBody>
      </p:sp>
      <p:cxnSp>
        <p:nvCxnSpPr>
          <p:cNvPr id="9" name="Rechte verbindingslijn 8"/>
          <p:cNvCxnSpPr/>
          <p:nvPr userDrawn="1"/>
        </p:nvCxnSpPr>
        <p:spPr>
          <a:xfrm>
            <a:off x="0" y="6238080"/>
            <a:ext cx="8302713" cy="1588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4">
            <a:lum contrast="9000"/>
            <a:alphaModFix/>
          </a:blip>
          <a:srcRect r="39814"/>
          <a:stretch>
            <a:fillRect/>
          </a:stretch>
        </p:blipFill>
        <p:spPr>
          <a:xfrm>
            <a:off x="4601421" y="6313720"/>
            <a:ext cx="240459" cy="216542"/>
          </a:xfrm>
          <a:prstGeom prst="rect">
            <a:avLst/>
          </a:prstGeom>
        </p:spPr>
      </p:pic>
      <p:sp>
        <p:nvSpPr>
          <p:cNvPr id="11" name="Tekstvak 10"/>
          <p:cNvSpPr txBox="1"/>
          <p:nvPr userDrawn="1"/>
        </p:nvSpPr>
        <p:spPr>
          <a:xfrm>
            <a:off x="4765677" y="6284041"/>
            <a:ext cx="2524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6031A9"/>
                </a:solidFill>
                <a:latin typeface="Times New Roman"/>
                <a:cs typeface="Times New Roman"/>
              </a:rPr>
              <a:t>Amsterdam University of Applied Sciences</a:t>
            </a:r>
            <a:endParaRPr lang="en-US" sz="1000" b="1" dirty="0">
              <a:solidFill>
                <a:srgbClr val="6031A9"/>
              </a:solidFill>
              <a:latin typeface="Times New Roman"/>
              <a:cs typeface="Times New Roman"/>
            </a:endParaRPr>
          </a:p>
        </p:txBody>
      </p:sp>
      <p:cxnSp>
        <p:nvCxnSpPr>
          <p:cNvPr id="18" name="Rechte verbindingslijn 17"/>
          <p:cNvCxnSpPr/>
          <p:nvPr userDrawn="1"/>
        </p:nvCxnSpPr>
        <p:spPr>
          <a:xfrm>
            <a:off x="0" y="692679"/>
            <a:ext cx="9144000" cy="1588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 userDrawn="1"/>
        </p:nvSpPr>
        <p:spPr>
          <a:xfrm>
            <a:off x="7078132" y="-15207"/>
            <a:ext cx="204893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rial Narrow"/>
                <a:cs typeface="Arial Narrow"/>
              </a:rPr>
              <a:t>INAIR 2015</a:t>
            </a:r>
          </a:p>
          <a:p>
            <a:pPr algn="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 Narrow"/>
                <a:cs typeface="Arial Narrow"/>
              </a:rPr>
              <a:t>November 12-13</a:t>
            </a:r>
          </a:p>
          <a:p>
            <a:pPr algn="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 Narrow"/>
                <a:cs typeface="Arial Narrow"/>
              </a:rPr>
              <a:t>Amsterdam</a:t>
            </a:r>
          </a:p>
        </p:txBody>
      </p:sp>
      <p:sp>
        <p:nvSpPr>
          <p:cNvPr id="14" name="Tekstvak 13"/>
          <p:cNvSpPr txBox="1"/>
          <p:nvPr userDrawn="1"/>
        </p:nvSpPr>
        <p:spPr>
          <a:xfrm>
            <a:off x="7154693" y="6292112"/>
            <a:ext cx="129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j-lt"/>
                <a:cs typeface="Arial"/>
              </a:rPr>
              <a:t>AVIATION ACADEMY</a:t>
            </a:r>
          </a:p>
        </p:txBody>
      </p:sp>
      <p:cxnSp>
        <p:nvCxnSpPr>
          <p:cNvPr id="15" name="Rechte verbindingslijn 14"/>
          <p:cNvCxnSpPr/>
          <p:nvPr userDrawn="1"/>
        </p:nvCxnSpPr>
        <p:spPr>
          <a:xfrm rot="16200000" flipH="1">
            <a:off x="7150063" y="6423026"/>
            <a:ext cx="120725" cy="1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alphaModFix amt="45000"/>
          </a:blip>
          <a:srcRect t="579" b="4102"/>
          <a:stretch>
            <a:fillRect/>
          </a:stretch>
        </p:blipFill>
        <p:spPr>
          <a:xfrm>
            <a:off x="1009650" y="668867"/>
            <a:ext cx="8134350" cy="557953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914404" y="5393298"/>
            <a:ext cx="2048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Narrow"/>
                <a:cs typeface="Arial Narrow"/>
              </a:rPr>
              <a:t>INAIR 2015</a:t>
            </a:r>
          </a:p>
          <a:p>
            <a:r>
              <a:rPr lang="en-US" sz="1400" dirty="0">
                <a:latin typeface="Arial Narrow"/>
                <a:cs typeface="Arial Narrow"/>
              </a:rPr>
              <a:t>November 12/13</a:t>
            </a:r>
            <a:endParaRPr lang="en-US" sz="1200" dirty="0">
              <a:latin typeface="Arial Narrow"/>
              <a:cs typeface="Arial Narrow"/>
            </a:endParaRPr>
          </a:p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 Narrow"/>
                <a:cs typeface="Arial Narrow"/>
              </a:rPr>
              <a:t>Holiday Inn Amsterdam</a:t>
            </a:r>
          </a:p>
        </p:txBody>
      </p:sp>
      <p:sp>
        <p:nvSpPr>
          <p:cNvPr id="9" name="Rechthoek 8"/>
          <p:cNvSpPr/>
          <p:nvPr/>
        </p:nvSpPr>
        <p:spPr>
          <a:xfrm>
            <a:off x="7103533" y="0"/>
            <a:ext cx="2040467" cy="6688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hthoek 9"/>
          <p:cNvSpPr/>
          <p:nvPr/>
        </p:nvSpPr>
        <p:spPr>
          <a:xfrm>
            <a:off x="4478866" y="6282266"/>
            <a:ext cx="3860801" cy="3810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>
            <a:lum contrast="9000"/>
            <a:alphaModFix/>
          </a:blip>
          <a:srcRect r="39814"/>
          <a:stretch>
            <a:fillRect/>
          </a:stretch>
        </p:blipFill>
        <p:spPr>
          <a:xfrm>
            <a:off x="4411437" y="6282266"/>
            <a:ext cx="507698" cy="45720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939804" y="1066790"/>
            <a:ext cx="811378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The future of the hub system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dirty="0">
                <a:solidFill>
                  <a:srgbClr val="604A7B"/>
                </a:solidFill>
              </a:rPr>
              <a:t>Gert Meijer</a:t>
            </a:r>
          </a:p>
          <a:p>
            <a:endParaRPr lang="en-US" dirty="0">
              <a:solidFill>
                <a:srgbClr val="604A7B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604A7B"/>
                </a:solidFill>
              </a:rPr>
              <a:t>Aviation Academy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604A7B"/>
                </a:solidFill>
              </a:rPr>
              <a:t>of the</a:t>
            </a:r>
          </a:p>
          <a:p>
            <a:r>
              <a:rPr lang="en-US" sz="1600" dirty="0">
                <a:solidFill>
                  <a:srgbClr val="604A7B"/>
                </a:solidFill>
              </a:rPr>
              <a:t>Amsterdam University </a:t>
            </a:r>
          </a:p>
          <a:p>
            <a:r>
              <a:rPr lang="en-US" sz="1600" dirty="0">
                <a:solidFill>
                  <a:srgbClr val="604A7B"/>
                </a:solidFill>
              </a:rPr>
              <a:t>of Applied Sciences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Traditional hub connectivity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6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two-stop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grpSp>
        <p:nvGrpSpPr>
          <p:cNvPr id="8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47" name="Ovaal 4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kstvak 47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9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50" name="Ovaal 49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hub1</a:t>
              </a:r>
            </a:p>
          </p:txBody>
        </p:sp>
      </p:grpSp>
      <p:cxnSp>
        <p:nvCxnSpPr>
          <p:cNvPr id="52" name="Rechte verbindingslijn met pijl 51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hub2</a:t>
              </a:r>
            </a:p>
          </p:txBody>
        </p:sp>
      </p:grpSp>
      <p:grpSp>
        <p:nvGrpSpPr>
          <p:cNvPr id="11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59" name="Rechte verbindingslijn met pijl 58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kstvak 60"/>
          <p:cNvSpPr txBox="1"/>
          <p:nvPr/>
        </p:nvSpPr>
        <p:spPr>
          <a:xfrm>
            <a:off x="6764867" y="11643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  <p:grpSp>
        <p:nvGrpSpPr>
          <p:cNvPr id="41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Traditional hub connectivity: example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6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two-stop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grpSp>
        <p:nvGrpSpPr>
          <p:cNvPr id="7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47" name="Ovaal 4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kstvak 47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8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50" name="Ovaal 49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hub1</a:t>
              </a:r>
            </a:p>
          </p:txBody>
        </p:sp>
      </p:grpSp>
      <p:cxnSp>
        <p:nvCxnSpPr>
          <p:cNvPr id="52" name="Rechte verbindingslijn met pijl 51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hub2</a:t>
              </a:r>
            </a:p>
          </p:txBody>
        </p:sp>
      </p:grpSp>
      <p:grpSp>
        <p:nvGrpSpPr>
          <p:cNvPr id="10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59" name="Rechte verbindingslijn met pijl 58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kstvak 60"/>
          <p:cNvSpPr txBox="1"/>
          <p:nvPr/>
        </p:nvSpPr>
        <p:spPr>
          <a:xfrm>
            <a:off x="6764867" y="11643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  <p:grpSp>
        <p:nvGrpSpPr>
          <p:cNvPr id="11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sp>
        <p:nvSpPr>
          <p:cNvPr id="41" name="Tekstvak 40"/>
          <p:cNvSpPr txBox="1"/>
          <p:nvPr/>
        </p:nvSpPr>
        <p:spPr>
          <a:xfrm>
            <a:off x="3210911" y="2277482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5450523" y="2277482"/>
            <a:ext cx="98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Frankfurt</a:t>
            </a:r>
          </a:p>
        </p:txBody>
      </p:sp>
      <p:sp>
        <p:nvSpPr>
          <p:cNvPr id="46" name="Tekstvak 45"/>
          <p:cNvSpPr txBox="1"/>
          <p:nvPr/>
        </p:nvSpPr>
        <p:spPr>
          <a:xfrm>
            <a:off x="3227845" y="3581505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49" name="Tekstvak 48"/>
          <p:cNvSpPr txBox="1"/>
          <p:nvPr/>
        </p:nvSpPr>
        <p:spPr>
          <a:xfrm>
            <a:off x="5467457" y="3581505"/>
            <a:ext cx="98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Frankfurt</a:t>
            </a:r>
          </a:p>
        </p:txBody>
      </p:sp>
      <p:sp>
        <p:nvSpPr>
          <p:cNvPr id="53" name="Tekstvak 52"/>
          <p:cNvSpPr txBox="1"/>
          <p:nvPr/>
        </p:nvSpPr>
        <p:spPr>
          <a:xfrm>
            <a:off x="1820319" y="3577820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Mobile</a:t>
            </a:r>
          </a:p>
        </p:txBody>
      </p:sp>
      <p:sp>
        <p:nvSpPr>
          <p:cNvPr id="62" name="Tekstvak 61"/>
          <p:cNvSpPr txBox="1"/>
          <p:nvPr/>
        </p:nvSpPr>
        <p:spPr>
          <a:xfrm>
            <a:off x="3236307" y="5219764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63" name="Tekstvak 62"/>
          <p:cNvSpPr txBox="1"/>
          <p:nvPr/>
        </p:nvSpPr>
        <p:spPr>
          <a:xfrm>
            <a:off x="5475919" y="5219764"/>
            <a:ext cx="1288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Amsterdam</a:t>
            </a:r>
          </a:p>
        </p:txBody>
      </p:sp>
      <p:sp>
        <p:nvSpPr>
          <p:cNvPr id="64" name="Tekstvak 63"/>
          <p:cNvSpPr txBox="1"/>
          <p:nvPr/>
        </p:nvSpPr>
        <p:spPr>
          <a:xfrm>
            <a:off x="1828781" y="5216079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Mobile</a:t>
            </a:r>
          </a:p>
        </p:txBody>
      </p:sp>
      <p:sp>
        <p:nvSpPr>
          <p:cNvPr id="65" name="Tekstvak 64"/>
          <p:cNvSpPr txBox="1"/>
          <p:nvPr/>
        </p:nvSpPr>
        <p:spPr>
          <a:xfrm>
            <a:off x="7010410" y="5228288"/>
            <a:ext cx="115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Stuttgart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04A7B"/>
                </a:solidFill>
              </a:rPr>
              <a:t>Emerging hub connectivity: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non-stop to secondary destinations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6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two-stop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grpSp>
        <p:nvGrpSpPr>
          <p:cNvPr id="7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47" name="Ovaal 4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kstvak 47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8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50" name="Ovaal 49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hub1</a:t>
              </a:r>
            </a:p>
          </p:txBody>
        </p:sp>
      </p:grpSp>
      <p:cxnSp>
        <p:nvCxnSpPr>
          <p:cNvPr id="52" name="Rechte verbindingslijn met pijl 51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hub2</a:t>
              </a:r>
            </a:p>
          </p:txBody>
        </p:sp>
      </p:grpSp>
      <p:grpSp>
        <p:nvGrpSpPr>
          <p:cNvPr id="10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59" name="Rechte verbindingslijn met pijl 58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kstvak 60"/>
          <p:cNvSpPr txBox="1"/>
          <p:nvPr/>
        </p:nvSpPr>
        <p:spPr>
          <a:xfrm>
            <a:off x="6764867" y="11643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  <p:grpSp>
        <p:nvGrpSpPr>
          <p:cNvPr id="11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44" name="Rechte verbindingslijn met pijl 43"/>
          <p:cNvCxnSpPr/>
          <p:nvPr/>
        </p:nvCxnSpPr>
        <p:spPr>
          <a:xfrm>
            <a:off x="3909543" y="3501121"/>
            <a:ext cx="3331476" cy="1315581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6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two-stop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grpSp>
        <p:nvGrpSpPr>
          <p:cNvPr id="7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47" name="Ovaal 4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kstvak 47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8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50" name="Ovaal 49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hub1</a:t>
              </a:r>
            </a:p>
          </p:txBody>
        </p:sp>
      </p:grpSp>
      <p:cxnSp>
        <p:nvCxnSpPr>
          <p:cNvPr id="52" name="Rechte verbindingslijn met pijl 51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hub2</a:t>
              </a:r>
            </a:p>
          </p:txBody>
        </p:sp>
      </p:grpSp>
      <p:grpSp>
        <p:nvGrpSpPr>
          <p:cNvPr id="10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59" name="Rechte verbindingslijn met pijl 58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44" name="Rechte verbindingslijn met pijl 43"/>
          <p:cNvCxnSpPr/>
          <p:nvPr/>
        </p:nvCxnSpPr>
        <p:spPr>
          <a:xfrm>
            <a:off x="3909543" y="3501121"/>
            <a:ext cx="3331476" cy="1315581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kstvak 40"/>
          <p:cNvSpPr txBox="1"/>
          <p:nvPr/>
        </p:nvSpPr>
        <p:spPr>
          <a:xfrm>
            <a:off x="3210911" y="2277482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46" name="Tekstvak 45"/>
          <p:cNvSpPr txBox="1"/>
          <p:nvPr/>
        </p:nvSpPr>
        <p:spPr>
          <a:xfrm>
            <a:off x="5450523" y="2277482"/>
            <a:ext cx="98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Frankfurt</a:t>
            </a:r>
          </a:p>
        </p:txBody>
      </p:sp>
      <p:sp>
        <p:nvSpPr>
          <p:cNvPr id="49" name="Tekstvak 48"/>
          <p:cNvSpPr txBox="1"/>
          <p:nvPr/>
        </p:nvSpPr>
        <p:spPr>
          <a:xfrm>
            <a:off x="3227845" y="3581505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53" name="Tekstvak 52"/>
          <p:cNvSpPr txBox="1"/>
          <p:nvPr/>
        </p:nvSpPr>
        <p:spPr>
          <a:xfrm>
            <a:off x="5467457" y="3581505"/>
            <a:ext cx="98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Frankfurt</a:t>
            </a:r>
          </a:p>
        </p:txBody>
      </p:sp>
      <p:sp>
        <p:nvSpPr>
          <p:cNvPr id="56" name="Tekstvak 55"/>
          <p:cNvSpPr txBox="1"/>
          <p:nvPr/>
        </p:nvSpPr>
        <p:spPr>
          <a:xfrm>
            <a:off x="1820319" y="3577820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Mobile</a:t>
            </a:r>
          </a:p>
        </p:txBody>
      </p:sp>
      <p:sp>
        <p:nvSpPr>
          <p:cNvPr id="62" name="Tekstvak 61"/>
          <p:cNvSpPr txBox="1"/>
          <p:nvPr/>
        </p:nvSpPr>
        <p:spPr>
          <a:xfrm>
            <a:off x="3236307" y="5219764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63" name="Tekstvak 62"/>
          <p:cNvSpPr txBox="1"/>
          <p:nvPr/>
        </p:nvSpPr>
        <p:spPr>
          <a:xfrm>
            <a:off x="5475919" y="5219764"/>
            <a:ext cx="1288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Amsterdam</a:t>
            </a:r>
          </a:p>
        </p:txBody>
      </p:sp>
      <p:sp>
        <p:nvSpPr>
          <p:cNvPr id="64" name="Tekstvak 63"/>
          <p:cNvSpPr txBox="1"/>
          <p:nvPr/>
        </p:nvSpPr>
        <p:spPr>
          <a:xfrm>
            <a:off x="1828781" y="5216079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Mobile</a:t>
            </a:r>
          </a:p>
        </p:txBody>
      </p:sp>
      <p:sp>
        <p:nvSpPr>
          <p:cNvPr id="65" name="Tekstvak 64"/>
          <p:cNvSpPr txBox="1"/>
          <p:nvPr/>
        </p:nvSpPr>
        <p:spPr>
          <a:xfrm>
            <a:off x="7010410" y="5228288"/>
            <a:ext cx="115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Stuttgart</a:t>
            </a:r>
          </a:p>
        </p:txBody>
      </p:sp>
      <p:sp>
        <p:nvSpPr>
          <p:cNvPr id="66" name="Tekstvak 65"/>
          <p:cNvSpPr txBox="1"/>
          <p:nvPr/>
        </p:nvSpPr>
        <p:spPr>
          <a:xfrm>
            <a:off x="897467" y="702725"/>
            <a:ext cx="714586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04A7B"/>
                </a:solidFill>
              </a:rPr>
              <a:t>Emerging hub connectivity: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non-stop to secondary destinations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sp>
        <p:nvSpPr>
          <p:cNvPr id="67" name="Tekstvak 66"/>
          <p:cNvSpPr txBox="1"/>
          <p:nvPr/>
        </p:nvSpPr>
        <p:spPr>
          <a:xfrm>
            <a:off x="6764867" y="11643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5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</a:schemeClr>
                </a:solidFill>
              </a:rPr>
              <a:t>two-stop </a:t>
            </a:r>
            <a:r>
              <a:rPr lang="en-US">
                <a:solidFill>
                  <a:schemeClr val="bg1">
                    <a:lumMod val="65000"/>
                  </a:schemeClr>
                </a:solidFill>
              </a:rPr>
              <a:t>connection</a:t>
            </a:r>
          </a:p>
        </p:txBody>
      </p:sp>
      <p:grpSp>
        <p:nvGrpSpPr>
          <p:cNvPr id="6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47" name="Ovaal 4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kstvak 47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>
                      <a:lumMod val="50000"/>
                    </a:schemeClr>
                  </a:solidFill>
                </a:rPr>
                <a:t>SO</a:t>
              </a:r>
            </a:p>
          </p:txBody>
        </p:sp>
      </p:grpSp>
      <p:grpSp>
        <p:nvGrpSpPr>
          <p:cNvPr id="7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50" name="Ovaal 49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>
                      <a:lumMod val="50000"/>
                    </a:schemeClr>
                  </a:solidFill>
                </a:rPr>
                <a:t>hub1</a:t>
              </a:r>
            </a:p>
          </p:txBody>
        </p:sp>
      </p:grpSp>
      <p:cxnSp>
        <p:nvCxnSpPr>
          <p:cNvPr id="52" name="Rechte verbindingslijn met pijl 51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  <a:solidFill>
            <a:schemeClr val="bg1">
              <a:lumMod val="75000"/>
            </a:schemeClr>
          </a:solidFill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rgbClr val="604A7B"/>
                  </a:solidFill>
                </a:rPr>
                <a:t>hub2</a:t>
              </a:r>
            </a:p>
          </p:txBody>
        </p:sp>
      </p:grpSp>
      <p:grpSp>
        <p:nvGrpSpPr>
          <p:cNvPr id="9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59" name="Rechte verbindingslijn met pijl 58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44" name="Rechte verbindingslijn met pijl 43"/>
          <p:cNvCxnSpPr/>
          <p:nvPr/>
        </p:nvCxnSpPr>
        <p:spPr>
          <a:xfrm>
            <a:off x="3909543" y="3501121"/>
            <a:ext cx="3331476" cy="1315581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kstvak 40"/>
          <p:cNvSpPr txBox="1"/>
          <p:nvPr/>
        </p:nvSpPr>
        <p:spPr>
          <a:xfrm>
            <a:off x="3210911" y="2277482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46" name="Tekstvak 45"/>
          <p:cNvSpPr txBox="1"/>
          <p:nvPr/>
        </p:nvSpPr>
        <p:spPr>
          <a:xfrm>
            <a:off x="5450523" y="2277482"/>
            <a:ext cx="98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Frankfurt</a:t>
            </a:r>
          </a:p>
        </p:txBody>
      </p:sp>
      <p:sp>
        <p:nvSpPr>
          <p:cNvPr id="49" name="Tekstvak 48"/>
          <p:cNvSpPr txBox="1"/>
          <p:nvPr/>
        </p:nvSpPr>
        <p:spPr>
          <a:xfrm>
            <a:off x="3227845" y="3581505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53" name="Tekstvak 52"/>
          <p:cNvSpPr txBox="1"/>
          <p:nvPr/>
        </p:nvSpPr>
        <p:spPr>
          <a:xfrm>
            <a:off x="5467457" y="3581505"/>
            <a:ext cx="98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Frankfurt</a:t>
            </a:r>
          </a:p>
        </p:txBody>
      </p:sp>
      <p:sp>
        <p:nvSpPr>
          <p:cNvPr id="56" name="Tekstvak 55"/>
          <p:cNvSpPr txBox="1"/>
          <p:nvPr/>
        </p:nvSpPr>
        <p:spPr>
          <a:xfrm>
            <a:off x="1820319" y="3577820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Mobile</a:t>
            </a:r>
          </a:p>
        </p:txBody>
      </p:sp>
      <p:sp>
        <p:nvSpPr>
          <p:cNvPr id="65" name="Tekstvak 64"/>
          <p:cNvSpPr txBox="1"/>
          <p:nvPr/>
        </p:nvSpPr>
        <p:spPr>
          <a:xfrm>
            <a:off x="7010410" y="5228288"/>
            <a:ext cx="115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Stuttgart</a:t>
            </a:r>
          </a:p>
        </p:txBody>
      </p:sp>
      <p:sp>
        <p:nvSpPr>
          <p:cNvPr id="66" name="Tekstvak 65"/>
          <p:cNvSpPr txBox="1"/>
          <p:nvPr/>
        </p:nvSpPr>
        <p:spPr>
          <a:xfrm>
            <a:off x="897467" y="702725"/>
            <a:ext cx="714586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04A7B"/>
                </a:solidFill>
              </a:rPr>
              <a:t>Emerging hub connectivity: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non-stop to secondary destinations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sp>
        <p:nvSpPr>
          <p:cNvPr id="67" name="Tekstvak 66"/>
          <p:cNvSpPr txBox="1"/>
          <p:nvPr/>
        </p:nvSpPr>
        <p:spPr>
          <a:xfrm>
            <a:off x="914396" y="5566842"/>
            <a:ext cx="53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Declining reliance on two-hub connections</a:t>
            </a:r>
          </a:p>
        </p:txBody>
      </p:sp>
      <p:sp>
        <p:nvSpPr>
          <p:cNvPr id="62" name="Tekstvak 61"/>
          <p:cNvSpPr txBox="1"/>
          <p:nvPr/>
        </p:nvSpPr>
        <p:spPr>
          <a:xfrm>
            <a:off x="6764867" y="11643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6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two-stop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grpSp>
        <p:nvGrpSpPr>
          <p:cNvPr id="7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47" name="Ovaal 4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kstvak 47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8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50" name="Ovaal 49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kstvak 50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hub1</a:t>
              </a:r>
            </a:p>
          </p:txBody>
        </p:sp>
      </p:grpSp>
      <p:cxnSp>
        <p:nvCxnSpPr>
          <p:cNvPr id="52" name="Rechte verbindingslijn met pijl 51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hub2</a:t>
              </a:r>
            </a:p>
          </p:txBody>
        </p:sp>
      </p:grpSp>
      <p:grpSp>
        <p:nvGrpSpPr>
          <p:cNvPr id="10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59" name="Rechte verbindingslijn met pijl 58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41" name="Rechte verbindingslijn met pijl 40"/>
          <p:cNvCxnSpPr/>
          <p:nvPr/>
        </p:nvCxnSpPr>
        <p:spPr>
          <a:xfrm>
            <a:off x="2351690" y="3452693"/>
            <a:ext cx="3331476" cy="1315581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kstvak 45"/>
          <p:cNvSpPr txBox="1"/>
          <p:nvPr/>
        </p:nvSpPr>
        <p:spPr>
          <a:xfrm>
            <a:off x="897467" y="702725"/>
            <a:ext cx="714586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04A7B"/>
                </a:solidFill>
              </a:rPr>
              <a:t>Emerging hub connectivity: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non-stop from secondary origins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6764867" y="11770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eren 14"/>
          <p:cNvGrpSpPr/>
          <p:nvPr/>
        </p:nvGrpSpPr>
        <p:grpSpPr>
          <a:xfrm>
            <a:off x="3236312" y="1625551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3" name="Groeperen 18"/>
          <p:cNvGrpSpPr/>
          <p:nvPr/>
        </p:nvGrpSpPr>
        <p:grpSpPr>
          <a:xfrm>
            <a:off x="5683165" y="1699141"/>
            <a:ext cx="556934" cy="539999"/>
            <a:chOff x="4622800" y="3141121"/>
            <a:chExt cx="432417" cy="363954"/>
          </a:xfrm>
        </p:grpSpPr>
        <p:sp>
          <p:nvSpPr>
            <p:cNvPr id="20" name="Ovaal 19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74217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23" name="Rechte verbindingslijn met pijl 22"/>
          <p:cNvCxnSpPr/>
          <p:nvPr/>
        </p:nvCxnSpPr>
        <p:spPr>
          <a:xfrm flipV="1">
            <a:off x="3955979" y="1978836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eperen 32"/>
          <p:cNvGrpSpPr/>
          <p:nvPr/>
        </p:nvGrpSpPr>
        <p:grpSpPr>
          <a:xfrm>
            <a:off x="1964258" y="3137166"/>
            <a:ext cx="582173" cy="363955"/>
            <a:chOff x="4595368" y="3137171"/>
            <a:chExt cx="582173" cy="363955"/>
          </a:xfrm>
        </p:grpSpPr>
        <p:sp>
          <p:nvSpPr>
            <p:cNvPr id="34" name="Ovaal 33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kstvak 34"/>
            <p:cNvSpPr txBox="1"/>
            <p:nvPr/>
          </p:nvSpPr>
          <p:spPr>
            <a:xfrm>
              <a:off x="4595368" y="3137171"/>
              <a:ext cx="5821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SO</a:t>
              </a:r>
            </a:p>
          </p:txBody>
        </p:sp>
      </p:grpSp>
      <p:grpSp>
        <p:nvGrpSpPr>
          <p:cNvPr id="5" name="Groeperen 35"/>
          <p:cNvGrpSpPr/>
          <p:nvPr/>
        </p:nvGrpSpPr>
        <p:grpSpPr>
          <a:xfrm>
            <a:off x="3236312" y="2946397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/>
          <p:nvPr/>
        </p:nvCxnSpPr>
        <p:spPr>
          <a:xfrm>
            <a:off x="2368624" y="3323273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24919" y="162555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non-stop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524919" y="301973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604A7B"/>
                </a:solidFill>
              </a:rPr>
              <a:t>one-stop </a:t>
            </a:r>
            <a:r>
              <a:rPr lang="en-US">
                <a:solidFill>
                  <a:srgbClr val="604A7B"/>
                </a:solidFill>
              </a:rPr>
              <a:t>connection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V="1">
            <a:off x="3994248" y="3316724"/>
            <a:ext cx="1727187" cy="654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eperen 14"/>
          <p:cNvGrpSpPr/>
          <p:nvPr/>
        </p:nvGrpSpPr>
        <p:grpSpPr>
          <a:xfrm>
            <a:off x="5678946" y="4586463"/>
            <a:ext cx="719667" cy="719667"/>
            <a:chOff x="1693333" y="3522133"/>
            <a:chExt cx="719667" cy="719667"/>
          </a:xfrm>
        </p:grpSpPr>
        <p:sp>
          <p:nvSpPr>
            <p:cNvPr id="54" name="Ovaal 53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752597" y="3691463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hub2</a:t>
              </a:r>
            </a:p>
          </p:txBody>
        </p:sp>
      </p:grpSp>
      <p:grpSp>
        <p:nvGrpSpPr>
          <p:cNvPr id="9" name="Groeperen 18"/>
          <p:cNvGrpSpPr/>
          <p:nvPr/>
        </p:nvGrpSpPr>
        <p:grpSpPr>
          <a:xfrm>
            <a:off x="7220018" y="4747385"/>
            <a:ext cx="484645" cy="380889"/>
            <a:chOff x="4601799" y="3120237"/>
            <a:chExt cx="484645" cy="380889"/>
          </a:xfrm>
        </p:grpSpPr>
        <p:sp>
          <p:nvSpPr>
            <p:cNvPr id="57" name="Ovaal 56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4601799" y="3120237"/>
              <a:ext cx="4846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60" name="Rechte verbindingslijn met pijl 59"/>
          <p:cNvCxnSpPr/>
          <p:nvPr/>
        </p:nvCxnSpPr>
        <p:spPr>
          <a:xfrm>
            <a:off x="6390265" y="4946297"/>
            <a:ext cx="867688" cy="158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eperen 18"/>
          <p:cNvGrpSpPr/>
          <p:nvPr/>
        </p:nvGrpSpPr>
        <p:grpSpPr>
          <a:xfrm>
            <a:off x="5729743" y="3046288"/>
            <a:ext cx="565401" cy="539999"/>
            <a:chOff x="4622800" y="3141121"/>
            <a:chExt cx="438991" cy="363954"/>
          </a:xfrm>
        </p:grpSpPr>
        <p:sp>
          <p:nvSpPr>
            <p:cNvPr id="42" name="Ovaal 41"/>
            <p:cNvSpPr/>
            <p:nvPr/>
          </p:nvSpPr>
          <p:spPr>
            <a:xfrm>
              <a:off x="4622800" y="3141121"/>
              <a:ext cx="419269" cy="36395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kstvak 42"/>
            <p:cNvSpPr txBox="1"/>
            <p:nvPr/>
          </p:nvSpPr>
          <p:spPr>
            <a:xfrm>
              <a:off x="4680791" y="3194235"/>
              <a:ext cx="381000" cy="228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PD</a:t>
              </a:r>
            </a:p>
          </p:txBody>
        </p:sp>
      </p:grpSp>
      <p:cxnSp>
        <p:nvCxnSpPr>
          <p:cNvPr id="41" name="Rechte verbindingslijn met pijl 40"/>
          <p:cNvCxnSpPr/>
          <p:nvPr/>
        </p:nvCxnSpPr>
        <p:spPr>
          <a:xfrm>
            <a:off x="2351690" y="3452693"/>
            <a:ext cx="3331476" cy="1315581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kstvak 45"/>
          <p:cNvSpPr txBox="1"/>
          <p:nvPr/>
        </p:nvSpPr>
        <p:spPr>
          <a:xfrm>
            <a:off x="897467" y="702725"/>
            <a:ext cx="714586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04A7B"/>
                </a:solidFill>
              </a:rPr>
              <a:t>Emerging hub connectivity: 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non-stop from secondary origins</a:t>
            </a: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sp>
        <p:nvSpPr>
          <p:cNvPr id="44" name="Tekstvak 43"/>
          <p:cNvSpPr txBox="1"/>
          <p:nvPr/>
        </p:nvSpPr>
        <p:spPr>
          <a:xfrm>
            <a:off x="3210911" y="2277482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49" name="Tekstvak 48"/>
          <p:cNvSpPr txBox="1"/>
          <p:nvPr/>
        </p:nvSpPr>
        <p:spPr>
          <a:xfrm>
            <a:off x="5679133" y="2277482"/>
            <a:ext cx="772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chemeClr val="accent4">
                    <a:lumMod val="50000"/>
                  </a:schemeClr>
                </a:solidFill>
              </a:rPr>
              <a:t>Paris</a:t>
            </a:r>
          </a:p>
        </p:txBody>
      </p:sp>
      <p:sp>
        <p:nvSpPr>
          <p:cNvPr id="53" name="Tekstvak 52"/>
          <p:cNvSpPr txBox="1"/>
          <p:nvPr/>
        </p:nvSpPr>
        <p:spPr>
          <a:xfrm>
            <a:off x="3227845" y="3581505"/>
            <a:ext cx="878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Atlanta</a:t>
            </a:r>
          </a:p>
        </p:txBody>
      </p:sp>
      <p:sp>
        <p:nvSpPr>
          <p:cNvPr id="62" name="Tekstvak 61"/>
          <p:cNvSpPr txBox="1"/>
          <p:nvPr/>
        </p:nvSpPr>
        <p:spPr>
          <a:xfrm>
            <a:off x="1820319" y="3577820"/>
            <a:ext cx="878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Raleigh Durham</a:t>
            </a:r>
          </a:p>
        </p:txBody>
      </p:sp>
      <p:sp>
        <p:nvSpPr>
          <p:cNvPr id="64" name="Tekstvak 63"/>
          <p:cNvSpPr txBox="1"/>
          <p:nvPr/>
        </p:nvSpPr>
        <p:spPr>
          <a:xfrm>
            <a:off x="5721435" y="3513658"/>
            <a:ext cx="772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chemeClr val="accent4">
                    <a:lumMod val="50000"/>
                  </a:schemeClr>
                </a:solidFill>
              </a:rPr>
              <a:t>Paris</a:t>
            </a:r>
          </a:p>
        </p:txBody>
      </p:sp>
      <p:sp>
        <p:nvSpPr>
          <p:cNvPr id="65" name="Tekstvak 64"/>
          <p:cNvSpPr txBox="1"/>
          <p:nvPr/>
        </p:nvSpPr>
        <p:spPr>
          <a:xfrm>
            <a:off x="5749388" y="5220283"/>
            <a:ext cx="772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chemeClr val="accent4">
                    <a:lumMod val="50000"/>
                  </a:schemeClr>
                </a:solidFill>
              </a:rPr>
              <a:t>Paris</a:t>
            </a:r>
          </a:p>
        </p:txBody>
      </p:sp>
      <p:sp>
        <p:nvSpPr>
          <p:cNvPr id="66" name="Tekstvak 65"/>
          <p:cNvSpPr txBox="1"/>
          <p:nvPr/>
        </p:nvSpPr>
        <p:spPr>
          <a:xfrm>
            <a:off x="524919" y="4641169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>
                    <a:lumMod val="65000"/>
                  </a:schemeClr>
                </a:solidFill>
              </a:rPr>
              <a:t>two-stop </a:t>
            </a:r>
            <a:r>
              <a:rPr lang="en-US">
                <a:solidFill>
                  <a:schemeClr val="bg1">
                    <a:lumMod val="65000"/>
                  </a:schemeClr>
                </a:solidFill>
              </a:rPr>
              <a:t>connection</a:t>
            </a:r>
          </a:p>
        </p:txBody>
      </p:sp>
      <p:grpSp>
        <p:nvGrpSpPr>
          <p:cNvPr id="67" name="Groeperen 32"/>
          <p:cNvGrpSpPr/>
          <p:nvPr/>
        </p:nvGrpSpPr>
        <p:grpSpPr>
          <a:xfrm>
            <a:off x="1964258" y="4758602"/>
            <a:ext cx="438234" cy="363955"/>
            <a:chOff x="4595368" y="3137171"/>
            <a:chExt cx="438234" cy="363955"/>
          </a:xfrm>
        </p:grpSpPr>
        <p:sp>
          <p:nvSpPr>
            <p:cNvPr id="68" name="Ovaal 67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kstvak 68"/>
            <p:cNvSpPr txBox="1"/>
            <p:nvPr/>
          </p:nvSpPr>
          <p:spPr>
            <a:xfrm>
              <a:off x="4595368" y="3137171"/>
              <a:ext cx="4382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>
                      <a:lumMod val="50000"/>
                    </a:schemeClr>
                  </a:solidFill>
                </a:rPr>
                <a:t>SO</a:t>
              </a:r>
            </a:p>
          </p:txBody>
        </p:sp>
      </p:grpSp>
      <p:grpSp>
        <p:nvGrpSpPr>
          <p:cNvPr id="70" name="Groeperen 35"/>
          <p:cNvGrpSpPr/>
          <p:nvPr/>
        </p:nvGrpSpPr>
        <p:grpSpPr>
          <a:xfrm>
            <a:off x="3236312" y="4567833"/>
            <a:ext cx="719667" cy="719667"/>
            <a:chOff x="1693333" y="3522133"/>
            <a:chExt cx="719667" cy="719667"/>
          </a:xfrm>
        </p:grpSpPr>
        <p:sp>
          <p:nvSpPr>
            <p:cNvPr id="71" name="Ovaal 70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kstvak 71"/>
            <p:cNvSpPr txBox="1"/>
            <p:nvPr/>
          </p:nvSpPr>
          <p:spPr>
            <a:xfrm>
              <a:off x="1769531" y="3699930"/>
              <a:ext cx="601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solidFill>
                    <a:schemeClr val="bg1">
                      <a:lumMod val="50000"/>
                    </a:schemeClr>
                  </a:solidFill>
                </a:rPr>
                <a:t>hub1</a:t>
              </a:r>
            </a:p>
          </p:txBody>
        </p:sp>
      </p:grpSp>
      <p:cxnSp>
        <p:nvCxnSpPr>
          <p:cNvPr id="73" name="Rechte verbindingslijn met pijl 72"/>
          <p:cNvCxnSpPr/>
          <p:nvPr/>
        </p:nvCxnSpPr>
        <p:spPr>
          <a:xfrm>
            <a:off x="2368624" y="4944709"/>
            <a:ext cx="867688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/>
          <p:nvPr/>
        </p:nvCxnSpPr>
        <p:spPr>
          <a:xfrm flipV="1">
            <a:off x="3955979" y="4933199"/>
            <a:ext cx="1727187" cy="654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kstvak 74"/>
          <p:cNvSpPr txBox="1"/>
          <p:nvPr/>
        </p:nvSpPr>
        <p:spPr>
          <a:xfrm>
            <a:off x="914396" y="5566842"/>
            <a:ext cx="53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By-passing the home hub</a:t>
            </a:r>
          </a:p>
        </p:txBody>
      </p:sp>
      <p:sp>
        <p:nvSpPr>
          <p:cNvPr id="76" name="Tekstvak 75"/>
          <p:cNvSpPr txBox="1"/>
          <p:nvPr/>
        </p:nvSpPr>
        <p:spPr>
          <a:xfrm>
            <a:off x="7010410" y="5228288"/>
            <a:ext cx="1151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604A7B"/>
                </a:solidFill>
              </a:rPr>
              <a:t>Stuttgart</a:t>
            </a:r>
          </a:p>
        </p:txBody>
      </p:sp>
      <p:sp>
        <p:nvSpPr>
          <p:cNvPr id="50" name="Tekstvak 49"/>
          <p:cNvSpPr txBox="1"/>
          <p:nvPr/>
        </p:nvSpPr>
        <p:spPr>
          <a:xfrm>
            <a:off x="6764867" y="1164390"/>
            <a:ext cx="2277533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SO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= Secondary Origin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PD = Primary Destination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587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Observations</a:t>
            </a:r>
          </a:p>
          <a:p>
            <a:endParaRPr lang="en-US" sz="24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Changing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positions of hubs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in alliance networks</a:t>
            </a:r>
            <a:endParaRPr lang="en-US" sz="20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Changing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traffic flows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in alliance networks</a:t>
            </a:r>
            <a:endParaRPr lang="en-US" sz="2000" b="1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Long-haul city-pair developments primarily take place 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      within alliance networks</a:t>
            </a:r>
            <a:endParaRPr lang="en-US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pPr>
              <a:spcAft>
                <a:spcPts val="1200"/>
              </a:spcAft>
            </a:pPr>
            <a:endParaRPr lang="en-US" sz="2000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Long-haul city-pair development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needs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O+D AND hub potential 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    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of the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hub airport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for route economics</a:t>
            </a:r>
          </a:p>
          <a:p>
            <a:endParaRPr lang="en-US" b="1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Changing strategic airport/airline positions within alliances? </a:t>
            </a:r>
            <a:endParaRPr lang="en-US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</p:txBody>
      </p:sp>
      <p:sp>
        <p:nvSpPr>
          <p:cNvPr id="5" name="Rechteraccolade 4"/>
          <p:cNvSpPr/>
          <p:nvPr/>
        </p:nvSpPr>
        <p:spPr>
          <a:xfrm>
            <a:off x="6002867" y="1667933"/>
            <a:ext cx="355600" cy="982134"/>
          </a:xfrm>
          <a:prstGeom prst="rightBrace">
            <a:avLst/>
          </a:prstGeom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kstvak 5"/>
          <p:cNvSpPr txBox="1"/>
          <p:nvPr/>
        </p:nvSpPr>
        <p:spPr>
          <a:xfrm>
            <a:off x="6299190" y="1811863"/>
            <a:ext cx="1947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Airport capacity</a:t>
            </a:r>
          </a:p>
          <a:p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consequences?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442200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Topics for further analysis</a:t>
            </a:r>
          </a:p>
          <a:p>
            <a:endParaRPr lang="en-US" sz="2400" dirty="0">
              <a:solidFill>
                <a:srgbClr val="604A7B"/>
              </a:solidFill>
            </a:endParaRPr>
          </a:p>
          <a:p>
            <a:endParaRPr lang="en-US" sz="24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Is this development a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new phase in hub competition?</a:t>
            </a:r>
            <a:endParaRPr lang="en-US" sz="2000" b="1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Can we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quantify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this development?</a:t>
            </a:r>
            <a:endParaRPr lang="en-US" b="1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In total passenger numbers this development may not be significant yet,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      the first shift is at the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higher booking classes,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is this visible yet?</a:t>
            </a:r>
          </a:p>
          <a:p>
            <a:pPr>
              <a:spcAft>
                <a:spcPts val="1200"/>
              </a:spcAft>
            </a:pPr>
            <a:endParaRPr lang="en-US" sz="2000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Do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US carriers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dominate this development?</a:t>
            </a:r>
            <a:endParaRPr lang="en-US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442200" cy="622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Final considerations</a:t>
            </a:r>
          </a:p>
          <a:p>
            <a:endParaRPr lang="en-US" sz="2400" dirty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The non-stop/one-stop connections produces value for the higher</a:t>
            </a:r>
          </a:p>
          <a:p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    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booking classes: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high yield</a:t>
            </a:r>
            <a:endParaRPr lang="en-US" b="1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The non-stop/one stop connection are produced against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lower unit cost</a:t>
            </a:r>
            <a:endParaRPr lang="en-US" b="1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Commercially attractive product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, for the airline and for the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passenger</a:t>
            </a:r>
          </a:p>
          <a:p>
            <a:pPr>
              <a:lnSpc>
                <a:spcPct val="120000"/>
              </a:lnSpc>
            </a:pPr>
            <a:endParaRPr lang="en-US" b="1" dirty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Modus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for airline growth at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congested hubs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pPr>
              <a:spcAft>
                <a:spcPts val="1200"/>
              </a:spcAft>
            </a:pPr>
            <a:endParaRPr lang="en-US" sz="2000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Emissions per passenger are lower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for the 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      non-stop/one-stop connection</a:t>
            </a: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Development of non-stop long haul connections will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continue</a:t>
            </a:r>
          </a:p>
          <a:p>
            <a:pPr>
              <a:spcAft>
                <a:spcPts val="1200"/>
              </a:spcAft>
            </a:pPr>
            <a:endParaRPr lang="en-US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Introduction</a:t>
            </a:r>
          </a:p>
          <a:p>
            <a:endParaRPr lang="en-US" sz="2400" dirty="0">
              <a:solidFill>
                <a:srgbClr val="604A7B"/>
              </a:solidFill>
            </a:endParaRPr>
          </a:p>
          <a:p>
            <a:endParaRPr lang="en-US" sz="24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Many airlines operate a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hub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-connected network</a:t>
            </a:r>
            <a:endParaRPr lang="en-US" sz="20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Many airports need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transit passengers for volume</a:t>
            </a:r>
            <a:endParaRPr lang="en-US" sz="2000" b="1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endParaRPr lang="en-US" sz="2000" dirty="0">
              <a:solidFill>
                <a:srgbClr val="604A7B"/>
              </a:solidFill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The number of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long-haul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city-pairs served non-stop is growing fast</a:t>
            </a:r>
          </a:p>
          <a:p>
            <a:pPr>
              <a:spcAft>
                <a:spcPts val="1200"/>
              </a:spcAft>
            </a:pPr>
            <a:endParaRPr lang="en-US" sz="2000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How will this effect the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structure of hub systems?</a:t>
            </a:r>
            <a:endParaRPr lang="en-US" b="1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  <a:p>
            <a:endParaRPr lang="en-US" sz="2000" dirty="0">
              <a:solidFill>
                <a:srgbClr val="604A7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alphaModFix amt="45000"/>
          </a:blip>
          <a:srcRect t="579" b="4102"/>
          <a:stretch>
            <a:fillRect/>
          </a:stretch>
        </p:blipFill>
        <p:spPr>
          <a:xfrm>
            <a:off x="1009650" y="668867"/>
            <a:ext cx="8134350" cy="557953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914404" y="5393298"/>
            <a:ext cx="2048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Narrow"/>
                <a:cs typeface="Arial Narrow"/>
              </a:rPr>
              <a:t>INAIR 2015</a:t>
            </a:r>
          </a:p>
          <a:p>
            <a:r>
              <a:rPr lang="en-US" sz="1400" dirty="0">
                <a:latin typeface="Arial Narrow"/>
                <a:cs typeface="Arial Narrow"/>
              </a:rPr>
              <a:t>November 12/13</a:t>
            </a:r>
            <a:endParaRPr lang="en-US" sz="1200" dirty="0">
              <a:latin typeface="Arial Narrow"/>
              <a:cs typeface="Arial Narrow"/>
            </a:endParaRPr>
          </a:p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Arial Narrow"/>
                <a:cs typeface="Arial Narrow"/>
              </a:rPr>
              <a:t>Holiday Inn Amsterdam</a:t>
            </a:r>
          </a:p>
        </p:txBody>
      </p:sp>
      <p:sp>
        <p:nvSpPr>
          <p:cNvPr id="9" name="Rechthoek 8"/>
          <p:cNvSpPr/>
          <p:nvPr/>
        </p:nvSpPr>
        <p:spPr>
          <a:xfrm>
            <a:off x="7103533" y="0"/>
            <a:ext cx="2040467" cy="6688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939804" y="1066790"/>
            <a:ext cx="811378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Questions?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City-pair growth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rcRect l="841" t="10056"/>
          <a:stretch>
            <a:fillRect/>
          </a:stretch>
        </p:blipFill>
        <p:spPr>
          <a:xfrm>
            <a:off x="855132" y="1618210"/>
            <a:ext cx="7509934" cy="444894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537187" y="5948619"/>
            <a:ext cx="1913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rgbClr val="948A54"/>
                </a:solidFill>
              </a:rPr>
              <a:t>source: IATA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Growth of the aviation industry</a:t>
            </a:r>
          </a:p>
          <a:p>
            <a:endParaRPr lang="en-US" dirty="0">
              <a:solidFill>
                <a:srgbClr val="604A7B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1008063" y="2963372"/>
            <a:ext cx="1369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Population growth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1008063" y="3852372"/>
            <a:ext cx="109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Economic growth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2726265" y="2141125"/>
            <a:ext cx="177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Regional/Global</a:t>
            </a:r>
          </a:p>
          <a:p>
            <a:pPr algn="r"/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Urbanisation</a:t>
            </a:r>
          </a:p>
        </p:txBody>
      </p:sp>
      <p:sp>
        <p:nvSpPr>
          <p:cNvPr id="11" name="Rechteraccolade 10"/>
          <p:cNvSpPr/>
          <p:nvPr/>
        </p:nvSpPr>
        <p:spPr>
          <a:xfrm>
            <a:off x="2377551" y="2963372"/>
            <a:ext cx="653516" cy="1659467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kstvak 11"/>
          <p:cNvSpPr txBox="1"/>
          <p:nvPr/>
        </p:nvSpPr>
        <p:spPr>
          <a:xfrm>
            <a:off x="3022599" y="3196770"/>
            <a:ext cx="1413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Growth of demand for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airline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connections</a:t>
            </a:r>
          </a:p>
        </p:txBody>
      </p:sp>
      <p:sp>
        <p:nvSpPr>
          <p:cNvPr id="14" name="Rechteraccolade 13"/>
          <p:cNvSpPr/>
          <p:nvPr/>
        </p:nvSpPr>
        <p:spPr>
          <a:xfrm>
            <a:off x="4216376" y="2141126"/>
            <a:ext cx="653516" cy="2255974"/>
          </a:xfrm>
          <a:prstGeom prst="rightBrac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kstvak 15"/>
          <p:cNvSpPr txBox="1"/>
          <p:nvPr/>
        </p:nvSpPr>
        <p:spPr>
          <a:xfrm>
            <a:off x="4825959" y="2757717"/>
            <a:ext cx="1506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Growth of relevant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airports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798718" y="2620528"/>
            <a:ext cx="1456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Growth of</a:t>
            </a:r>
          </a:p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city-pairs</a:t>
            </a:r>
          </a:p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served</a:t>
            </a:r>
          </a:p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non-stop</a:t>
            </a:r>
          </a:p>
        </p:txBody>
      </p:sp>
      <p:sp>
        <p:nvSpPr>
          <p:cNvPr id="21" name="Pijl links 20"/>
          <p:cNvSpPr/>
          <p:nvPr/>
        </p:nvSpPr>
        <p:spPr>
          <a:xfrm>
            <a:off x="6002858" y="3003009"/>
            <a:ext cx="609600" cy="502179"/>
          </a:xfrm>
          <a:prstGeom prst="rightArrow">
            <a:avLst/>
          </a:prstGeom>
          <a:noFill/>
          <a:ln w="254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The three fundaments of aviation</a:t>
            </a:r>
          </a:p>
          <a:p>
            <a:endParaRPr lang="en-US" dirty="0">
              <a:solidFill>
                <a:srgbClr val="604A7B"/>
              </a:solidFill>
            </a:endParaRPr>
          </a:p>
        </p:txBody>
      </p:sp>
      <p:grpSp>
        <p:nvGrpSpPr>
          <p:cNvPr id="21" name="Groeperen 20"/>
          <p:cNvGrpSpPr/>
          <p:nvPr/>
        </p:nvGrpSpPr>
        <p:grpSpPr>
          <a:xfrm>
            <a:off x="3268133" y="2396067"/>
            <a:ext cx="1778000" cy="1820327"/>
            <a:chOff x="3268133" y="2396067"/>
            <a:chExt cx="1778000" cy="1820327"/>
          </a:xfrm>
        </p:grpSpPr>
        <p:cxnSp>
          <p:nvCxnSpPr>
            <p:cNvPr id="8" name="Rechte verbindingslijn 7"/>
            <p:cNvCxnSpPr/>
            <p:nvPr/>
          </p:nvCxnSpPr>
          <p:spPr>
            <a:xfrm rot="16200000" flipH="1">
              <a:off x="3598332" y="2937934"/>
              <a:ext cx="1083736" cy="2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>
              <a:off x="4140202" y="3479803"/>
              <a:ext cx="905931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/>
            <p:cNvCxnSpPr/>
            <p:nvPr/>
          </p:nvCxnSpPr>
          <p:spPr>
            <a:xfrm rot="10800000" flipV="1">
              <a:off x="3268133" y="3488264"/>
              <a:ext cx="872066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kstvak 16"/>
          <p:cNvSpPr txBox="1"/>
          <p:nvPr/>
        </p:nvSpPr>
        <p:spPr>
          <a:xfrm>
            <a:off x="3488274" y="2070634"/>
            <a:ext cx="136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Technology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4667253" y="4131724"/>
            <a:ext cx="91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Politics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2608789" y="4114790"/>
            <a:ext cx="136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Economics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874709" y="4924747"/>
            <a:ext cx="7168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Growth of unique city-pair services enabled by technological, political and economic developments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Networks in the ‘70s of last century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527285" y="1486136"/>
            <a:ext cx="3534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Many airlines could not fill their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large capacity long-haul aircraft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on the basis of home-base demand only</a:t>
            </a:r>
          </a:p>
          <a:p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1871125" y="4140191"/>
            <a:ext cx="1913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Frequencies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were moderate with long haul often &lt;7 flights per week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478853" y="4140191"/>
            <a:ext cx="3107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04A7B"/>
                </a:solidFill>
              </a:rPr>
              <a:t>International city-pair connections were limited to capital cities for </a:t>
            </a:r>
            <a:r>
              <a:rPr lang="en-US" b="1" dirty="0">
                <a:solidFill>
                  <a:srgbClr val="604A7B"/>
                </a:solidFill>
              </a:rPr>
              <a:t>protection</a:t>
            </a:r>
            <a:r>
              <a:rPr lang="en-US" dirty="0">
                <a:solidFill>
                  <a:srgbClr val="604A7B"/>
                </a:solidFill>
              </a:rPr>
              <a:t> of domestic/regional airlines</a:t>
            </a:r>
          </a:p>
          <a:p>
            <a:endParaRPr lang="en-US"/>
          </a:p>
        </p:txBody>
      </p:sp>
      <p:grpSp>
        <p:nvGrpSpPr>
          <p:cNvPr id="9" name="Groeperen 8"/>
          <p:cNvGrpSpPr/>
          <p:nvPr/>
        </p:nvGrpSpPr>
        <p:grpSpPr>
          <a:xfrm>
            <a:off x="3268133" y="2396067"/>
            <a:ext cx="1778000" cy="1820327"/>
            <a:chOff x="3268133" y="2396067"/>
            <a:chExt cx="1778000" cy="1820327"/>
          </a:xfrm>
        </p:grpSpPr>
        <p:cxnSp>
          <p:nvCxnSpPr>
            <p:cNvPr id="10" name="Rechte verbindingslijn 9"/>
            <p:cNvCxnSpPr/>
            <p:nvPr/>
          </p:nvCxnSpPr>
          <p:spPr>
            <a:xfrm rot="16200000" flipH="1">
              <a:off x="3598332" y="2937934"/>
              <a:ext cx="1083736" cy="2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echte verbindingslijn 10"/>
            <p:cNvCxnSpPr/>
            <p:nvPr/>
          </p:nvCxnSpPr>
          <p:spPr>
            <a:xfrm>
              <a:off x="4140202" y="3479803"/>
              <a:ext cx="905931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0800000" flipV="1">
              <a:off x="3268133" y="3488264"/>
              <a:ext cx="872066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kstvak 12"/>
          <p:cNvSpPr txBox="1"/>
          <p:nvPr/>
        </p:nvSpPr>
        <p:spPr>
          <a:xfrm>
            <a:off x="914926" y="5617519"/>
            <a:ext cx="6070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Hub systems were essential for all city-pair connectivity</a:t>
            </a:r>
            <a:endParaRPr lang="en-US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14" name="Tekstvak 13"/>
          <p:cNvSpPr txBox="1"/>
          <p:nvPr/>
        </p:nvSpPr>
        <p:spPr>
          <a:xfrm rot="16200000">
            <a:off x="3705648" y="2788285"/>
            <a:ext cx="1058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Technology</a:t>
            </a:r>
          </a:p>
        </p:txBody>
      </p:sp>
      <p:sp>
        <p:nvSpPr>
          <p:cNvPr id="15" name="Tekstvak 14"/>
          <p:cNvSpPr txBox="1"/>
          <p:nvPr/>
        </p:nvSpPr>
        <p:spPr>
          <a:xfrm rot="2372854">
            <a:off x="4360015" y="3740162"/>
            <a:ext cx="910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Politics</a:t>
            </a:r>
          </a:p>
        </p:txBody>
      </p:sp>
      <p:sp>
        <p:nvSpPr>
          <p:cNvPr id="16" name="Tekstvak 15"/>
          <p:cNvSpPr txBox="1"/>
          <p:nvPr/>
        </p:nvSpPr>
        <p:spPr>
          <a:xfrm rot="19186061">
            <a:off x="3201455" y="3581419"/>
            <a:ext cx="96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Economics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Continental city-pair growth as from the ‘80s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713560" y="1731679"/>
            <a:ext cx="3399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Cost effective narrow body equipment with continental range</a:t>
            </a:r>
          </a:p>
          <a:p>
            <a:endParaRPr lang="en-US"/>
          </a:p>
        </p:txBody>
      </p:sp>
      <p:sp>
        <p:nvSpPr>
          <p:cNvPr id="7" name="Tekstvak 6"/>
          <p:cNvSpPr txBox="1"/>
          <p:nvPr/>
        </p:nvSpPr>
        <p:spPr>
          <a:xfrm>
            <a:off x="1600201" y="4140191"/>
            <a:ext cx="2184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Markets demand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for</a:t>
            </a:r>
          </a:p>
          <a:p>
            <a:pPr algn="r"/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short/medium haul city-pairs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478853" y="4140191"/>
            <a:ext cx="277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04A7B"/>
                </a:solidFill>
              </a:rPr>
              <a:t>Freedom</a:t>
            </a:r>
            <a:r>
              <a:rPr lang="en-US" dirty="0">
                <a:solidFill>
                  <a:srgbClr val="604A7B"/>
                </a:solidFill>
              </a:rPr>
              <a:t> to fly every city-pair </a:t>
            </a:r>
            <a:r>
              <a:rPr lang="en-US" b="1" dirty="0">
                <a:solidFill>
                  <a:srgbClr val="604A7B"/>
                </a:solidFill>
              </a:rPr>
              <a:t>within the deregulated area</a:t>
            </a:r>
          </a:p>
          <a:p>
            <a:endParaRPr lang="en-US"/>
          </a:p>
        </p:txBody>
      </p:sp>
      <p:grpSp>
        <p:nvGrpSpPr>
          <p:cNvPr id="2" name="Groeperen 8"/>
          <p:cNvGrpSpPr/>
          <p:nvPr/>
        </p:nvGrpSpPr>
        <p:grpSpPr>
          <a:xfrm>
            <a:off x="3268133" y="2396067"/>
            <a:ext cx="1778000" cy="1820327"/>
            <a:chOff x="3268133" y="2396067"/>
            <a:chExt cx="1778000" cy="1820327"/>
          </a:xfrm>
        </p:grpSpPr>
        <p:cxnSp>
          <p:nvCxnSpPr>
            <p:cNvPr id="10" name="Rechte verbindingslijn 9"/>
            <p:cNvCxnSpPr/>
            <p:nvPr/>
          </p:nvCxnSpPr>
          <p:spPr>
            <a:xfrm rot="16200000" flipH="1">
              <a:off x="3598332" y="2937934"/>
              <a:ext cx="1083736" cy="2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echte verbindingslijn 10"/>
            <p:cNvCxnSpPr/>
            <p:nvPr/>
          </p:nvCxnSpPr>
          <p:spPr>
            <a:xfrm>
              <a:off x="4140202" y="3479803"/>
              <a:ext cx="905931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0800000" flipV="1">
              <a:off x="3268133" y="3488264"/>
              <a:ext cx="872066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kstvak 12"/>
          <p:cNvSpPr txBox="1"/>
          <p:nvPr/>
        </p:nvSpPr>
        <p:spPr>
          <a:xfrm>
            <a:off x="914925" y="5617519"/>
            <a:ext cx="634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Hub systems became less essential for continental connectivity</a:t>
            </a:r>
            <a:endParaRPr lang="en-US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14" name="Tekstvak 13"/>
          <p:cNvSpPr txBox="1"/>
          <p:nvPr/>
        </p:nvSpPr>
        <p:spPr>
          <a:xfrm rot="16200000">
            <a:off x="3705648" y="2788285"/>
            <a:ext cx="1058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Technology</a:t>
            </a:r>
          </a:p>
        </p:txBody>
      </p:sp>
      <p:sp>
        <p:nvSpPr>
          <p:cNvPr id="15" name="Tekstvak 14"/>
          <p:cNvSpPr txBox="1"/>
          <p:nvPr/>
        </p:nvSpPr>
        <p:spPr>
          <a:xfrm rot="2372854">
            <a:off x="4360015" y="3740162"/>
            <a:ext cx="910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Politics</a:t>
            </a:r>
          </a:p>
        </p:txBody>
      </p:sp>
      <p:sp>
        <p:nvSpPr>
          <p:cNvPr id="16" name="Tekstvak 15"/>
          <p:cNvSpPr txBox="1"/>
          <p:nvPr/>
        </p:nvSpPr>
        <p:spPr>
          <a:xfrm rot="19186061">
            <a:off x="3201455" y="3581419"/>
            <a:ext cx="96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Economics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604A7B"/>
                </a:solidFill>
              </a:rPr>
              <a:t>Long-haul city-pair growth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625601" y="4140191"/>
            <a:ext cx="215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Markets demand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for long-haul city-pairs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478853" y="4140191"/>
            <a:ext cx="2777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04A7B"/>
                </a:solidFill>
              </a:rPr>
              <a:t>Multilateral liberalization </a:t>
            </a:r>
            <a:r>
              <a:rPr lang="en-US" dirty="0">
                <a:solidFill>
                  <a:srgbClr val="604A7B"/>
                </a:solidFill>
              </a:rPr>
              <a:t>between regions</a:t>
            </a:r>
          </a:p>
          <a:p>
            <a:endParaRPr lang="en-US"/>
          </a:p>
        </p:txBody>
      </p:sp>
      <p:grpSp>
        <p:nvGrpSpPr>
          <p:cNvPr id="2" name="Groeperen 8"/>
          <p:cNvGrpSpPr/>
          <p:nvPr/>
        </p:nvGrpSpPr>
        <p:grpSpPr>
          <a:xfrm>
            <a:off x="3268133" y="2396067"/>
            <a:ext cx="1778000" cy="1820327"/>
            <a:chOff x="3268133" y="2396067"/>
            <a:chExt cx="1778000" cy="1820327"/>
          </a:xfrm>
        </p:grpSpPr>
        <p:cxnSp>
          <p:nvCxnSpPr>
            <p:cNvPr id="10" name="Rechte verbindingslijn 9"/>
            <p:cNvCxnSpPr/>
            <p:nvPr/>
          </p:nvCxnSpPr>
          <p:spPr>
            <a:xfrm rot="16200000" flipH="1">
              <a:off x="3598332" y="2937934"/>
              <a:ext cx="1083736" cy="2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echte verbindingslijn 10"/>
            <p:cNvCxnSpPr/>
            <p:nvPr/>
          </p:nvCxnSpPr>
          <p:spPr>
            <a:xfrm>
              <a:off x="4140202" y="3479803"/>
              <a:ext cx="905931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/>
            <p:cNvCxnSpPr/>
            <p:nvPr/>
          </p:nvCxnSpPr>
          <p:spPr>
            <a:xfrm rot="10800000" flipV="1">
              <a:off x="3268133" y="3488264"/>
              <a:ext cx="872066" cy="72813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kstvak 12"/>
          <p:cNvSpPr txBox="1"/>
          <p:nvPr/>
        </p:nvSpPr>
        <p:spPr>
          <a:xfrm>
            <a:off x="914925" y="5617519"/>
            <a:ext cx="6840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Hub systems are changing in intercontinental city-pair connectivity</a:t>
            </a:r>
            <a:endParaRPr lang="en-US" dirty="0" smtClean="0">
              <a:solidFill>
                <a:schemeClr val="accent4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2620422" y="1486136"/>
            <a:ext cx="3534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Long-haul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twin-engined aircraft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enable cost effective operations at moderate capacities</a:t>
            </a:r>
          </a:p>
          <a:p>
            <a:endParaRPr lang="en-US"/>
          </a:p>
        </p:txBody>
      </p:sp>
      <p:sp>
        <p:nvSpPr>
          <p:cNvPr id="15" name="Tekstvak 14"/>
          <p:cNvSpPr txBox="1"/>
          <p:nvPr/>
        </p:nvSpPr>
        <p:spPr>
          <a:xfrm rot="16200000">
            <a:off x="3705648" y="2788285"/>
            <a:ext cx="10583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Technology</a:t>
            </a:r>
          </a:p>
        </p:txBody>
      </p:sp>
      <p:sp>
        <p:nvSpPr>
          <p:cNvPr id="16" name="Tekstvak 15"/>
          <p:cNvSpPr txBox="1"/>
          <p:nvPr/>
        </p:nvSpPr>
        <p:spPr>
          <a:xfrm rot="2372854">
            <a:off x="4360015" y="3740162"/>
            <a:ext cx="910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Politics</a:t>
            </a:r>
          </a:p>
        </p:txBody>
      </p:sp>
      <p:sp>
        <p:nvSpPr>
          <p:cNvPr id="17" name="Tekstvak 16"/>
          <p:cNvSpPr txBox="1"/>
          <p:nvPr/>
        </p:nvSpPr>
        <p:spPr>
          <a:xfrm rot="19186061">
            <a:off x="3201455" y="3581419"/>
            <a:ext cx="96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Economics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897467" y="702725"/>
            <a:ext cx="714586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604A7B"/>
                </a:solidFill>
              </a:rPr>
              <a:t>Long-haul city-pair growth pattern</a:t>
            </a:r>
          </a:p>
          <a:p>
            <a:pPr>
              <a:spcAft>
                <a:spcPts val="600"/>
              </a:spcAft>
            </a:pPr>
            <a:endParaRPr lang="en-US" sz="2400" dirty="0">
              <a:solidFill>
                <a:srgbClr val="604A7B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b="1" dirty="0">
                <a:solidFill>
                  <a:srgbClr val="604A7B"/>
                </a:solidFill>
              </a:rPr>
              <a:t>from the hub </a:t>
            </a:r>
            <a:r>
              <a:rPr lang="en-US" dirty="0">
                <a:solidFill>
                  <a:srgbClr val="604A7B"/>
                </a:solidFill>
              </a:rPr>
              <a:t>to secondary destinations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rgbClr val="604A7B"/>
                </a:solidFill>
              </a:rPr>
              <a:t>	</a:t>
            </a:r>
          </a:p>
        </p:txBody>
      </p:sp>
      <p:grpSp>
        <p:nvGrpSpPr>
          <p:cNvPr id="15" name="Groeperen 14"/>
          <p:cNvGrpSpPr/>
          <p:nvPr/>
        </p:nvGrpSpPr>
        <p:grpSpPr>
          <a:xfrm>
            <a:off x="1625597" y="2429898"/>
            <a:ext cx="719667" cy="719667"/>
            <a:chOff x="1693333" y="3522133"/>
            <a:chExt cx="719667" cy="719667"/>
          </a:xfrm>
        </p:grpSpPr>
        <p:sp>
          <p:nvSpPr>
            <p:cNvPr id="13" name="Ovaal 12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grpSp>
        <p:nvGrpSpPr>
          <p:cNvPr id="18" name="Groeperen 17"/>
          <p:cNvGrpSpPr/>
          <p:nvPr/>
        </p:nvGrpSpPr>
        <p:grpSpPr>
          <a:xfrm>
            <a:off x="4760632" y="3183540"/>
            <a:ext cx="497166" cy="363955"/>
            <a:chOff x="4610267" y="3137171"/>
            <a:chExt cx="497166" cy="363955"/>
          </a:xfrm>
        </p:grpSpPr>
        <p:sp>
          <p:nvSpPr>
            <p:cNvPr id="16" name="Ovaal 15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kstvak 16"/>
            <p:cNvSpPr txBox="1"/>
            <p:nvPr/>
          </p:nvSpPr>
          <p:spPr>
            <a:xfrm>
              <a:off x="4610267" y="3137171"/>
              <a:ext cx="4971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grpSp>
        <p:nvGrpSpPr>
          <p:cNvPr id="19" name="Groeperen 18"/>
          <p:cNvGrpSpPr/>
          <p:nvPr/>
        </p:nvGrpSpPr>
        <p:grpSpPr>
          <a:xfrm>
            <a:off x="4754199" y="2108288"/>
            <a:ext cx="419269" cy="363955"/>
            <a:chOff x="4622800" y="3137171"/>
            <a:chExt cx="419269" cy="363955"/>
          </a:xfrm>
        </p:grpSpPr>
        <p:sp>
          <p:nvSpPr>
            <p:cNvPr id="20" name="Ovaal 19"/>
            <p:cNvSpPr/>
            <p:nvPr/>
          </p:nvSpPr>
          <p:spPr>
            <a:xfrm>
              <a:off x="4622800" y="3141126"/>
              <a:ext cx="360000" cy="3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4622800" y="3137171"/>
              <a:ext cx="4192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SD</a:t>
              </a:r>
            </a:p>
          </p:txBody>
        </p:sp>
      </p:grpSp>
      <p:cxnSp>
        <p:nvCxnSpPr>
          <p:cNvPr id="23" name="Rechte verbindingslijn met pijl 22"/>
          <p:cNvCxnSpPr>
            <a:stCxn id="13" idx="6"/>
            <a:endCxn id="20" idx="2"/>
          </p:cNvCxnSpPr>
          <p:nvPr/>
        </p:nvCxnSpPr>
        <p:spPr>
          <a:xfrm flipV="1">
            <a:off x="2345264" y="2292243"/>
            <a:ext cx="2408935" cy="49748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>
            <a:stCxn id="13" idx="6"/>
            <a:endCxn id="16" idx="2"/>
          </p:cNvCxnSpPr>
          <p:nvPr/>
        </p:nvCxnSpPr>
        <p:spPr>
          <a:xfrm>
            <a:off x="2345264" y="2789732"/>
            <a:ext cx="2427901" cy="577763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889525" y="3928535"/>
            <a:ext cx="613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cs typeface="Calibri"/>
              </a:rPr>
              <a:t>■ </a:t>
            </a:r>
            <a:r>
              <a:rPr lang="en-US" dirty="0">
                <a:solidFill>
                  <a:srgbClr val="604A7B"/>
                </a:solidFill>
              </a:rPr>
              <a:t>from secondary home stations </a:t>
            </a:r>
            <a:r>
              <a:rPr lang="en-US" b="1" dirty="0">
                <a:solidFill>
                  <a:srgbClr val="604A7B"/>
                </a:solidFill>
              </a:rPr>
              <a:t>to partner hubs</a:t>
            </a:r>
            <a:endParaRPr lang="en-US"/>
          </a:p>
        </p:txBody>
      </p:sp>
      <p:sp>
        <p:nvSpPr>
          <p:cNvPr id="31" name="Ovaal 30"/>
          <p:cNvSpPr/>
          <p:nvPr/>
        </p:nvSpPr>
        <p:spPr>
          <a:xfrm>
            <a:off x="1650998" y="5588619"/>
            <a:ext cx="360000" cy="3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al 33"/>
          <p:cNvSpPr/>
          <p:nvPr/>
        </p:nvSpPr>
        <p:spPr>
          <a:xfrm>
            <a:off x="1648624" y="4351880"/>
            <a:ext cx="360000" cy="3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kstvak 34"/>
          <p:cNvSpPr txBox="1"/>
          <p:nvPr/>
        </p:nvSpPr>
        <p:spPr>
          <a:xfrm>
            <a:off x="1623223" y="4343413"/>
            <a:ext cx="599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SO</a:t>
            </a:r>
          </a:p>
        </p:txBody>
      </p:sp>
      <p:grpSp>
        <p:nvGrpSpPr>
          <p:cNvPr id="36" name="Groeperen 35"/>
          <p:cNvGrpSpPr/>
          <p:nvPr/>
        </p:nvGrpSpPr>
        <p:grpSpPr>
          <a:xfrm>
            <a:off x="4472767" y="4737281"/>
            <a:ext cx="719667" cy="719667"/>
            <a:chOff x="1693333" y="3522133"/>
            <a:chExt cx="719667" cy="719667"/>
          </a:xfrm>
        </p:grpSpPr>
        <p:sp>
          <p:nvSpPr>
            <p:cNvPr id="37" name="Ovaal 36"/>
            <p:cNvSpPr/>
            <p:nvPr/>
          </p:nvSpPr>
          <p:spPr>
            <a:xfrm>
              <a:off x="1693333" y="3522133"/>
              <a:ext cx="719667" cy="71966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kstvak 37"/>
            <p:cNvSpPr txBox="1"/>
            <p:nvPr/>
          </p:nvSpPr>
          <p:spPr>
            <a:xfrm>
              <a:off x="1811866" y="3691463"/>
              <a:ext cx="533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hub</a:t>
              </a:r>
            </a:p>
          </p:txBody>
        </p:sp>
      </p:grpSp>
      <p:cxnSp>
        <p:nvCxnSpPr>
          <p:cNvPr id="39" name="Rechte verbindingslijn met pijl 38"/>
          <p:cNvCxnSpPr>
            <a:stCxn id="34" idx="6"/>
          </p:cNvCxnSpPr>
          <p:nvPr/>
        </p:nvCxnSpPr>
        <p:spPr>
          <a:xfrm>
            <a:off x="2008624" y="4531880"/>
            <a:ext cx="2464143" cy="37473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 flipV="1">
            <a:off x="2063832" y="5245165"/>
            <a:ext cx="2408935" cy="497489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1624412" y="5607245"/>
            <a:ext cx="599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SO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6781800" y="1164390"/>
            <a:ext cx="2218267" cy="5232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50000"/>
                  </a:schemeClr>
                </a:solidFill>
              </a:rPr>
              <a:t>SO = Secondary Origin</a:t>
            </a:r>
          </a:p>
          <a:p>
            <a:r>
              <a:rPr lang="en-US" sz="1400">
                <a:solidFill>
                  <a:schemeClr val="bg1">
                    <a:lumMod val="50000"/>
                  </a:schemeClr>
                </a:solidFill>
              </a:rPr>
              <a:t>SD = Secondary Destination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5909758" y="2264649"/>
            <a:ext cx="23198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4">
                    <a:lumMod val="75000"/>
                  </a:schemeClr>
                </a:solidFill>
              </a:rPr>
              <a:t>example: Cathay Pacific</a:t>
            </a:r>
          </a:p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4">
                    <a:lumMod val="75000"/>
                  </a:schemeClr>
                </a:solidFill>
              </a:rPr>
              <a:t>Hongkong-Manchester</a:t>
            </a:r>
          </a:p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4">
                    <a:lumMod val="75000"/>
                  </a:schemeClr>
                </a:solidFill>
              </a:rPr>
              <a:t>Hongkong-Dusseldorf</a:t>
            </a:r>
          </a:p>
        </p:txBody>
      </p:sp>
      <p:sp>
        <p:nvSpPr>
          <p:cNvPr id="41" name="Tekstvak 40"/>
          <p:cNvSpPr txBox="1"/>
          <p:nvPr/>
        </p:nvSpPr>
        <p:spPr>
          <a:xfrm>
            <a:off x="5918213" y="4531880"/>
            <a:ext cx="255692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4">
                    <a:lumMod val="75000"/>
                  </a:schemeClr>
                </a:solidFill>
              </a:rPr>
              <a:t>example: Delta</a:t>
            </a:r>
          </a:p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4">
                    <a:lumMod val="75000"/>
                  </a:schemeClr>
                </a:solidFill>
              </a:rPr>
              <a:t>Boston-Paris CDG</a:t>
            </a:r>
          </a:p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4">
                    <a:lumMod val="75000"/>
                  </a:schemeClr>
                </a:solidFill>
              </a:rPr>
              <a:t>Raleigh Durham-Paris CDG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16941</TotalTime>
  <Words>921</Words>
  <Application>Microsoft Macintosh PowerPoint</Application>
  <PresentationFormat>Diavoorstelling (4:3)</PresentationFormat>
  <Paragraphs>281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DCM-consult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Gert Meijer</dc:creator>
  <cp:lastModifiedBy>Meijer</cp:lastModifiedBy>
  <cp:revision>30</cp:revision>
  <dcterms:created xsi:type="dcterms:W3CDTF">2015-11-02T12:05:30Z</dcterms:created>
  <dcterms:modified xsi:type="dcterms:W3CDTF">2015-11-11T10:22:45Z</dcterms:modified>
</cp:coreProperties>
</file>