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7" r:id="rId3"/>
    <p:sldId id="304" r:id="rId4"/>
    <p:sldId id="305" r:id="rId5"/>
    <p:sldId id="302" r:id="rId6"/>
    <p:sldId id="303" r:id="rId7"/>
    <p:sldId id="308" r:id="rId8"/>
    <p:sldId id="309" r:id="rId9"/>
  </p:sldIdLst>
  <p:sldSz cx="9144000" cy="6858000" type="screen4x3"/>
  <p:notesSz cx="6669088" cy="97536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nique Heiligers" initials="M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BF1D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144" autoAdjust="0"/>
  </p:normalViewPr>
  <p:slideViewPr>
    <p:cSldViewPr snapToGrid="0" snapToObjects="1">
      <p:cViewPr>
        <p:scale>
          <a:sx n="100" d="100"/>
          <a:sy n="100" d="100"/>
        </p:scale>
        <p:origin x="-63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6AB8D-0ADE-40CC-A954-2AAD50B8F734}" type="datetimeFigureOut">
              <a:rPr lang="nl-NL" smtClean="0"/>
              <a:pPr/>
              <a:t>12/11/15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8EB6F-E0E1-4416-B0C2-E7B73CD2A79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311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1A2CF-EC6D-854C-9532-6BF700F67818}" type="datetimeFigureOut">
              <a:rPr lang="nl-NL" smtClean="0"/>
              <a:pPr/>
              <a:t>12/11/15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1838"/>
            <a:ext cx="4878388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Klik om de tekststijl van het model te bewerken</a:t>
            </a:r>
          </a:p>
          <a:p>
            <a:pPr lvl="1"/>
            <a:r>
              <a:rPr lang="x-none" smtClean="0"/>
              <a:t>Tweede niveau</a:t>
            </a:r>
          </a:p>
          <a:p>
            <a:pPr lvl="2"/>
            <a:r>
              <a:rPr lang="x-none" smtClean="0"/>
              <a:t>Derde niveau</a:t>
            </a:r>
          </a:p>
          <a:p>
            <a:pPr lvl="3"/>
            <a:r>
              <a:rPr lang="x-none" smtClean="0"/>
              <a:t>Vierde niveau</a:t>
            </a:r>
          </a:p>
          <a:p>
            <a:pPr lvl="4"/>
            <a:r>
              <a:rPr lang="x-none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19835-0F8E-8641-8214-FE9555250FE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07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1838"/>
            <a:ext cx="4878388" cy="3657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9835-0F8E-8641-8214-FE9555250F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9835-0F8E-8641-8214-FE9555250F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9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982" y="1034309"/>
            <a:ext cx="7370957" cy="1232044"/>
          </a:xfrm>
        </p:spPr>
        <p:txBody>
          <a:bodyPr anchor="b" anchorCtr="0"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33079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Klik om de 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516939" y="6489704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48AD28C-D3FC-4441-BB23-4D25CF1CE6F9}" type="datetimeFigureOut">
              <a:rPr lang="nl-NL" smtClean="0"/>
              <a:pPr/>
              <a:t>12/11/15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4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9" y="6489704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2" y="1034309"/>
            <a:ext cx="7370957" cy="1232044"/>
          </a:xfrm>
        </p:spPr>
        <p:txBody>
          <a:bodyPr anchor="b" anchorCtr="0"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9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4"/>
            <a:ext cx="627063" cy="365125"/>
          </a:xfrm>
        </p:spPr>
        <p:txBody>
          <a:bodyPr/>
          <a:lstStyle/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2" y="1034309"/>
            <a:ext cx="7370957" cy="1232044"/>
          </a:xfrm>
        </p:spPr>
        <p:txBody>
          <a:bodyPr anchor="b" anchorCtr="0"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9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4"/>
            <a:ext cx="627063" cy="365125"/>
          </a:xfrm>
        </p:spPr>
        <p:txBody>
          <a:bodyPr/>
          <a:lstStyle/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2" y="1034309"/>
            <a:ext cx="7370957" cy="1232044"/>
          </a:xfrm>
        </p:spPr>
        <p:txBody>
          <a:bodyPr anchor="b" anchorCtr="0"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9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Klik om de 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 hasCustomPrompt="1"/>
          </p:nvPr>
        </p:nvSpPr>
        <p:spPr>
          <a:xfrm>
            <a:off x="4648200" y="2085610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238221" y="6124579"/>
            <a:ext cx="627063" cy="365125"/>
          </a:xfrm>
        </p:spPr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9836" y="2055235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991477" y="0"/>
            <a:ext cx="115252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48AD28C-D3FC-4441-BB23-4D25CF1CE6F9}" type="datetimeFigureOut">
              <a:rPr lang="nl-NL" smtClean="0"/>
              <a:pPr/>
              <a:t>12/11/15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8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100263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7200" y="61245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78952" y="6124579"/>
            <a:ext cx="627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Arial" charset="0"/>
                <a:cs typeface="Arial" charset="0"/>
              </a:defRPr>
            </a:lvl1pPr>
          </a:lstStyle>
          <a:p>
            <a:fld id="{40560774-97FD-764C-9C04-0CC2C2459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 cap="all">
          <a:solidFill>
            <a:srgbClr val="BF1D3C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9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jpeg"/><Relationship Id="rId1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m.m.heiligers@hva.nl" TargetMode="Externa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jpeg"/><Relationship Id="rId1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</a:t>
            </a:r>
            <a:r>
              <a:rPr lang="en-US" dirty="0" err="1" smtClean="0"/>
              <a:t>taera</a:t>
            </a:r>
            <a:r>
              <a:rPr lang="en-US" dirty="0" smtClean="0"/>
              <a:t> network</a:t>
            </a:r>
            <a:br>
              <a:rPr lang="en-US" dirty="0" smtClean="0"/>
            </a:b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</a:rPr>
              <a:t>Air transport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</a:rPr>
              <a:t>aeronautics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</a:rPr>
              <a:t>education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bg1">
                    <a:lumMod val="50000"/>
                  </a:schemeClr>
                </a:solidFill>
              </a:rPr>
              <a:t> research </a:t>
            </a:r>
            <a:r>
              <a:rPr lang="nl-NL" sz="2000" dirty="0" err="1" smtClean="0">
                <a:solidFill>
                  <a:schemeClr val="bg1">
                    <a:lumMod val="50000"/>
                  </a:schemeClr>
                </a:solidFill>
              </a:rPr>
              <a:t>association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33079" y="2266356"/>
            <a:ext cx="6121253" cy="1481399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ubtitel 2"/>
          <p:cNvSpPr txBox="1">
            <a:spLocks/>
          </p:cNvSpPr>
          <p:nvPr/>
        </p:nvSpPr>
        <p:spPr bwMode="auto">
          <a:xfrm>
            <a:off x="533077" y="2266353"/>
            <a:ext cx="6121253" cy="94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4572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Monique Heiligers – </a:t>
            </a:r>
            <a:r>
              <a:rPr lang="nl-NL" dirty="0" err="1" smtClean="0">
                <a:solidFill>
                  <a:schemeClr val="bg1">
                    <a:lumMod val="50000"/>
                  </a:schemeClr>
                </a:solidFill>
              </a:rPr>
              <a:t>Aviation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 Academy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/>
          <p:cNvSpPr/>
          <p:nvPr/>
        </p:nvSpPr>
        <p:spPr>
          <a:xfrm>
            <a:off x="0" y="2641600"/>
            <a:ext cx="9779000" cy="396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Ataera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- members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369300" cy="4039333"/>
          </a:xfrm>
        </p:spPr>
        <p:txBody>
          <a:bodyPr/>
          <a:lstStyle/>
          <a:p>
            <a:r>
              <a:rPr lang="nl-NL" dirty="0" smtClean="0"/>
              <a:t>International </a:t>
            </a:r>
            <a:r>
              <a:rPr lang="nl-NL" dirty="0" err="1" smtClean="0"/>
              <a:t>network</a:t>
            </a:r>
            <a:r>
              <a:rPr lang="nl-NL" dirty="0" smtClean="0"/>
              <a:t> of </a:t>
            </a:r>
            <a:r>
              <a:rPr lang="nl-NL" dirty="0" err="1" smtClean="0"/>
              <a:t>Higher</a:t>
            </a:r>
            <a:r>
              <a:rPr lang="nl-NL" dirty="0" smtClean="0"/>
              <a:t> </a:t>
            </a:r>
            <a:r>
              <a:rPr lang="nl-NL" dirty="0" err="1" smtClean="0"/>
              <a:t>Education</a:t>
            </a:r>
            <a:r>
              <a:rPr lang="nl-NL" dirty="0" smtClean="0"/>
              <a:t> </a:t>
            </a:r>
            <a:r>
              <a:rPr lang="nl-NL" dirty="0" err="1" smtClean="0"/>
              <a:t>Institutions</a:t>
            </a:r>
            <a:r>
              <a:rPr lang="nl-NL" dirty="0" smtClean="0"/>
              <a:t> in </a:t>
            </a:r>
            <a:r>
              <a:rPr lang="nl-NL" dirty="0" err="1" smtClean="0"/>
              <a:t>Aviation</a:t>
            </a:r>
            <a:endParaRPr lang="nl-NL" dirty="0" smtClean="0"/>
          </a:p>
          <a:p>
            <a:pPr lvl="1"/>
            <a:r>
              <a:rPr lang="nl-NL" dirty="0" smtClean="0"/>
              <a:t>Focus on Air Transport </a:t>
            </a:r>
            <a:r>
              <a:rPr lang="nl-NL" dirty="0" err="1" smtClean="0"/>
              <a:t>and</a:t>
            </a:r>
            <a:r>
              <a:rPr lang="nl-NL" dirty="0" smtClean="0"/>
              <a:t>/or </a:t>
            </a:r>
            <a:r>
              <a:rPr lang="nl-NL" dirty="0" err="1" smtClean="0"/>
              <a:t>Aeronautics</a:t>
            </a:r>
            <a:endParaRPr lang="nl-NL" dirty="0" smtClean="0"/>
          </a:p>
          <a:p>
            <a:pPr lvl="1"/>
            <a:r>
              <a:rPr lang="nl-NL" dirty="0" smtClean="0"/>
              <a:t>Offer Bachelor or </a:t>
            </a:r>
            <a:r>
              <a:rPr lang="nl-NL" dirty="0" err="1" smtClean="0"/>
              <a:t>higher</a:t>
            </a:r>
            <a:r>
              <a:rPr lang="nl-NL" dirty="0" smtClean="0"/>
              <a:t> </a:t>
            </a:r>
            <a:r>
              <a:rPr lang="nl-NL" dirty="0" err="1" smtClean="0"/>
              <a:t>degrees</a:t>
            </a:r>
            <a:endParaRPr lang="nl-NL" dirty="0" smtClean="0"/>
          </a:p>
          <a:p>
            <a:pPr lvl="1"/>
            <a:r>
              <a:rPr lang="en-GB" dirty="0" smtClean="0"/>
              <a:t>Focus </a:t>
            </a:r>
            <a:r>
              <a:rPr lang="en-GB" dirty="0"/>
              <a:t>on finding practical solutions for challenges in the Aviation </a:t>
            </a:r>
            <a:r>
              <a:rPr lang="en-GB" dirty="0" smtClean="0"/>
              <a:t>industry</a:t>
            </a:r>
            <a:endParaRPr lang="nl-NL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998" y="4566631"/>
            <a:ext cx="1349829" cy="77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72" y="5866040"/>
            <a:ext cx="1659164" cy="52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96" y="4865385"/>
            <a:ext cx="1556052" cy="65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74" y="3879566"/>
            <a:ext cx="2362200" cy="40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336" y="4416953"/>
            <a:ext cx="1265464" cy="118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6" y="3615115"/>
            <a:ext cx="1359202" cy="86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450" y="5516865"/>
            <a:ext cx="1181100" cy="90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20" y="5034114"/>
            <a:ext cx="1613467" cy="48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fbeelding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16" y="3697949"/>
            <a:ext cx="857704" cy="91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37" y="4446510"/>
            <a:ext cx="1763448" cy="503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887" y="5776988"/>
            <a:ext cx="1467001" cy="60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30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Ataera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- goal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alphaModFix amt="36000"/>
          </a:blip>
          <a:stretch>
            <a:fillRect/>
          </a:stretch>
        </p:blipFill>
        <p:spPr>
          <a:xfrm>
            <a:off x="0" y="3944555"/>
            <a:ext cx="10882081" cy="418541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039333"/>
          </a:xfrm>
        </p:spPr>
        <p:txBody>
          <a:bodyPr/>
          <a:lstStyle/>
          <a:p>
            <a:pPr marL="0" lvl="0" indent="0" algn="ctr">
              <a:buNone/>
            </a:pPr>
            <a:endParaRPr lang="en-GB" dirty="0" smtClean="0"/>
          </a:p>
          <a:p>
            <a:pPr marL="0" lvl="0" indent="0" algn="ctr">
              <a:buNone/>
            </a:pPr>
            <a:endParaRPr lang="en-GB" dirty="0" smtClean="0"/>
          </a:p>
          <a:p>
            <a:pPr marL="0" lvl="0" indent="0" algn="ctr">
              <a:buNone/>
            </a:pPr>
            <a:r>
              <a:rPr lang="en-GB" dirty="0" smtClean="0"/>
              <a:t>To strengthen </a:t>
            </a:r>
            <a:r>
              <a:rPr lang="en-GB" dirty="0"/>
              <a:t>international cooperation in the areas of </a:t>
            </a:r>
            <a:endParaRPr lang="en-GB" dirty="0" smtClean="0"/>
          </a:p>
          <a:p>
            <a:pPr algn="ctr"/>
            <a:r>
              <a:rPr lang="en-GB" dirty="0" smtClean="0"/>
              <a:t>education</a:t>
            </a:r>
          </a:p>
          <a:p>
            <a:pPr algn="ctr"/>
            <a:r>
              <a:rPr lang="en-GB" dirty="0" smtClean="0"/>
              <a:t>research </a:t>
            </a:r>
          </a:p>
          <a:p>
            <a:pPr algn="ctr"/>
            <a:r>
              <a:rPr lang="en-GB" dirty="0" smtClean="0"/>
              <a:t>and </a:t>
            </a:r>
            <a:r>
              <a:rPr lang="en-GB" dirty="0"/>
              <a:t>industry </a:t>
            </a:r>
            <a:r>
              <a:rPr lang="en-GB" dirty="0" smtClean="0"/>
              <a:t>partnerships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227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375415"/>
            <a:ext cx="3327666" cy="15549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Ataera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- </a:t>
            </a:r>
            <a:r>
              <a:rPr lang="nl-NL" dirty="0" err="1" smtClean="0"/>
              <a:t>why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0393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viation </a:t>
            </a:r>
            <a:r>
              <a:rPr lang="en-US" dirty="0"/>
              <a:t>is a highly internationally oriented </a:t>
            </a:r>
            <a:r>
              <a:rPr lang="en-US" dirty="0" smtClean="0"/>
              <a:t>and internationally integrated industry</a:t>
            </a:r>
            <a:r>
              <a:rPr lang="en-US" dirty="0"/>
              <a:t>;</a:t>
            </a:r>
            <a:endParaRPr lang="nl-NL" dirty="0"/>
          </a:p>
          <a:p>
            <a:r>
              <a:rPr lang="en-US" dirty="0" smtClean="0"/>
              <a:t>Students </a:t>
            </a:r>
            <a:r>
              <a:rPr lang="en-US" dirty="0"/>
              <a:t>of higher education institutions in Aviation need to be prepared for an internationally oriented market</a:t>
            </a:r>
            <a:r>
              <a:rPr lang="en-US" dirty="0" smtClean="0"/>
              <a:t>;</a:t>
            </a:r>
          </a:p>
          <a:p>
            <a:endParaRPr lang="nl-NL" dirty="0"/>
          </a:p>
          <a:p>
            <a:r>
              <a:rPr lang="en-US" dirty="0"/>
              <a:t>H</a:t>
            </a:r>
            <a:r>
              <a:rPr lang="en-US" dirty="0" smtClean="0"/>
              <a:t>igher </a:t>
            </a:r>
            <a:r>
              <a:rPr lang="en-US" dirty="0"/>
              <a:t>education institutions in Aviation can no longer cover all aviation developments in isolation</a:t>
            </a:r>
            <a:r>
              <a:rPr lang="en-US" dirty="0" smtClean="0"/>
              <a:t>;</a:t>
            </a:r>
          </a:p>
          <a:p>
            <a:r>
              <a:rPr lang="en-US" dirty="0"/>
              <a:t>research questions </a:t>
            </a:r>
            <a:r>
              <a:rPr lang="en-US" dirty="0" smtClean="0"/>
              <a:t>need </a:t>
            </a:r>
            <a:r>
              <a:rPr lang="en-US" dirty="0"/>
              <a:t>to be addressed by multiple international institutions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pPr>
              <a:buFont typeface="Wingdings" charset="2"/>
              <a:buChar char="Ø"/>
            </a:pPr>
            <a:r>
              <a:rPr lang="en-GB" dirty="0"/>
              <a:t>benefit from </a:t>
            </a:r>
            <a:r>
              <a:rPr lang="en-GB" dirty="0" smtClean="0"/>
              <a:t>each others expertise</a:t>
            </a:r>
            <a:r>
              <a:rPr lang="en-GB" dirty="0"/>
              <a:t>,</a:t>
            </a:r>
          </a:p>
          <a:p>
            <a:pPr>
              <a:buFont typeface="Wingdings" charset="2"/>
              <a:buChar char="Ø"/>
            </a:pPr>
            <a:r>
              <a:rPr lang="en-GB" dirty="0"/>
              <a:t>produce relevant and high quality results, </a:t>
            </a:r>
          </a:p>
          <a:p>
            <a:pPr>
              <a:buFont typeface="Wingdings" charset="2"/>
              <a:buChar char="Ø"/>
            </a:pPr>
            <a:r>
              <a:rPr lang="en-GB" dirty="0"/>
              <a:t>remain a relevant partner for the Aviation </a:t>
            </a:r>
            <a:r>
              <a:rPr lang="en-GB" dirty="0" smtClean="0"/>
              <a:t>industry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31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Ataera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- </a:t>
            </a:r>
            <a:r>
              <a:rPr lang="nl-NL" dirty="0" err="1" smtClean="0"/>
              <a:t>activities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3393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Strengthen cooperation </a:t>
            </a:r>
            <a:r>
              <a:rPr lang="en-GB" dirty="0"/>
              <a:t>between the </a:t>
            </a:r>
            <a:r>
              <a:rPr lang="en-GB" dirty="0" smtClean="0"/>
              <a:t>universities in </a:t>
            </a:r>
            <a:r>
              <a:rPr lang="en-GB" dirty="0"/>
              <a:t>education, research and industry </a:t>
            </a:r>
            <a:r>
              <a:rPr lang="en-GB" dirty="0" smtClean="0"/>
              <a:t>partnerships</a:t>
            </a:r>
            <a:endParaRPr lang="nl-NL" dirty="0"/>
          </a:p>
          <a:p>
            <a:endParaRPr lang="nl-NL" dirty="0"/>
          </a:p>
          <a:p>
            <a:r>
              <a:rPr lang="en-GB" dirty="0"/>
              <a:t>student exchange and/or visiting programmes;</a:t>
            </a:r>
          </a:p>
          <a:p>
            <a:r>
              <a:rPr lang="en-GB" dirty="0"/>
              <a:t>university staff exchanges or visits to all institutions</a:t>
            </a:r>
            <a:r>
              <a:rPr lang="en-GB" dirty="0" smtClean="0"/>
              <a:t>;</a:t>
            </a:r>
            <a:endParaRPr lang="nl-NL" dirty="0" smtClean="0"/>
          </a:p>
          <a:p>
            <a:pPr lvl="0"/>
            <a:r>
              <a:rPr lang="nl-NL" dirty="0" smtClean="0"/>
              <a:t>c</a:t>
            </a:r>
            <a:r>
              <a:rPr lang="en-GB" dirty="0" smtClean="0"/>
              <a:t>o-operation and joint development of educational programmes</a:t>
            </a:r>
            <a:endParaRPr lang="nl-NL" dirty="0"/>
          </a:p>
          <a:p>
            <a:pPr lvl="0"/>
            <a:r>
              <a:rPr lang="en-GB" dirty="0"/>
              <a:t>the development of joint research activities; </a:t>
            </a:r>
            <a:endParaRPr lang="nl-NL" dirty="0"/>
          </a:p>
          <a:p>
            <a:pPr hangingPunct="0"/>
            <a:r>
              <a:rPr lang="en-GB" dirty="0" smtClean="0"/>
              <a:t>doctoral </a:t>
            </a:r>
            <a:r>
              <a:rPr lang="en-GB" dirty="0"/>
              <a:t>student training and development</a:t>
            </a:r>
            <a:r>
              <a:rPr lang="en-GB" dirty="0" smtClean="0"/>
              <a:t>;</a:t>
            </a:r>
            <a:endParaRPr lang="nl-NL" dirty="0"/>
          </a:p>
          <a:p>
            <a:pPr lvl="0" hangingPunct="0"/>
            <a:r>
              <a:rPr lang="en-GB" dirty="0"/>
              <a:t>cooperation in international funding opportunities</a:t>
            </a:r>
            <a:endParaRPr lang="nl-NL" dirty="0"/>
          </a:p>
          <a:p>
            <a:pPr lvl="0" hangingPunct="0"/>
            <a:r>
              <a:rPr lang="en-GB" dirty="0"/>
              <a:t>cooperation in industry partnerships</a:t>
            </a:r>
            <a:endParaRPr lang="nl-NL" dirty="0"/>
          </a:p>
          <a:p>
            <a:pPr lvl="0"/>
            <a:r>
              <a:rPr lang="en-GB" dirty="0"/>
              <a:t>the exchange of information regarding the design, delivery and assessment of curricula, educational programmes, research and </a:t>
            </a:r>
            <a:r>
              <a:rPr lang="en-GB" dirty="0" smtClean="0"/>
              <a:t>activities</a:t>
            </a:r>
            <a:endParaRPr lang="nl-NL" dirty="0"/>
          </a:p>
        </p:txBody>
      </p:sp>
      <p:pic>
        <p:nvPicPr>
          <p:cNvPr id="5" name="Picture 1"/>
          <p:cNvPicPr/>
          <p:nvPr/>
        </p:nvPicPr>
        <p:blipFill rotWithShape="1">
          <a:blip r:embed="rId2" cstate="print">
            <a:alphaModFix amt="8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06" b="92493" l="3752" r="96032">
                        <a14:foregroundMark x1="13781" y1="28874" x2="13781" y2="28874"/>
                        <a14:foregroundMark x1="13997" y1="75553" x2="13997" y2="75553"/>
                        <a14:foregroundMark x1="12771" y1="74495" x2="14502" y2="76323"/>
                        <a14:foregroundMark x1="42785" y1="66314" x2="43651" y2="68720"/>
                        <a14:foregroundMark x1="50289" y1="75842" x2="49784" y2="78441"/>
                        <a14:foregroundMark x1="62771" y1="61790" x2="68398" y2="89605"/>
                        <a14:foregroundMark x1="31385" y1="67757" x2="56133" y2="43600"/>
                        <a14:foregroundMark x1="72511" y1="68431" x2="72367" y2="86044"/>
                        <a14:foregroundMark x1="80592" y1="63619" x2="79221" y2="66025"/>
                        <a14:foregroundMark x1="86508" y1="79307" x2="84271" y2="83253"/>
                        <a14:foregroundMark x1="85209" y1="48797" x2="83333" y2="53802"/>
                        <a14:foregroundMark x1="78211" y1="23773" x2="77128" y2="30318"/>
                        <a14:foregroundMark x1="89827" y1="17613" x2="88240" y2="23484"/>
                        <a14:foregroundMark x1="66522" y1="12223" x2="67316" y2="15881"/>
                        <a14:foregroundMark x1="73304" y1="14822" x2="83478" y2="7411"/>
                        <a14:foregroundMark x1="76190" y1="4524" x2="75541" y2="8662"/>
                        <a14:foregroundMark x1="21501" y1="16554" x2="41198" y2="15014"/>
                        <a14:foregroundMark x1="39610" y1="13763" x2="50577" y2="22040"/>
                        <a14:foregroundMark x1="55339" y1="16747" x2="65368" y2="23965"/>
                        <a14:foregroundMark x1="27706" y1="60539" x2="51732" y2="36189"/>
                        <a14:foregroundMark x1="12338" y1="58133" x2="26912" y2="59480"/>
                        <a14:foregroundMark x1="8947" y1="6545" x2="10750" y2="12223"/>
                        <a14:foregroundMark x1="15152" y1="12801" x2="16089" y2="17902"/>
                        <a14:foregroundMark x1="18687" y1="7218" x2="19481" y2="12416"/>
                        <a14:foregroundMark x1="26623" y1="4331" x2="27850" y2="8662"/>
                        <a14:foregroundMark x1="69192" y1="90568" x2="72367" y2="86718"/>
                        <a14:foregroundMark x1="11183" y1="61213" x2="20563" y2="71415"/>
                        <a14:foregroundMark x1="20707" y1="72377" x2="25397" y2="79403"/>
                        <a14:foregroundMark x1="23810" y1="79115" x2="28788" y2="88739"/>
                        <a14:foregroundMark x1="26623" y1="87103" x2="27994" y2="89509"/>
                        <a14:foregroundMark x1="38312" y1="84119" x2="38961" y2="86718"/>
                        <a14:foregroundMark x1="23304" y1="86910" x2="23521" y2="88258"/>
                        <a14:foregroundMark x1="56926" y1="44755" x2="61544" y2="59288"/>
                        <a14:foregroundMark x1="20996" y1="20789" x2="34343" y2="25987"/>
                        <a14:foregroundMark x1="35498" y1="26179" x2="49278" y2="35515"/>
                        <a14:foregroundMark x1="53752" y1="14052" x2="53968" y2="16939"/>
                        <a14:foregroundMark x1="73810" y1="59577" x2="76623" y2="61694"/>
                        <a14:foregroundMark x1="41126" y1="17998" x2="41126" y2="17998"/>
                        <a14:foregroundMark x1="55844" y1="19538" x2="55844" y2="19538"/>
                        <a14:foregroundMark x1="56061" y1="20693" x2="56061" y2="20693"/>
                        <a14:backgroundMark x1="65729" y1="21752" x2="72222" y2="15688"/>
                        <a14:backgroundMark x1="55772" y1="46679" x2="55772" y2="46679"/>
                        <a14:backgroundMark x1="47835" y1="36766" x2="45960" y2="35130"/>
                        <a14:backgroundMark x1="43074" y1="16651" x2="41486" y2="15496"/>
                        <a14:backgroundMark x1="56926" y1="18479" x2="55772" y2="176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" b="-4"/>
          <a:stretch/>
        </p:blipFill>
        <p:spPr bwMode="auto">
          <a:xfrm rot="368774">
            <a:off x="6282534" y="3037857"/>
            <a:ext cx="3138504" cy="2159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25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New members are </a:t>
            </a:r>
            <a:r>
              <a:rPr lang="nl-NL" dirty="0" err="1" smtClean="0"/>
              <a:t>welcome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064500" cy="4039333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Other universities are welcome to join. Eligibility criteria:</a:t>
            </a:r>
          </a:p>
          <a:p>
            <a:pPr lvl="0"/>
            <a:r>
              <a:rPr lang="en-GB" dirty="0" smtClean="0"/>
              <a:t>offer </a:t>
            </a:r>
            <a:r>
              <a:rPr lang="en-GB" dirty="0"/>
              <a:t>an aviation based curriculum either on air transport and/or aeronautics, and</a:t>
            </a:r>
            <a:endParaRPr lang="nl-NL" dirty="0"/>
          </a:p>
          <a:p>
            <a:pPr lvl="0"/>
            <a:r>
              <a:rPr lang="en-GB" dirty="0"/>
              <a:t>offer at least one semester of the curriculum in the English language, and</a:t>
            </a:r>
            <a:endParaRPr lang="nl-NL" dirty="0"/>
          </a:p>
          <a:p>
            <a:pPr lvl="0"/>
            <a:r>
              <a:rPr lang="en-GB" dirty="0"/>
              <a:t>offer a Bachelor or higher degree, and</a:t>
            </a:r>
            <a:endParaRPr lang="nl-NL" dirty="0"/>
          </a:p>
          <a:p>
            <a:pPr lvl="0"/>
            <a:r>
              <a:rPr lang="en-GB" dirty="0"/>
              <a:t>focus on finding practical solutions for challenges in the Aviation industry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3075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3306032"/>
            <a:ext cx="8229600" cy="1215170"/>
          </a:xfrm>
        </p:spPr>
        <p:txBody>
          <a:bodyPr/>
          <a:lstStyle/>
          <a:p>
            <a:r>
              <a:rPr lang="nl-NL" dirty="0" smtClean="0"/>
              <a:t>Monique Heiligers </a:t>
            </a:r>
            <a:r>
              <a:rPr lang="nl-NL" dirty="0"/>
              <a:t>|</a:t>
            </a:r>
            <a:r>
              <a:rPr lang="nl-NL" dirty="0" smtClean="0"/>
              <a:t> </a:t>
            </a:r>
            <a:r>
              <a:rPr lang="nl-NL" dirty="0" smtClean="0">
                <a:hlinkClick r:id="rId2"/>
              </a:rPr>
              <a:t>m.m.heiligers@hva.nl</a:t>
            </a:r>
            <a:r>
              <a:rPr lang="nl-NL" dirty="0" smtClean="0"/>
              <a:t> | +31 (0)6 211 56 174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24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/>
          <p:cNvSpPr/>
          <p:nvPr/>
        </p:nvSpPr>
        <p:spPr>
          <a:xfrm>
            <a:off x="-368300" y="2371499"/>
            <a:ext cx="9702800" cy="322920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ATAERA </a:t>
            </a:r>
            <a:r>
              <a:rPr lang="nl-NL" dirty="0" err="1" smtClean="0"/>
              <a:t>aviation</a:t>
            </a:r>
            <a:r>
              <a:rPr lang="nl-NL" dirty="0" smtClean="0"/>
              <a:t> </a:t>
            </a:r>
            <a:r>
              <a:rPr lang="nl-NL" dirty="0" err="1" smtClean="0"/>
              <a:t>universities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endParaRPr lang="nl-NL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349" y="1812253"/>
            <a:ext cx="1949320" cy="111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007" y="5504416"/>
            <a:ext cx="2396039" cy="7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64" y="4504730"/>
            <a:ext cx="2247132" cy="94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9" y="2371499"/>
            <a:ext cx="341131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519" y="3208978"/>
            <a:ext cx="1827488" cy="170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18" y="3153211"/>
            <a:ext cx="1962856" cy="124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003" y="5095761"/>
            <a:ext cx="1705655" cy="130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8609"/>
            <a:ext cx="2330045" cy="6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fbeelding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399" y="3071988"/>
            <a:ext cx="1238631" cy="132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03010"/>
            <a:ext cx="2546636" cy="72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65" y="5375814"/>
            <a:ext cx="2118532" cy="87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163163"/>
      </p:ext>
    </p:extLst>
  </p:cSld>
  <p:clrMapOvr>
    <a:masterClrMapping/>
  </p:clrMapOvr>
</p:sld>
</file>

<file path=ppt/theme/theme1.xml><?xml version="1.0" encoding="utf-8"?>
<a:theme xmlns:a="http://schemas.openxmlformats.org/drawingml/2006/main" name="thema hva standaar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hva standaard.thmx</Template>
  <TotalTime>17539</TotalTime>
  <Words>308</Words>
  <Application>Microsoft Macintosh PowerPoint</Application>
  <PresentationFormat>Diavoorstelling (4:3)</PresentationFormat>
  <Paragraphs>51</Paragraphs>
  <Slides>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thema hva standaard</vt:lpstr>
      <vt:lpstr>Ataera network Air transport and aeronautics education and research association</vt:lpstr>
      <vt:lpstr>Ataera network - members</vt:lpstr>
      <vt:lpstr>Ataera network - goal</vt:lpstr>
      <vt:lpstr>Ataera network - why</vt:lpstr>
      <vt:lpstr>Ataera network - activities</vt:lpstr>
      <vt:lpstr>New members are welcome</vt:lpstr>
      <vt:lpstr>Contact </vt:lpstr>
      <vt:lpstr>ATAERA aviation universities network</vt:lpstr>
    </vt:vector>
  </TitlesOfParts>
  <Company>Hogeschool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Hoofdlijnen aviation academy</dc:title>
  <dc:creator>Geert Boosten</dc:creator>
  <cp:lastModifiedBy>Monique Heiligers</cp:lastModifiedBy>
  <cp:revision>174</cp:revision>
  <cp:lastPrinted>2015-11-11T19:10:34Z</cp:lastPrinted>
  <dcterms:created xsi:type="dcterms:W3CDTF">2013-03-05T21:09:36Z</dcterms:created>
  <dcterms:modified xsi:type="dcterms:W3CDTF">2015-11-12T11:49:16Z</dcterms:modified>
</cp:coreProperties>
</file>