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6" r:id="rId1"/>
  </p:sldMasterIdLst>
  <p:notesMasterIdLst>
    <p:notesMasterId r:id="rId19"/>
  </p:notesMasterIdLst>
  <p:handoutMasterIdLst>
    <p:handoutMasterId r:id="rId20"/>
  </p:handoutMasterIdLst>
  <p:sldIdLst>
    <p:sldId id="264" r:id="rId2"/>
    <p:sldId id="348" r:id="rId3"/>
    <p:sldId id="323" r:id="rId4"/>
    <p:sldId id="326" r:id="rId5"/>
    <p:sldId id="336" r:id="rId6"/>
    <p:sldId id="340" r:id="rId7"/>
    <p:sldId id="350" r:id="rId8"/>
    <p:sldId id="351" r:id="rId9"/>
    <p:sldId id="337" r:id="rId10"/>
    <p:sldId id="353" r:id="rId11"/>
    <p:sldId id="338" r:id="rId12"/>
    <p:sldId id="354" r:id="rId13"/>
    <p:sldId id="355" r:id="rId14"/>
    <p:sldId id="341" r:id="rId15"/>
    <p:sldId id="343" r:id="rId16"/>
    <p:sldId id="345" r:id="rId17"/>
    <p:sldId id="356" r:id="rId18"/>
  </p:sldIdLst>
  <p:sldSz cx="9144000" cy="6858000" type="screen4x3"/>
  <p:notesSz cx="6888163" cy="10020300"/>
  <p:embeddedFontLst>
    <p:embeddedFont>
      <p:font typeface="DefusedLight" panose="00000400000000000000" pitchFamily="2" charset="0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5F5F5F"/>
    <a:srgbClr val="808080"/>
    <a:srgbClr val="C0C0C0"/>
    <a:srgbClr val="858C93"/>
    <a:srgbClr val="6B7483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5" autoAdjust="0"/>
    <p:restoredTop sz="82185" autoAdjust="0"/>
  </p:normalViewPr>
  <p:slideViewPr>
    <p:cSldViewPr snapToGrid="0">
      <p:cViewPr>
        <p:scale>
          <a:sx n="50" d="100"/>
          <a:sy n="50" d="100"/>
        </p:scale>
        <p:origin x="-2286" y="-306"/>
      </p:cViewPr>
      <p:guideLst>
        <p:guide orient="horz" pos="2160"/>
        <p:guide pos="1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890" y="-96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C3A27A-8398-416E-A4C6-55F29ED6D1B4}" type="doc">
      <dgm:prSet loTypeId="urn:microsoft.com/office/officeart/2005/8/layout/pyramid1" loCatId="pyramid" qsTypeId="urn:microsoft.com/office/officeart/2005/8/quickstyle/simple3" qsCatId="simple" csTypeId="urn:microsoft.com/office/officeart/2005/8/colors/accent1_2" csCatId="accent1" phldr="1"/>
      <dgm:spPr/>
    </dgm:pt>
    <dgm:pt modelId="{A815B602-C148-4CE2-888A-BF765A3670B4}">
      <dgm:prSet phldrT="[Text]" custT="1"/>
      <dgm:spPr/>
      <dgm:t>
        <a:bodyPr/>
        <a:lstStyle/>
        <a:p>
          <a:r>
            <a:rPr lang="en-GB" sz="1800" b="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Car parking</a:t>
          </a:r>
          <a:endParaRPr lang="en-GB" sz="1800" b="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gm:t>
    </dgm:pt>
    <dgm:pt modelId="{8B912AE0-0933-49B4-8281-17EB9748F700}" type="parTrans" cxnId="{A05D7450-4B4B-442C-A0B2-45367FCC66DB}">
      <dgm:prSet/>
      <dgm:spPr/>
      <dgm:t>
        <a:bodyPr/>
        <a:lstStyle/>
        <a:p>
          <a:endParaRPr lang="en-GB"/>
        </a:p>
      </dgm:t>
    </dgm:pt>
    <dgm:pt modelId="{42BEF368-671C-4792-A096-28BA4405BC81}" type="sibTrans" cxnId="{A05D7450-4B4B-442C-A0B2-45367FCC66DB}">
      <dgm:prSet/>
      <dgm:spPr/>
      <dgm:t>
        <a:bodyPr/>
        <a:lstStyle/>
        <a:p>
          <a:endParaRPr lang="en-GB"/>
        </a:p>
      </dgm:t>
    </dgm:pt>
    <dgm:pt modelId="{9A4050E3-26B6-4E88-B3AF-ECC7C90011DF}">
      <dgm:prSet phldrT="[Text]" custT="1"/>
      <dgm:spPr/>
      <dgm:t>
        <a:bodyPr/>
        <a:lstStyle/>
        <a:p>
          <a:r>
            <a:rPr lang="en-GB" sz="1800" b="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Taxi</a:t>
          </a:r>
          <a:endParaRPr lang="en-GB" sz="1800" b="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gm:t>
    </dgm:pt>
    <dgm:pt modelId="{62835DB2-3A54-44A0-BCA7-B6BE47EA5179}" type="parTrans" cxnId="{8B1D2E25-89C9-47B0-8E29-F4E22DBF46CE}">
      <dgm:prSet/>
      <dgm:spPr/>
      <dgm:t>
        <a:bodyPr/>
        <a:lstStyle/>
        <a:p>
          <a:endParaRPr lang="en-GB"/>
        </a:p>
      </dgm:t>
    </dgm:pt>
    <dgm:pt modelId="{2949EAB4-8926-4A3E-90B4-40E829AF70C1}" type="sibTrans" cxnId="{8B1D2E25-89C9-47B0-8E29-F4E22DBF46CE}">
      <dgm:prSet/>
      <dgm:spPr/>
      <dgm:t>
        <a:bodyPr/>
        <a:lstStyle/>
        <a:p>
          <a:endParaRPr lang="en-GB"/>
        </a:p>
      </dgm:t>
    </dgm:pt>
    <dgm:pt modelId="{67675D2A-30F0-4BA3-AC29-DAA08E794D92}">
      <dgm:prSet phldrT="[Text]" custT="1"/>
      <dgm:spPr/>
      <dgm:t>
        <a:bodyPr/>
        <a:lstStyle/>
        <a:p>
          <a:r>
            <a:rPr lang="en-GB" sz="1800" b="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Drop-off / pick-up</a:t>
          </a:r>
          <a:endParaRPr lang="en-GB" sz="1800" b="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gm:t>
    </dgm:pt>
    <dgm:pt modelId="{D58BD459-F153-4C1C-9588-B9096EB0971B}" type="parTrans" cxnId="{6D23C98D-BCDB-4241-A3DF-CDA634A70D3B}">
      <dgm:prSet/>
      <dgm:spPr/>
      <dgm:t>
        <a:bodyPr/>
        <a:lstStyle/>
        <a:p>
          <a:endParaRPr lang="en-GB"/>
        </a:p>
      </dgm:t>
    </dgm:pt>
    <dgm:pt modelId="{BEFB0D3B-ACEA-415F-B735-A78232B4E1D0}" type="sibTrans" cxnId="{6D23C98D-BCDB-4241-A3DF-CDA634A70D3B}">
      <dgm:prSet/>
      <dgm:spPr/>
      <dgm:t>
        <a:bodyPr/>
        <a:lstStyle/>
        <a:p>
          <a:endParaRPr lang="en-GB"/>
        </a:p>
      </dgm:t>
    </dgm:pt>
    <dgm:pt modelId="{5B5F5A3E-E9A0-47F7-B72E-F006B4F7D7E3}">
      <dgm:prSet phldrT="[Text]" custT="1"/>
      <dgm:spPr/>
      <dgm:t>
        <a:bodyPr/>
        <a:lstStyle/>
        <a:p>
          <a:endParaRPr lang="en-GB" sz="2000" dirty="0" smtClean="0"/>
        </a:p>
        <a:p>
          <a:endParaRPr lang="en-GB" sz="2000" dirty="0" smtClean="0"/>
        </a:p>
        <a:p>
          <a:r>
            <a:rPr lang="en-GB" sz="1800" b="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Public transport</a:t>
          </a:r>
          <a:r>
            <a:rPr lang="en-GB" sz="1800" b="1" dirty="0" smtClean="0">
              <a:solidFill>
                <a:srgbClr val="000066"/>
              </a:solidFill>
            </a:rPr>
            <a:t> </a:t>
          </a:r>
        </a:p>
        <a:p>
          <a:r>
            <a:rPr lang="en-GB" sz="2000" b="1" dirty="0" smtClean="0">
              <a:solidFill>
                <a:srgbClr val="000066"/>
              </a:solidFill>
            </a:rPr>
            <a:t>transport</a:t>
          </a:r>
          <a:endParaRPr lang="en-GB" sz="2000" b="1" dirty="0">
            <a:solidFill>
              <a:srgbClr val="000066"/>
            </a:solidFill>
          </a:endParaRPr>
        </a:p>
      </dgm:t>
    </dgm:pt>
    <dgm:pt modelId="{9A82ADAC-0058-42D9-8E73-661E9720AE97}" type="sibTrans" cxnId="{2FE13589-9B1D-4BEC-AB47-A356040BDC40}">
      <dgm:prSet/>
      <dgm:spPr/>
      <dgm:t>
        <a:bodyPr/>
        <a:lstStyle/>
        <a:p>
          <a:endParaRPr lang="en-GB"/>
        </a:p>
      </dgm:t>
    </dgm:pt>
    <dgm:pt modelId="{7FBECFFE-B30B-4125-8BC1-419277F15F20}" type="parTrans" cxnId="{2FE13589-9B1D-4BEC-AB47-A356040BDC40}">
      <dgm:prSet/>
      <dgm:spPr/>
      <dgm:t>
        <a:bodyPr/>
        <a:lstStyle/>
        <a:p>
          <a:endParaRPr lang="en-GB"/>
        </a:p>
      </dgm:t>
    </dgm:pt>
    <dgm:pt modelId="{6DA5050F-E8D6-4D64-91DD-8602283A3E33}" type="pres">
      <dgm:prSet presAssocID="{E9C3A27A-8398-416E-A4C6-55F29ED6D1B4}" presName="Name0" presStyleCnt="0">
        <dgm:presLayoutVars>
          <dgm:dir/>
          <dgm:animLvl val="lvl"/>
          <dgm:resizeHandles val="exact"/>
        </dgm:presLayoutVars>
      </dgm:prSet>
      <dgm:spPr/>
    </dgm:pt>
    <dgm:pt modelId="{491D4E34-743D-4E48-B9BF-049971FC9DDB}" type="pres">
      <dgm:prSet presAssocID="{5B5F5A3E-E9A0-47F7-B72E-F006B4F7D7E3}" presName="Name8" presStyleCnt="0"/>
      <dgm:spPr/>
    </dgm:pt>
    <dgm:pt modelId="{69C5DFEF-AD7F-49D8-AA59-FB4F37CDE034}" type="pres">
      <dgm:prSet presAssocID="{5B5F5A3E-E9A0-47F7-B72E-F006B4F7D7E3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C2F53E-F6E8-49B8-A451-6878CF3C87D8}" type="pres">
      <dgm:prSet presAssocID="{5B5F5A3E-E9A0-47F7-B72E-F006B4F7D7E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128847-6B01-43FF-A875-EFB8F8CF0C5E}" type="pres">
      <dgm:prSet presAssocID="{A815B602-C148-4CE2-888A-BF765A3670B4}" presName="Name8" presStyleCnt="0"/>
      <dgm:spPr/>
    </dgm:pt>
    <dgm:pt modelId="{68436C8B-F671-4FE9-A3DB-B1E524241403}" type="pres">
      <dgm:prSet presAssocID="{A815B602-C148-4CE2-888A-BF765A3670B4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5C71F4-6068-4FAC-9476-64CCC44ED793}" type="pres">
      <dgm:prSet presAssocID="{A815B602-C148-4CE2-888A-BF765A3670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1B9418-AAF0-4A1F-904C-7B1550EE6C4B}" type="pres">
      <dgm:prSet presAssocID="{9A4050E3-26B6-4E88-B3AF-ECC7C90011DF}" presName="Name8" presStyleCnt="0"/>
      <dgm:spPr/>
    </dgm:pt>
    <dgm:pt modelId="{43374402-F88F-4B73-B7E3-3309E0568F2F}" type="pres">
      <dgm:prSet presAssocID="{9A4050E3-26B6-4E88-B3AF-ECC7C90011DF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B9A280-02D9-4B0B-A55E-2A2C9B7A2C3E}" type="pres">
      <dgm:prSet presAssocID="{9A4050E3-26B6-4E88-B3AF-ECC7C90011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CA994D-6265-411A-8634-B61837794CE5}" type="pres">
      <dgm:prSet presAssocID="{67675D2A-30F0-4BA3-AC29-DAA08E794D92}" presName="Name8" presStyleCnt="0"/>
      <dgm:spPr/>
    </dgm:pt>
    <dgm:pt modelId="{DDB1F0D0-AE61-4D5A-AAE9-8DFFAA8FF2AD}" type="pres">
      <dgm:prSet presAssocID="{67675D2A-30F0-4BA3-AC29-DAA08E794D9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EE3E59-8133-48E7-822A-D3D10AD9F2D2}" type="pres">
      <dgm:prSet presAssocID="{67675D2A-30F0-4BA3-AC29-DAA08E794D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2FE5BA-024E-4885-8C69-84BF6BB88C51}" type="presOf" srcId="{5B5F5A3E-E9A0-47F7-B72E-F006B4F7D7E3}" destId="{69C5DFEF-AD7F-49D8-AA59-FB4F37CDE034}" srcOrd="0" destOrd="0" presId="urn:microsoft.com/office/officeart/2005/8/layout/pyramid1"/>
    <dgm:cxn modelId="{F5D95741-D7FF-4908-9B6B-578F2CA7BF61}" type="presOf" srcId="{67675D2A-30F0-4BA3-AC29-DAA08E794D92}" destId="{DDB1F0D0-AE61-4D5A-AAE9-8DFFAA8FF2AD}" srcOrd="0" destOrd="0" presId="urn:microsoft.com/office/officeart/2005/8/layout/pyramid1"/>
    <dgm:cxn modelId="{402F6109-2B97-42B7-BB33-D8D0E243BA3F}" type="presOf" srcId="{A815B602-C148-4CE2-888A-BF765A3670B4}" destId="{575C71F4-6068-4FAC-9476-64CCC44ED793}" srcOrd="1" destOrd="0" presId="urn:microsoft.com/office/officeart/2005/8/layout/pyramid1"/>
    <dgm:cxn modelId="{A05D7450-4B4B-442C-A0B2-45367FCC66DB}" srcId="{E9C3A27A-8398-416E-A4C6-55F29ED6D1B4}" destId="{A815B602-C148-4CE2-888A-BF765A3670B4}" srcOrd="1" destOrd="0" parTransId="{8B912AE0-0933-49B4-8281-17EB9748F700}" sibTransId="{42BEF368-671C-4792-A096-28BA4405BC81}"/>
    <dgm:cxn modelId="{CBCF03AE-1968-4D5D-BD11-1F84ECF39D8F}" type="presOf" srcId="{A815B602-C148-4CE2-888A-BF765A3670B4}" destId="{68436C8B-F671-4FE9-A3DB-B1E524241403}" srcOrd="0" destOrd="0" presId="urn:microsoft.com/office/officeart/2005/8/layout/pyramid1"/>
    <dgm:cxn modelId="{3A30EB1D-67FF-4573-ADF1-DAC45C3FF553}" type="presOf" srcId="{67675D2A-30F0-4BA3-AC29-DAA08E794D92}" destId="{B9EE3E59-8133-48E7-822A-D3D10AD9F2D2}" srcOrd="1" destOrd="0" presId="urn:microsoft.com/office/officeart/2005/8/layout/pyramid1"/>
    <dgm:cxn modelId="{8B1D2E25-89C9-47B0-8E29-F4E22DBF46CE}" srcId="{E9C3A27A-8398-416E-A4C6-55F29ED6D1B4}" destId="{9A4050E3-26B6-4E88-B3AF-ECC7C90011DF}" srcOrd="2" destOrd="0" parTransId="{62835DB2-3A54-44A0-BCA7-B6BE47EA5179}" sibTransId="{2949EAB4-8926-4A3E-90B4-40E829AF70C1}"/>
    <dgm:cxn modelId="{2757345F-4157-43CA-A157-91BD48ED1673}" type="presOf" srcId="{5B5F5A3E-E9A0-47F7-B72E-F006B4F7D7E3}" destId="{5CC2F53E-F6E8-49B8-A451-6878CF3C87D8}" srcOrd="1" destOrd="0" presId="urn:microsoft.com/office/officeart/2005/8/layout/pyramid1"/>
    <dgm:cxn modelId="{C5F706C8-DB61-48FD-A8A3-0C93F6B67264}" type="presOf" srcId="{E9C3A27A-8398-416E-A4C6-55F29ED6D1B4}" destId="{6DA5050F-E8D6-4D64-91DD-8602283A3E33}" srcOrd="0" destOrd="0" presId="urn:microsoft.com/office/officeart/2005/8/layout/pyramid1"/>
    <dgm:cxn modelId="{0629F7EE-9EE7-45E4-BE55-50D3FDECEA41}" type="presOf" srcId="{9A4050E3-26B6-4E88-B3AF-ECC7C90011DF}" destId="{DCB9A280-02D9-4B0B-A55E-2A2C9B7A2C3E}" srcOrd="1" destOrd="0" presId="urn:microsoft.com/office/officeart/2005/8/layout/pyramid1"/>
    <dgm:cxn modelId="{13AAA93A-B05E-4399-8378-B5C4AB3BD5B8}" type="presOf" srcId="{9A4050E3-26B6-4E88-B3AF-ECC7C90011DF}" destId="{43374402-F88F-4B73-B7E3-3309E0568F2F}" srcOrd="0" destOrd="0" presId="urn:microsoft.com/office/officeart/2005/8/layout/pyramid1"/>
    <dgm:cxn modelId="{6D23C98D-BCDB-4241-A3DF-CDA634A70D3B}" srcId="{E9C3A27A-8398-416E-A4C6-55F29ED6D1B4}" destId="{67675D2A-30F0-4BA3-AC29-DAA08E794D92}" srcOrd="3" destOrd="0" parTransId="{D58BD459-F153-4C1C-9588-B9096EB0971B}" sibTransId="{BEFB0D3B-ACEA-415F-B735-A78232B4E1D0}"/>
    <dgm:cxn modelId="{2FE13589-9B1D-4BEC-AB47-A356040BDC40}" srcId="{E9C3A27A-8398-416E-A4C6-55F29ED6D1B4}" destId="{5B5F5A3E-E9A0-47F7-B72E-F006B4F7D7E3}" srcOrd="0" destOrd="0" parTransId="{7FBECFFE-B30B-4125-8BC1-419277F15F20}" sibTransId="{9A82ADAC-0058-42D9-8E73-661E9720AE97}"/>
    <dgm:cxn modelId="{C1AF8A3D-52BF-4694-A768-BAA2AA7B98E7}" type="presParOf" srcId="{6DA5050F-E8D6-4D64-91DD-8602283A3E33}" destId="{491D4E34-743D-4E48-B9BF-049971FC9DDB}" srcOrd="0" destOrd="0" presId="urn:microsoft.com/office/officeart/2005/8/layout/pyramid1"/>
    <dgm:cxn modelId="{D15A6670-ECB6-42CF-9E92-57358674D3D1}" type="presParOf" srcId="{491D4E34-743D-4E48-B9BF-049971FC9DDB}" destId="{69C5DFEF-AD7F-49D8-AA59-FB4F37CDE034}" srcOrd="0" destOrd="0" presId="urn:microsoft.com/office/officeart/2005/8/layout/pyramid1"/>
    <dgm:cxn modelId="{224919EE-8E52-402D-B871-39048C934E04}" type="presParOf" srcId="{491D4E34-743D-4E48-B9BF-049971FC9DDB}" destId="{5CC2F53E-F6E8-49B8-A451-6878CF3C87D8}" srcOrd="1" destOrd="0" presId="urn:microsoft.com/office/officeart/2005/8/layout/pyramid1"/>
    <dgm:cxn modelId="{303AF5C5-FC6C-46FA-B01B-410B5198A8BB}" type="presParOf" srcId="{6DA5050F-E8D6-4D64-91DD-8602283A3E33}" destId="{CB128847-6B01-43FF-A875-EFB8F8CF0C5E}" srcOrd="1" destOrd="0" presId="urn:microsoft.com/office/officeart/2005/8/layout/pyramid1"/>
    <dgm:cxn modelId="{3204C38B-581F-4C9F-AAEB-C28792BBDA0F}" type="presParOf" srcId="{CB128847-6B01-43FF-A875-EFB8F8CF0C5E}" destId="{68436C8B-F671-4FE9-A3DB-B1E524241403}" srcOrd="0" destOrd="0" presId="urn:microsoft.com/office/officeart/2005/8/layout/pyramid1"/>
    <dgm:cxn modelId="{C5F74200-0DC1-4937-9E82-14A2F2AC0DDE}" type="presParOf" srcId="{CB128847-6B01-43FF-A875-EFB8F8CF0C5E}" destId="{575C71F4-6068-4FAC-9476-64CCC44ED793}" srcOrd="1" destOrd="0" presId="urn:microsoft.com/office/officeart/2005/8/layout/pyramid1"/>
    <dgm:cxn modelId="{513DF08F-017E-4934-BFB4-BDC683A6DDDA}" type="presParOf" srcId="{6DA5050F-E8D6-4D64-91DD-8602283A3E33}" destId="{9E1B9418-AAF0-4A1F-904C-7B1550EE6C4B}" srcOrd="2" destOrd="0" presId="urn:microsoft.com/office/officeart/2005/8/layout/pyramid1"/>
    <dgm:cxn modelId="{F3B50002-612B-46BA-8111-4E30BB366C46}" type="presParOf" srcId="{9E1B9418-AAF0-4A1F-904C-7B1550EE6C4B}" destId="{43374402-F88F-4B73-B7E3-3309E0568F2F}" srcOrd="0" destOrd="0" presId="urn:microsoft.com/office/officeart/2005/8/layout/pyramid1"/>
    <dgm:cxn modelId="{E3BCC8AE-4B66-4AF8-8E3A-301E5BDC8A15}" type="presParOf" srcId="{9E1B9418-AAF0-4A1F-904C-7B1550EE6C4B}" destId="{DCB9A280-02D9-4B0B-A55E-2A2C9B7A2C3E}" srcOrd="1" destOrd="0" presId="urn:microsoft.com/office/officeart/2005/8/layout/pyramid1"/>
    <dgm:cxn modelId="{649B3256-87FD-47AE-8AA2-76E6066417CD}" type="presParOf" srcId="{6DA5050F-E8D6-4D64-91DD-8602283A3E33}" destId="{3FCA994D-6265-411A-8634-B61837794CE5}" srcOrd="3" destOrd="0" presId="urn:microsoft.com/office/officeart/2005/8/layout/pyramid1"/>
    <dgm:cxn modelId="{A2C53A3E-69AF-46BF-B412-2E44E622899C}" type="presParOf" srcId="{3FCA994D-6265-411A-8634-B61837794CE5}" destId="{DDB1F0D0-AE61-4D5A-AAE9-8DFFAA8FF2AD}" srcOrd="0" destOrd="0" presId="urn:microsoft.com/office/officeart/2005/8/layout/pyramid1"/>
    <dgm:cxn modelId="{F93438C4-72D7-4B8A-BD53-E07E8859E699}" type="presParOf" srcId="{3FCA994D-6265-411A-8634-B61837794CE5}" destId="{B9EE3E59-8133-48E7-822A-D3D10AD9F2D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5DFEF-AD7F-49D8-AA59-FB4F37CDE034}">
      <dsp:nvSpPr>
        <dsp:cNvPr id="0" name=""/>
        <dsp:cNvSpPr/>
      </dsp:nvSpPr>
      <dsp:spPr>
        <a:xfrm>
          <a:off x="1755195" y="0"/>
          <a:ext cx="1170130" cy="954106"/>
        </a:xfrm>
        <a:prstGeom prst="trapezoid">
          <a:avLst>
            <a:gd name="adj" fmla="val 6132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Public transport</a:t>
          </a:r>
          <a:r>
            <a:rPr lang="en-GB" sz="1800" b="1" kern="1200" dirty="0" smtClean="0">
              <a:solidFill>
                <a:srgbClr val="000066"/>
              </a:solidFill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rgbClr val="000066"/>
              </a:solidFill>
            </a:rPr>
            <a:t>transport</a:t>
          </a:r>
          <a:endParaRPr lang="en-GB" sz="2000" b="1" kern="1200" dirty="0">
            <a:solidFill>
              <a:srgbClr val="000066"/>
            </a:solidFill>
          </a:endParaRPr>
        </a:p>
      </dsp:txBody>
      <dsp:txXfrm>
        <a:off x="1755195" y="0"/>
        <a:ext cx="1170130" cy="954106"/>
      </dsp:txXfrm>
    </dsp:sp>
    <dsp:sp modelId="{68436C8B-F671-4FE9-A3DB-B1E524241403}">
      <dsp:nvSpPr>
        <dsp:cNvPr id="0" name=""/>
        <dsp:cNvSpPr/>
      </dsp:nvSpPr>
      <dsp:spPr>
        <a:xfrm>
          <a:off x="1170130" y="954106"/>
          <a:ext cx="2340260" cy="954106"/>
        </a:xfrm>
        <a:prstGeom prst="trapezoid">
          <a:avLst>
            <a:gd name="adj" fmla="val 6132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Car parking</a:t>
          </a:r>
          <a:endParaRPr lang="en-GB" sz="1800" b="0" kern="120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sp:txBody>
      <dsp:txXfrm>
        <a:off x="1579675" y="954106"/>
        <a:ext cx="1521169" cy="954106"/>
      </dsp:txXfrm>
    </dsp:sp>
    <dsp:sp modelId="{43374402-F88F-4B73-B7E3-3309E0568F2F}">
      <dsp:nvSpPr>
        <dsp:cNvPr id="0" name=""/>
        <dsp:cNvSpPr/>
      </dsp:nvSpPr>
      <dsp:spPr>
        <a:xfrm>
          <a:off x="585065" y="1908212"/>
          <a:ext cx="3510390" cy="954106"/>
        </a:xfrm>
        <a:prstGeom prst="trapezoid">
          <a:avLst>
            <a:gd name="adj" fmla="val 6132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Taxi</a:t>
          </a:r>
          <a:endParaRPr lang="en-GB" sz="1800" b="0" kern="120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sp:txBody>
      <dsp:txXfrm>
        <a:off x="1199383" y="1908212"/>
        <a:ext cx="2281753" cy="954106"/>
      </dsp:txXfrm>
    </dsp:sp>
    <dsp:sp modelId="{DDB1F0D0-AE61-4D5A-AAE9-8DFFAA8FF2AD}">
      <dsp:nvSpPr>
        <dsp:cNvPr id="0" name=""/>
        <dsp:cNvSpPr/>
      </dsp:nvSpPr>
      <dsp:spPr>
        <a:xfrm>
          <a:off x="0" y="2862318"/>
          <a:ext cx="4680520" cy="954106"/>
        </a:xfrm>
        <a:prstGeom prst="trapezoid">
          <a:avLst>
            <a:gd name="adj" fmla="val 61321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rPr>
            <a:t>Drop-off / pick-up</a:t>
          </a:r>
          <a:endParaRPr lang="en-GB" sz="1800" b="0" kern="1200" dirty="0">
            <a:solidFill>
              <a:srgbClr val="000066"/>
            </a:solidFill>
            <a:latin typeface="Arial" pitchFamily="34" charset="0"/>
            <a:cs typeface="Arial" pitchFamily="34" charset="0"/>
          </a:endParaRPr>
        </a:p>
      </dsp:txBody>
      <dsp:txXfrm>
        <a:off x="819090" y="2862318"/>
        <a:ext cx="3042338" cy="954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99" y="1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517346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99" y="9517346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8EEF4D-98A3-4D23-9B4D-2B8EE59677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169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99" y="1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10150" cy="3757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9470" y="4759482"/>
            <a:ext cx="5509227" cy="450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517346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99" y="9517346"/>
            <a:ext cx="2984436" cy="50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4" rIns="93430" bIns="467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2F4DD1-F0AD-4965-BF5C-DC1B8DDA9E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669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kern="0" dirty="0" smtClean="0"/>
              <a:t>Since 2007 : Lecturer in Masters courses in ‘Airport Planning and Management’ (course director) and ‘Air Transport Management’ at Cranfield</a:t>
            </a:r>
          </a:p>
          <a:p>
            <a:r>
              <a:rPr lang="en-GB" kern="0" dirty="0" smtClean="0"/>
              <a:t>Worked for former UK airport operator BAA at Heathrow and Gatwick from 1997-2006</a:t>
            </a:r>
          </a:p>
          <a:p>
            <a:r>
              <a:rPr lang="en-GB" kern="0" dirty="0" smtClean="0"/>
              <a:t>Now working part-time to pursue PhD research in airport surface access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Interviews with 14 airport</a:t>
            </a:r>
            <a:r>
              <a:rPr lang="en-GB" baseline="0" dirty="0" smtClean="0"/>
              <a:t> transport managers in UK airports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B30FE5-82C4-437F-B61D-2807F04AFE2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29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476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097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kern="0" dirty="0" smtClean="0"/>
              <a:t>Since 2007 : Lecturer in Masters courses in ‘Airport Planning and Management’ (course director) and ‘Air Transport Management’ at Cranfield</a:t>
            </a:r>
          </a:p>
          <a:p>
            <a:r>
              <a:rPr lang="en-GB" kern="0" dirty="0" smtClean="0"/>
              <a:t>Worked for former UK airport operator BAA at Heathrow and Gatwick from 1997-2006</a:t>
            </a:r>
          </a:p>
          <a:p>
            <a:r>
              <a:rPr lang="en-GB" kern="0" dirty="0" smtClean="0"/>
              <a:t>Now working part-time to pursue PhD research in airport surface access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F4DD1-F0AD-4965-BF5C-DC1B8DDA9EAB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6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3733" name="Picture 5" descr="bg_keylin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sp useBgFill="1">
          <p:nvSpPr>
            <p:cNvPr id="73734" name="Rectangle 6"/>
            <p:cNvSpPr>
              <a:spLocks noChangeArrowheads="1"/>
            </p:cNvSpPr>
            <p:nvPr userDrawn="1"/>
          </p:nvSpPr>
          <p:spPr bwMode="auto">
            <a:xfrm>
              <a:off x="4354" y="4109"/>
              <a:ext cx="286" cy="11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58763"/>
            <a:ext cx="4178300" cy="172720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213" y="3852863"/>
            <a:ext cx="4992687" cy="1752600"/>
          </a:xfrm>
        </p:spPr>
        <p:txBody>
          <a:bodyPr/>
          <a:lstStyle>
            <a:lvl1pPr marL="0" indent="0">
              <a:buFontTx/>
              <a:buNone/>
              <a:defRPr sz="2100">
                <a:latin typeface="DefusedLight" pitchFamily="2" charset="0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5250" y="131763"/>
            <a:ext cx="2089150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4625" y="131763"/>
            <a:ext cx="61182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025" y="2133600"/>
            <a:ext cx="4090988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3413" y="2133600"/>
            <a:ext cx="4090987" cy="3990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86" name="Group 2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6885" name="Group 21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pic>
            <p:nvPicPr>
              <p:cNvPr id="36871" name="Picture 7" descr="bg_standard"/>
              <p:cNvPicPr>
                <a:picLocks noChangeAspect="1" noChangeArrowheads="1"/>
              </p:cNvPicPr>
              <p:nvPr userDrawn="1"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5760" cy="4320"/>
              </a:xfrm>
              <a:prstGeom prst="rect">
                <a:avLst/>
              </a:prstGeom>
              <a:noFill/>
            </p:spPr>
          </p:pic>
          <p:sp useBgFill="1">
            <p:nvSpPr>
              <p:cNvPr id="36877" name="Rectangle 13"/>
              <p:cNvSpPr>
                <a:spLocks noChangeArrowheads="1"/>
              </p:cNvSpPr>
              <p:nvPr userDrawn="1"/>
            </p:nvSpPr>
            <p:spPr bwMode="auto">
              <a:xfrm>
                <a:off x="4354" y="4109"/>
                <a:ext cx="286" cy="11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 useBgFill="1">
          <p:nvSpPr>
            <p:cNvPr id="36883" name="Rectangle 19"/>
            <p:cNvSpPr>
              <a:spLocks noChangeArrowheads="1"/>
            </p:cNvSpPr>
            <p:nvPr userDrawn="1"/>
          </p:nvSpPr>
          <p:spPr bwMode="auto">
            <a:xfrm>
              <a:off x="0" y="0"/>
              <a:ext cx="2880" cy="153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625" y="131763"/>
            <a:ext cx="6581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025" y="2133600"/>
            <a:ext cx="83343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92929"/>
          </a:solidFill>
          <a:latin typeface="DefusedLight" pitchFamily="2" charset="0"/>
        </a:defRPr>
      </a:lvl9pPr>
    </p:titleStyle>
    <p:bodyStyle>
      <a:lvl1pPr marL="269875" indent="-269875" algn="l" rtl="0" fontAlgn="base">
        <a:spcBef>
          <a:spcPct val="50000"/>
        </a:spcBef>
        <a:spcAft>
          <a:spcPct val="0"/>
        </a:spcAft>
        <a:buChar char="•"/>
        <a:defRPr sz="2200">
          <a:solidFill>
            <a:srgbClr val="292929"/>
          </a:solidFill>
          <a:latin typeface="+mn-lt"/>
          <a:ea typeface="+mn-ea"/>
          <a:cs typeface="+mn-cs"/>
        </a:defRPr>
      </a:lvl1pPr>
      <a:lvl2pPr marL="825500" indent="-28575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292929"/>
          </a:solidFill>
          <a:latin typeface="+mn-lt"/>
        </a:defRPr>
      </a:lvl2pPr>
      <a:lvl3pPr marL="1233488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292929"/>
          </a:solidFill>
          <a:latin typeface="+mn-lt"/>
        </a:defRPr>
      </a:lvl3pPr>
      <a:lvl4pPr marL="164147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29292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9292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9292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9292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9292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99986"/>
            <a:ext cx="4178300" cy="1343025"/>
          </a:xfrm>
        </p:spPr>
        <p:txBody>
          <a:bodyPr/>
          <a:lstStyle/>
          <a:p>
            <a:r>
              <a:rPr lang="en-GB" sz="2800" dirty="0"/>
              <a:t>T</a:t>
            </a:r>
            <a:r>
              <a:rPr lang="en-GB" sz="2800" dirty="0" smtClean="0"/>
              <a:t>rends in airport surface access in the London multi-airport system</a:t>
            </a:r>
            <a:endParaRPr lang="en-GB" sz="2800" dirty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1900" dirty="0"/>
          </a:p>
          <a:p>
            <a:pPr>
              <a:lnSpc>
                <a:spcPct val="90000"/>
              </a:lnSpc>
            </a:pPr>
            <a:r>
              <a:rPr lang="en-GB" sz="2800" dirty="0"/>
              <a:t>Richard </a:t>
            </a:r>
            <a:r>
              <a:rPr lang="en-GB" sz="2800" dirty="0" smtClean="0"/>
              <a:t>Moxon</a:t>
            </a:r>
          </a:p>
          <a:p>
            <a:pPr>
              <a:lnSpc>
                <a:spcPct val="90000"/>
              </a:lnSpc>
            </a:pPr>
            <a:r>
              <a:rPr lang="en-GB" sz="2000" dirty="0" smtClean="0"/>
              <a:t>Senior Lecturer, Air Transport Management Group, Cranfield University, UK</a:t>
            </a:r>
          </a:p>
          <a:p>
            <a:pPr>
              <a:lnSpc>
                <a:spcPct val="90000"/>
              </a:lnSpc>
            </a:pPr>
            <a:r>
              <a:rPr lang="en-GB" sz="2000" dirty="0" err="1" smtClean="0"/>
              <a:t>r.moxon@cranfield.ac.uk</a:t>
            </a: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November 13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2015</a:t>
            </a:r>
            <a:endParaRPr lang="en-GB" sz="2000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952"/>
            <a:ext cx="9144000" cy="689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1950" y="1885030"/>
            <a:ext cx="8420100" cy="304698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292929"/>
                </a:solidFill>
              </a:rPr>
              <a:t>Drivers of shift to public transport 2003-2013 : </a:t>
            </a:r>
          </a:p>
          <a:p>
            <a:endParaRPr lang="en-GB" sz="2400" dirty="0">
              <a:solidFill>
                <a:srgbClr val="292929"/>
              </a:solidFill>
            </a:endParaRPr>
          </a:p>
          <a:p>
            <a:r>
              <a:rPr lang="en-GB" sz="2400" dirty="0" smtClean="0">
                <a:solidFill>
                  <a:srgbClr val="292929"/>
                </a:solidFill>
              </a:rPr>
              <a:t>Heathrow, Gatwick and Stansted : Foreign leisure </a:t>
            </a:r>
            <a:r>
              <a:rPr lang="en-GB" sz="2400" dirty="0" err="1" smtClean="0">
                <a:solidFill>
                  <a:srgbClr val="292929"/>
                </a:solidFill>
              </a:rPr>
              <a:t>pax</a:t>
            </a:r>
            <a:endParaRPr lang="en-GB" sz="2400" dirty="0" smtClean="0">
              <a:solidFill>
                <a:srgbClr val="292929"/>
              </a:solidFill>
            </a:endParaRPr>
          </a:p>
          <a:p>
            <a:endParaRPr lang="en-GB" sz="2400" dirty="0">
              <a:solidFill>
                <a:srgbClr val="292929"/>
              </a:solidFill>
            </a:endParaRPr>
          </a:p>
          <a:p>
            <a:r>
              <a:rPr lang="en-GB" sz="2400" dirty="0" smtClean="0">
                <a:solidFill>
                  <a:srgbClr val="292929"/>
                </a:solidFill>
              </a:rPr>
              <a:t>London City : Foreign  business </a:t>
            </a:r>
            <a:r>
              <a:rPr lang="en-GB" sz="2400" dirty="0" err="1" smtClean="0">
                <a:solidFill>
                  <a:srgbClr val="292929"/>
                </a:solidFill>
              </a:rPr>
              <a:t>pax</a:t>
            </a:r>
            <a:endParaRPr lang="en-GB" sz="2400" dirty="0" smtClean="0">
              <a:solidFill>
                <a:srgbClr val="292929"/>
              </a:solidFill>
            </a:endParaRPr>
          </a:p>
          <a:p>
            <a:endParaRPr lang="en-GB" sz="2400" dirty="0">
              <a:solidFill>
                <a:srgbClr val="292929"/>
              </a:solidFill>
            </a:endParaRPr>
          </a:p>
          <a:p>
            <a:r>
              <a:rPr lang="en-GB" sz="2400" dirty="0" smtClean="0">
                <a:solidFill>
                  <a:srgbClr val="292929"/>
                </a:solidFill>
              </a:rPr>
              <a:t>London Luton : UK leisure </a:t>
            </a:r>
            <a:r>
              <a:rPr lang="en-GB" sz="2400" dirty="0" err="1" smtClean="0">
                <a:solidFill>
                  <a:srgbClr val="292929"/>
                </a:solidFill>
              </a:rPr>
              <a:t>pax</a:t>
            </a:r>
            <a:endParaRPr lang="en-GB" sz="2400" dirty="0" smtClean="0">
              <a:solidFill>
                <a:srgbClr val="292929"/>
              </a:solidFill>
            </a:endParaRPr>
          </a:p>
          <a:p>
            <a:endParaRPr lang="en-GB" sz="2400" dirty="0">
              <a:solidFill>
                <a:srgbClr val="292929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547703" y="5776615"/>
            <a:ext cx="0" cy="9144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14403" y="6115050"/>
            <a:ext cx="4381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Market segmentation by nationality and trip purpose</a:t>
            </a:r>
            <a:endParaRPr lang="en-GB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68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Staff Public Transport Surface Access Modal Share 2003-2013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 : Airports (2014)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161742"/>
            <a:ext cx="8850156" cy="4991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59059" y="615011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2014?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1695450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All going up, </a:t>
            </a:r>
          </a:p>
          <a:p>
            <a:r>
              <a:rPr lang="en-GB" sz="1400" dirty="0">
                <a:solidFill>
                  <a:srgbClr val="FF0000"/>
                </a:solidFill>
              </a:rPr>
              <a:t>e</a:t>
            </a:r>
            <a:r>
              <a:rPr lang="en-GB" sz="1400" dirty="0" smtClean="0">
                <a:solidFill>
                  <a:srgbClr val="FF0000"/>
                </a:solidFill>
              </a:rPr>
              <a:t>xcept LGW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562850" cy="1143000"/>
          </a:xfrm>
        </p:spPr>
        <p:txBody>
          <a:bodyPr/>
          <a:lstStyle/>
          <a:p>
            <a:r>
              <a:rPr lang="en-GB" dirty="0" smtClean="0"/>
              <a:t>Surface Access </a:t>
            </a:r>
            <a:r>
              <a:rPr lang="en-GB" dirty="0" smtClean="0"/>
              <a:t>Strategy targets </a:t>
            </a:r>
            <a:r>
              <a:rPr lang="en-GB" dirty="0" smtClean="0"/>
              <a:t>- passengers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569283"/>
              </p:ext>
            </p:extLst>
          </p:nvPr>
        </p:nvGraphicFramePr>
        <p:xfrm>
          <a:off x="285749" y="1162051"/>
          <a:ext cx="8629650" cy="5124452"/>
        </p:xfrm>
        <a:graphic>
          <a:graphicData uri="http://schemas.openxmlformats.org/drawingml/2006/table">
            <a:tbl>
              <a:tblPr firstRow="1" firstCol="1" bandRow="1"/>
              <a:tblGrid>
                <a:gridCol w="2875928"/>
                <a:gridCol w="2876861"/>
                <a:gridCol w="2876861"/>
              </a:tblGrid>
              <a:tr h="535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2003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CITY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Encourage more local bus services to divert into LCA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70% public transport by 2023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GATWICK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public transport by 2008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public transport by 40 </a:t>
                      </a:r>
                      <a:r>
                        <a:rPr lang="en-GB" sz="1800" dirty="0" err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mppa</a:t>
                      </a: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en-GB" sz="1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HEATHROW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public transport by end of 2007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&gt; 40% public transport by 2019</a:t>
                      </a:r>
                      <a:endParaRPr lang="en-GB" sz="1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LUTON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30% public transport (no target year)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public transport by 2017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STANSTED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25% public transport by 2005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43% public transport by 35 </a:t>
                      </a:r>
                      <a:r>
                        <a:rPr lang="en-GB" sz="1800" dirty="0" err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mppa</a:t>
                      </a: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en-GB" sz="1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SOUTHEND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 specific target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&gt; or = 20% public transport by 1.5 </a:t>
                      </a:r>
                      <a:r>
                        <a:rPr lang="en-GB" sz="1800" dirty="0" err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mppa</a:t>
                      </a: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 and 25% by 2mppa*</a:t>
                      </a:r>
                      <a:endParaRPr lang="en-GB" sz="1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2900" y="6390501"/>
            <a:ext cx="76899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dirty="0" err="1"/>
              <a:t>m</a:t>
            </a:r>
            <a:r>
              <a:rPr lang="en-GB" dirty="0" err="1" smtClean="0"/>
              <a:t>ppa</a:t>
            </a:r>
            <a:r>
              <a:rPr lang="en-GB" dirty="0" smtClean="0"/>
              <a:t> = millions of passengers per annum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396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2012400"/>
              </p:ext>
            </p:extLst>
          </p:nvPr>
        </p:nvGraphicFramePr>
        <p:xfrm>
          <a:off x="419099" y="1085849"/>
          <a:ext cx="8172450" cy="4993090"/>
        </p:xfrm>
        <a:graphic>
          <a:graphicData uri="http://schemas.openxmlformats.org/drawingml/2006/table">
            <a:tbl>
              <a:tblPr firstRow="1" firstCol="1" bandRow="1"/>
              <a:tblGrid>
                <a:gridCol w="2723560"/>
                <a:gridCol w="2724445"/>
                <a:gridCol w="2724445"/>
              </a:tblGrid>
              <a:tr h="266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2003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CITY 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Encourage more local bus services to divert into LCA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single occupancy private vehicle by 2023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GATWICK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12% of staff living in </a:t>
                      </a:r>
                      <a:r>
                        <a:rPr lang="en-GB" sz="1600" dirty="0" smtClean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Crawley/</a:t>
                      </a:r>
                      <a:r>
                        <a:rPr lang="en-GB" sz="1600" dirty="0" err="1" smtClean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Horley</a:t>
                      </a:r>
                      <a:r>
                        <a:rPr lang="en-GB" sz="1600" dirty="0" smtClean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use local bus. Double staff </a:t>
                      </a:r>
                      <a:r>
                        <a:rPr lang="en-GB" sz="1600" dirty="0" smtClean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cycling </a:t>
                      </a: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by 2008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40% public transport by 40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mppa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4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HEATHROW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2.6% staff cycling by 2003. 2000 car sharers with 65% actively sharing by 2003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&lt; 45% single occupancy  private vehicle by 2019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LUTON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6% public transport (no target year)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&lt; or = 60% single occupancy private vehicle by 2017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STANSTED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88% arrive as car drivers by 2003. 25% arrive as car passengers by 2004. Double cycling by end of 2003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&lt; or = 70% single occupancy private vehicle by 35 </a:t>
                      </a:r>
                      <a:r>
                        <a:rPr lang="en-GB" sz="1600" dirty="0" err="1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mppa</a:t>
                      </a: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6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LONDON SOUTHEND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No specific target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4F81BD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Sustain &lt; or = 65%  staff single occupancy vehicle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71450"/>
            <a:ext cx="6581775" cy="1143000"/>
          </a:xfrm>
        </p:spPr>
        <p:txBody>
          <a:bodyPr/>
          <a:lstStyle/>
          <a:p>
            <a:r>
              <a:rPr lang="en-GB" dirty="0" smtClean="0"/>
              <a:t>Surface Access </a:t>
            </a:r>
            <a:r>
              <a:rPr lang="en-GB" dirty="0" smtClean="0"/>
              <a:t>Strategy targets </a:t>
            </a:r>
            <a:r>
              <a:rPr lang="en-GB" dirty="0" smtClean="0"/>
              <a:t>– staff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302454"/>
            <a:ext cx="72939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New focus on single occupancy vehicles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7051668" y="6193536"/>
            <a:ext cx="484632" cy="4892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43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6581775" cy="1143000"/>
          </a:xfrm>
        </p:spPr>
        <p:txBody>
          <a:bodyPr/>
          <a:lstStyle/>
          <a:p>
            <a:r>
              <a:rPr lang="en-GB" dirty="0" smtClean="0"/>
              <a:t>Passenger modal split 2012*/2013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5350"/>
            <a:ext cx="8077200" cy="532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 : UK CAA, Southend Airport* (2014)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2038350" y="3557574"/>
            <a:ext cx="247650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5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6581775" cy="1143000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taff modal split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                              Source </a:t>
            </a:r>
            <a:r>
              <a:rPr lang="en-GB" dirty="0" smtClean="0"/>
              <a:t>: Airports (2014)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0" y="898305"/>
            <a:ext cx="8520090" cy="519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7103" y="6151602"/>
            <a:ext cx="31101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Smaller airports close to city centres </a:t>
            </a:r>
          </a:p>
          <a:p>
            <a:r>
              <a:rPr lang="en-GB" sz="1400" i="1" dirty="0" smtClean="0">
                <a:solidFill>
                  <a:srgbClr val="FF0000"/>
                </a:solidFill>
              </a:rPr>
              <a:t>= more resilience in bad weather </a:t>
            </a:r>
          </a:p>
          <a:p>
            <a:r>
              <a:rPr lang="en-GB" sz="1400" i="1" dirty="0" smtClean="0">
                <a:solidFill>
                  <a:srgbClr val="FF0000"/>
                </a:solidFill>
              </a:rPr>
              <a:t>and emergencies</a:t>
            </a:r>
            <a:endParaRPr lang="en-GB" sz="1400" i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973650" y="6151602"/>
            <a:ext cx="210305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05700" y="4308254"/>
            <a:ext cx="190500" cy="914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44676" y="4000477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0000"/>
                </a:solidFill>
              </a:rPr>
              <a:t>Big focus</a:t>
            </a:r>
          </a:p>
        </p:txBody>
      </p:sp>
    </p:spTree>
    <p:extLst>
      <p:ext uri="{BB962C8B-B14F-4D97-AF65-F5344CB8AC3E}">
        <p14:creationId xmlns:p14="http://schemas.microsoft.com/office/powerpoint/2010/main" val="56630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</a:t>
            </a:r>
            <a:r>
              <a:rPr lang="en-GB" dirty="0" smtClean="0"/>
              <a:t>trends and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485900"/>
            <a:ext cx="8334375" cy="3990975"/>
          </a:xfrm>
        </p:spPr>
        <p:txBody>
          <a:bodyPr/>
          <a:lstStyle/>
          <a:p>
            <a:r>
              <a:rPr lang="en-GB" dirty="0" smtClean="0"/>
              <a:t>Further consideration of charging users to drop off passengers at airports</a:t>
            </a:r>
          </a:p>
          <a:p>
            <a:r>
              <a:rPr lang="en-GB" dirty="0" smtClean="0"/>
              <a:t>Investigation of methods to discourage empty taxi journeys </a:t>
            </a:r>
            <a:r>
              <a:rPr lang="en-GB" dirty="0" smtClean="0"/>
              <a:t>to or from </a:t>
            </a:r>
            <a:r>
              <a:rPr lang="en-GB" dirty="0" smtClean="0"/>
              <a:t>the airport</a:t>
            </a:r>
          </a:p>
          <a:p>
            <a:r>
              <a:rPr lang="en-GB" dirty="0" smtClean="0"/>
              <a:t>Increased pressure on public transport operators to provide early and late services for operational staff</a:t>
            </a:r>
          </a:p>
          <a:p>
            <a:r>
              <a:rPr lang="en-GB" dirty="0" smtClean="0"/>
              <a:t>More ambitious targets for staff and passenger airport access as conditions of planning approval</a:t>
            </a:r>
          </a:p>
          <a:p>
            <a:r>
              <a:rPr lang="en-GB" dirty="0" smtClean="0"/>
              <a:t>Further recognition of environmental (as well as commercial) advantages of passenger parking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40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99986"/>
            <a:ext cx="4178300" cy="1343025"/>
          </a:xfrm>
        </p:spPr>
        <p:txBody>
          <a:bodyPr/>
          <a:lstStyle/>
          <a:p>
            <a:r>
              <a:rPr lang="en-GB" sz="2800" dirty="0"/>
              <a:t>T</a:t>
            </a:r>
            <a:r>
              <a:rPr lang="en-GB" sz="2800" dirty="0" smtClean="0"/>
              <a:t>rends in airport surface access in the London multi-airport system</a:t>
            </a:r>
            <a:endParaRPr lang="en-GB" sz="2800" dirty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sz="1900" dirty="0"/>
          </a:p>
          <a:p>
            <a:pPr>
              <a:lnSpc>
                <a:spcPct val="90000"/>
              </a:lnSpc>
            </a:pPr>
            <a:r>
              <a:rPr lang="en-GB" sz="2800" dirty="0"/>
              <a:t>Richard </a:t>
            </a:r>
            <a:r>
              <a:rPr lang="en-GB" sz="2800" dirty="0" smtClean="0"/>
              <a:t>Moxon</a:t>
            </a:r>
          </a:p>
          <a:p>
            <a:pPr>
              <a:lnSpc>
                <a:spcPct val="90000"/>
              </a:lnSpc>
            </a:pPr>
            <a:r>
              <a:rPr lang="en-GB" sz="2000" dirty="0" smtClean="0"/>
              <a:t>Senior Lecturer, Air Transport Management Group, Cranfield University, UK</a:t>
            </a:r>
          </a:p>
          <a:p>
            <a:pPr>
              <a:lnSpc>
                <a:spcPct val="90000"/>
              </a:lnSpc>
            </a:pPr>
            <a:r>
              <a:rPr lang="en-GB" sz="2000" dirty="0" err="1" smtClean="0"/>
              <a:t>r.moxon@cranfield.ac.uk</a:t>
            </a: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000" dirty="0" smtClean="0"/>
              <a:t>November 13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2015</a:t>
            </a:r>
            <a:endParaRPr lang="en-GB" sz="2000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99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Aims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2"/>
                </a:solidFill>
              </a:rPr>
              <a:t>Objectives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4036" y="1362075"/>
            <a:ext cx="83343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fontAlgn="base">
              <a:spcBef>
                <a:spcPct val="50000"/>
              </a:spcBef>
              <a:spcAft>
                <a:spcPct val="0"/>
              </a:spcAft>
              <a:buChar char="•"/>
              <a:defRPr sz="2200">
                <a:solidFill>
                  <a:srgbClr val="292929"/>
                </a:solidFill>
                <a:latin typeface="+mn-lt"/>
                <a:ea typeface="+mn-ea"/>
                <a:cs typeface="+mn-cs"/>
              </a:defRPr>
            </a:lvl1pPr>
            <a:lvl2pPr marL="825500" indent="-2857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292929"/>
                </a:solidFill>
                <a:latin typeface="+mn-lt"/>
              </a:defRPr>
            </a:lvl2pPr>
            <a:lvl3pPr marL="1233488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292929"/>
                </a:solidFill>
                <a:latin typeface="+mn-lt"/>
              </a:defRPr>
            </a:lvl3pPr>
            <a:lvl4pPr marL="1641475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29292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+mn-lt"/>
              </a:defRPr>
            </a:lvl9pPr>
          </a:lstStyle>
          <a:p>
            <a:r>
              <a:rPr lang="en-GB" kern="0" dirty="0" smtClean="0">
                <a:solidFill>
                  <a:srgbClr val="FF0000"/>
                </a:solidFill>
              </a:rPr>
              <a:t>To assess the impact of UK government airport surface access policy on the London multi-airport system :</a:t>
            </a:r>
          </a:p>
          <a:p>
            <a:endParaRPr lang="en-GB" kern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kern="0" dirty="0"/>
              <a:t>	</a:t>
            </a:r>
            <a:r>
              <a:rPr lang="en-GB" kern="0" dirty="0" smtClean="0">
                <a:solidFill>
                  <a:schemeClr val="accent2"/>
                </a:solidFill>
              </a:rPr>
              <a:t>- Examine government action since 1998</a:t>
            </a:r>
          </a:p>
          <a:p>
            <a:pPr marL="0" indent="0">
              <a:buNone/>
            </a:pPr>
            <a:r>
              <a:rPr lang="en-GB" kern="0" dirty="0">
                <a:solidFill>
                  <a:schemeClr val="accent2"/>
                </a:solidFill>
              </a:rPr>
              <a:t>	</a:t>
            </a:r>
            <a:r>
              <a:rPr lang="en-GB" kern="0" dirty="0" smtClean="0">
                <a:solidFill>
                  <a:schemeClr val="accent2"/>
                </a:solidFill>
              </a:rPr>
              <a:t>- Review of move from state ownership to competing 	private enterprises</a:t>
            </a:r>
          </a:p>
          <a:p>
            <a:pPr marL="0" indent="0">
              <a:buNone/>
            </a:pPr>
            <a:r>
              <a:rPr lang="en-GB" kern="0" dirty="0">
                <a:solidFill>
                  <a:schemeClr val="accent2"/>
                </a:solidFill>
              </a:rPr>
              <a:t>	</a:t>
            </a:r>
            <a:r>
              <a:rPr lang="en-GB" kern="0" dirty="0" smtClean="0">
                <a:solidFill>
                  <a:schemeClr val="accent2"/>
                </a:solidFill>
              </a:rPr>
              <a:t>- Quantify change in public transport use by employees  	and passengers at the airports</a:t>
            </a:r>
          </a:p>
          <a:p>
            <a:pPr marL="0" indent="0">
              <a:buNone/>
            </a:pPr>
            <a:r>
              <a:rPr lang="en-GB" kern="0" dirty="0">
                <a:solidFill>
                  <a:schemeClr val="accent2"/>
                </a:solidFill>
              </a:rPr>
              <a:t>	</a:t>
            </a:r>
            <a:r>
              <a:rPr lang="en-GB" kern="0" dirty="0" smtClean="0">
                <a:solidFill>
                  <a:schemeClr val="accent2"/>
                </a:solidFill>
              </a:rPr>
              <a:t>- Analysis of current surface access targets and how they 	have changed over </a:t>
            </a:r>
            <a:r>
              <a:rPr lang="en-GB" kern="0" dirty="0" smtClean="0">
                <a:solidFill>
                  <a:schemeClr val="accent2"/>
                </a:solidFill>
              </a:rPr>
              <a:t>time in nature and ambition</a:t>
            </a:r>
            <a:endParaRPr lang="en-GB" kern="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kern="0" dirty="0">
                <a:solidFill>
                  <a:schemeClr val="accent2"/>
                </a:solidFill>
              </a:rPr>
              <a:t>	</a:t>
            </a:r>
            <a:r>
              <a:rPr lang="en-GB" kern="0" dirty="0" smtClean="0">
                <a:solidFill>
                  <a:schemeClr val="accent2"/>
                </a:solidFill>
              </a:rPr>
              <a:t>- Identify emerging issues as raised by the airports</a:t>
            </a:r>
          </a:p>
          <a:p>
            <a:endParaRPr lang="en-GB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0027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15" y="1577090"/>
            <a:ext cx="8334375" cy="3622623"/>
          </a:xfrm>
        </p:spPr>
        <p:txBody>
          <a:bodyPr/>
          <a:lstStyle/>
          <a:p>
            <a:r>
              <a:rPr lang="en-GB" dirty="0" smtClean="0"/>
              <a:t>Literature review : multi-airport systems, airport surface access strategies, airport surface access environmental impact, UK government publications</a:t>
            </a:r>
          </a:p>
          <a:p>
            <a:r>
              <a:rPr lang="en-GB" dirty="0" smtClean="0"/>
              <a:t>6 London system airports considered : Heathrow, Gatwick, Stansted, Luton, City and Southend</a:t>
            </a:r>
          </a:p>
          <a:p>
            <a:r>
              <a:rPr lang="en-GB" dirty="0" smtClean="0"/>
              <a:t>Semi-structured interviews with senior planning and operational managers at each airport in </a:t>
            </a:r>
            <a:r>
              <a:rPr lang="en-GB" dirty="0" smtClean="0"/>
              <a:t>2014</a:t>
            </a:r>
            <a:endParaRPr lang="en-GB" dirty="0" smtClean="0"/>
          </a:p>
          <a:p>
            <a:r>
              <a:rPr lang="en-GB" dirty="0" smtClean="0"/>
              <a:t>Analysis of passenger and staff surface access data provided.</a:t>
            </a:r>
          </a:p>
          <a:p>
            <a:r>
              <a:rPr lang="en-GB" dirty="0" smtClean="0"/>
              <a:t>Highlight successes, failures, innovations and potential trends in passenger and staff airport surface access management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4901784"/>
            <a:ext cx="8334375" cy="333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200" b="0" i="0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2200" b="0" i="1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</a:endParaRPr>
          </a:p>
          <a:p>
            <a:pPr marL="88265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1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</a:endParaRPr>
          </a:p>
          <a:p>
            <a:pPr marL="82550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</a:endParaRPr>
          </a:p>
          <a:p>
            <a:pPr marL="82550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</a:endParaRPr>
          </a:p>
          <a:p>
            <a:pPr marL="82550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29550" cy="1143000"/>
          </a:xfrm>
        </p:spPr>
        <p:txBody>
          <a:bodyPr/>
          <a:lstStyle/>
          <a:p>
            <a:r>
              <a:rPr lang="en-GB" dirty="0" smtClean="0"/>
              <a:t>The London multi-airport system </a:t>
            </a:r>
            <a:br>
              <a:rPr lang="en-GB" dirty="0" smtClean="0"/>
            </a:br>
            <a:r>
              <a:rPr lang="en-GB" dirty="0" smtClean="0"/>
              <a:t>Annual passengers/% transferring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2" y="1181100"/>
            <a:ext cx="8231552" cy="5115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5450" y="1790820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10M/2%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33732" y="4048275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4</a:t>
            </a:r>
            <a:r>
              <a:rPr lang="en-GB" sz="2000" dirty="0" smtClean="0">
                <a:solidFill>
                  <a:schemeClr val="bg1"/>
                </a:solidFill>
              </a:rPr>
              <a:t>M/2%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04887" y="4248330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73M/36%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5091" y="1790820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20M/5%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7900" y="3538552"/>
            <a:ext cx="1130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1M/&lt;1%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0385" y="5572155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38M/8%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 : Google, UK CAA (2015), Southend Airport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 : UK CAA (2015)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London multi-airport system 2003-2014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238250"/>
            <a:ext cx="8743950" cy="493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2857500" y="1752600"/>
            <a:ext cx="609600" cy="1714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52700" y="1752600"/>
            <a:ext cx="609600" cy="1485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55677" y="1444823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Primary airports</a:t>
            </a:r>
          </a:p>
          <a:p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267450" y="4476750"/>
            <a:ext cx="895350" cy="8191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267450" y="4657725"/>
            <a:ext cx="895350" cy="8191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2800" y="5354538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Most resilient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857750" y="2762250"/>
            <a:ext cx="609600" cy="12382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05325" y="2454472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Most volatile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93938" y="4013358"/>
            <a:ext cx="15969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Secondary airport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market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specialisation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72125" y="284163"/>
            <a:ext cx="6581775" cy="1143000"/>
          </a:xfrm>
        </p:spPr>
        <p:txBody>
          <a:bodyPr/>
          <a:lstStyle/>
          <a:p>
            <a:r>
              <a:rPr lang="en-US" dirty="0" smtClean="0">
                <a:cs typeface="Arial" pitchFamily="34" charset="0"/>
              </a:rPr>
              <a:t>Hierarchy of preferred surface access modes – Airport Management Perspective</a:t>
            </a:r>
            <a:endParaRPr lang="en-US" dirty="0">
              <a:cs typeface="Arial" pitchFamily="34" charset="0"/>
            </a:endParaRP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132856"/>
            <a:ext cx="7848600" cy="4152528"/>
          </a:xfrm>
        </p:spPr>
        <p:txBody>
          <a:bodyPr anchor="t"/>
          <a:lstStyle/>
          <a:p>
            <a:pPr>
              <a:buNone/>
            </a:pPr>
            <a:r>
              <a:rPr lang="en-GB" sz="2000" dirty="0">
                <a:solidFill>
                  <a:srgbClr val="330461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endParaRPr lang="en-GB" sz="2400" dirty="0" smtClean="0">
              <a:solidFill>
                <a:srgbClr val="33046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dirty="0">
              <a:solidFill>
                <a:srgbClr val="33046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268760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0" dirty="0" smtClean="0">
              <a:solidFill>
                <a:srgbClr val="33046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GB" b="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CC0066"/>
              </a:buClr>
            </a:pPr>
            <a:endParaRPr lang="en-GB" b="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GB" b="0" dirty="0" smtClean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GB" b="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 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75227024"/>
              </p:ext>
            </p:extLst>
          </p:nvPr>
        </p:nvGraphicFramePr>
        <p:xfrm>
          <a:off x="683568" y="1628800"/>
          <a:ext cx="4680520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16577" y="1641680"/>
            <a:ext cx="3324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dirty="0" smtClean="0">
                <a:solidFill>
                  <a:srgbClr val="CC0066"/>
                </a:solidFill>
                <a:latin typeface="Arial" pitchFamily="34" charset="0"/>
                <a:cs typeface="Arial" pitchFamily="34" charset="0"/>
              </a:rPr>
              <a:t>More environmentally sustainable </a:t>
            </a:r>
            <a:endParaRPr lang="en-GB" sz="1800" b="0" dirty="0">
              <a:solidFill>
                <a:srgbClr val="CC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9003" y="4797151"/>
            <a:ext cx="3099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dirty="0" smtClean="0">
                <a:solidFill>
                  <a:srgbClr val="CC0066"/>
                </a:solidFill>
                <a:latin typeface="Arial" pitchFamily="34" charset="0"/>
                <a:cs typeface="Arial" pitchFamily="34" charset="0"/>
              </a:rPr>
              <a:t>Less environmentally sustainable </a:t>
            </a:r>
            <a:endParaRPr lang="en-GB" sz="1800" b="0" dirty="0">
              <a:solidFill>
                <a:srgbClr val="CC006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>
            <a:stCxn id="9" idx="2"/>
            <a:endCxn id="9" idx="2"/>
          </p:cNvCxnSpPr>
          <p:nvPr/>
        </p:nvCxnSpPr>
        <p:spPr bwMode="auto">
          <a:xfrm>
            <a:off x="6878923" y="2288011"/>
            <a:ext cx="0" cy="0"/>
          </a:xfrm>
          <a:prstGeom prst="straightConnector1">
            <a:avLst/>
          </a:prstGeom>
          <a:solidFill>
            <a:srgbClr val="9954DE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853900" y="2615826"/>
            <a:ext cx="0" cy="1573966"/>
          </a:xfrm>
          <a:prstGeom prst="straightConnector1">
            <a:avLst/>
          </a:prstGeom>
          <a:ln>
            <a:headEnd type="arrow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6189159"/>
            <a:ext cx="45849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Source : Ryley et al, 2013</a:t>
            </a:r>
            <a:endParaRPr lang="en-GB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968" y="4058487"/>
            <a:ext cx="15279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Return air trip =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4 private vehicle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journeys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1973650" y="3683463"/>
            <a:ext cx="0" cy="157396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1168" y="2615826"/>
            <a:ext cx="15279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Return air trip =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2 private vehicle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journeys</a:t>
            </a:r>
          </a:p>
        </p:txBody>
      </p:sp>
    </p:spTree>
    <p:extLst>
      <p:ext uri="{BB962C8B-B14F-4D97-AF65-F5344CB8AC3E}">
        <p14:creationId xmlns:p14="http://schemas.microsoft.com/office/powerpoint/2010/main" val="67790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" y="0"/>
            <a:ext cx="6581775" cy="1432418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1. Key </a:t>
            </a:r>
            <a:r>
              <a:rPr lang="en-GB" dirty="0"/>
              <a:t>airport planning related United Kingdom government </a:t>
            </a:r>
            <a:r>
              <a:rPr lang="en-GB" dirty="0" smtClean="0"/>
              <a:t>documents </a:t>
            </a:r>
            <a:r>
              <a:rPr lang="en-GB" dirty="0"/>
              <a:t>impacting London airports </a:t>
            </a:r>
            <a:r>
              <a:rPr lang="en-GB" dirty="0" smtClean="0"/>
              <a:t>1998-2006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1734864"/>
            <a:ext cx="8639175" cy="3990975"/>
          </a:xfrm>
        </p:spPr>
        <p:txBody>
          <a:bodyPr/>
          <a:lstStyle/>
          <a:p>
            <a:r>
              <a:rPr lang="en-GB" dirty="0"/>
              <a:t>‘</a:t>
            </a:r>
            <a:r>
              <a:rPr lang="en-GB" b="1" dirty="0"/>
              <a:t>A new deal for transport: better for everyone</a:t>
            </a:r>
            <a:r>
              <a:rPr lang="en-GB" dirty="0" smtClean="0"/>
              <a:t>’ White Paper, 1998</a:t>
            </a:r>
          </a:p>
          <a:p>
            <a:r>
              <a:rPr lang="en-GB" dirty="0"/>
              <a:t>‘</a:t>
            </a:r>
            <a:r>
              <a:rPr lang="en-GB" b="1" dirty="0"/>
              <a:t>Guidance on airport transport forums and airport surface access strategies</a:t>
            </a:r>
            <a:r>
              <a:rPr lang="en-GB" dirty="0" smtClean="0"/>
              <a:t>’ Guidance, 1999</a:t>
            </a:r>
          </a:p>
          <a:p>
            <a:r>
              <a:rPr lang="en-GB" dirty="0"/>
              <a:t>‘</a:t>
            </a:r>
            <a:r>
              <a:rPr lang="en-GB" b="1" dirty="0" smtClean="0"/>
              <a:t>Airport </a:t>
            </a:r>
            <a:r>
              <a:rPr lang="en-GB" b="1" dirty="0"/>
              <a:t>transport forums good practice guide</a:t>
            </a:r>
            <a:r>
              <a:rPr lang="en-GB" dirty="0" smtClean="0"/>
              <a:t>’ Guidance, 2000</a:t>
            </a:r>
          </a:p>
          <a:p>
            <a:r>
              <a:rPr lang="en-GB" dirty="0"/>
              <a:t>‘</a:t>
            </a:r>
            <a:r>
              <a:rPr lang="en-GB" b="1" dirty="0"/>
              <a:t>The future of air transport</a:t>
            </a:r>
            <a:r>
              <a:rPr lang="en-GB" dirty="0" smtClean="0"/>
              <a:t>’ White Paper, 2003</a:t>
            </a:r>
          </a:p>
          <a:p>
            <a:r>
              <a:rPr lang="en-GB" dirty="0"/>
              <a:t>‘</a:t>
            </a:r>
            <a:r>
              <a:rPr lang="en-GB" b="1" dirty="0"/>
              <a:t>Guidance on the preparation of </a:t>
            </a:r>
            <a:r>
              <a:rPr lang="en-GB" b="1" dirty="0" err="1"/>
              <a:t>masterplans</a:t>
            </a:r>
            <a:r>
              <a:rPr lang="en-GB" dirty="0" smtClean="0"/>
              <a:t>’ Guidance 2004</a:t>
            </a:r>
          </a:p>
          <a:p>
            <a:r>
              <a:rPr lang="en-GB" dirty="0"/>
              <a:t>‘</a:t>
            </a:r>
            <a:r>
              <a:rPr lang="en-GB" b="1" dirty="0"/>
              <a:t>Air transport white paper progress report</a:t>
            </a:r>
            <a:r>
              <a:rPr lang="en-GB" dirty="0" smtClean="0"/>
              <a:t>’ Report 2006</a:t>
            </a:r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7650" y="5780901"/>
            <a:ext cx="84497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Encouraging shift from private to public transport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49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5" y="0"/>
            <a:ext cx="6581775" cy="1432418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1. Key </a:t>
            </a:r>
            <a:r>
              <a:rPr lang="en-GB" dirty="0"/>
              <a:t>airport planning related United Kingdom government </a:t>
            </a:r>
            <a:r>
              <a:rPr lang="en-GB" dirty="0" smtClean="0"/>
              <a:t>documents </a:t>
            </a:r>
            <a:r>
              <a:rPr lang="en-GB" dirty="0"/>
              <a:t>impacting London airports </a:t>
            </a:r>
            <a:r>
              <a:rPr lang="en-GB" dirty="0" smtClean="0"/>
              <a:t>2006-2013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624" y="1780073"/>
            <a:ext cx="8334375" cy="3401528"/>
          </a:xfrm>
        </p:spPr>
        <p:txBody>
          <a:bodyPr/>
          <a:lstStyle/>
          <a:p>
            <a:r>
              <a:rPr lang="en-GB" dirty="0"/>
              <a:t>‘</a:t>
            </a:r>
            <a:r>
              <a:rPr lang="en-GB" b="1" dirty="0"/>
              <a:t>The Stern review</a:t>
            </a:r>
            <a:r>
              <a:rPr lang="en-GB" dirty="0" smtClean="0"/>
              <a:t>’</a:t>
            </a:r>
            <a:r>
              <a:rPr lang="en-GB" dirty="0" smtClean="0">
                <a:solidFill>
                  <a:srgbClr val="FF0000"/>
                </a:solidFill>
              </a:rPr>
              <a:t>* </a:t>
            </a:r>
            <a:r>
              <a:rPr lang="en-GB" dirty="0" smtClean="0"/>
              <a:t>Report, 2006</a:t>
            </a:r>
            <a:endParaRPr lang="en-GB" dirty="0"/>
          </a:p>
          <a:p>
            <a:r>
              <a:rPr lang="en-GB" dirty="0"/>
              <a:t> </a:t>
            </a:r>
            <a:r>
              <a:rPr lang="en-GB" dirty="0" smtClean="0"/>
              <a:t>‘</a:t>
            </a:r>
            <a:r>
              <a:rPr lang="en-GB" b="1" dirty="0"/>
              <a:t>The </a:t>
            </a:r>
            <a:r>
              <a:rPr lang="en-GB" b="1" dirty="0" err="1"/>
              <a:t>Eddington</a:t>
            </a:r>
            <a:r>
              <a:rPr lang="en-GB" b="1" dirty="0"/>
              <a:t> transport study</a:t>
            </a:r>
            <a:r>
              <a:rPr lang="en-GB" dirty="0" smtClean="0"/>
              <a:t>’ Report, 2006</a:t>
            </a:r>
          </a:p>
          <a:p>
            <a:r>
              <a:rPr lang="en-GB" dirty="0" smtClean="0"/>
              <a:t>‘</a:t>
            </a:r>
            <a:r>
              <a:rPr lang="en-GB" b="1" dirty="0" smtClean="0"/>
              <a:t>The Airports Act</a:t>
            </a:r>
            <a:r>
              <a:rPr lang="en-GB" b="1" dirty="0" smtClean="0"/>
              <a:t>’</a:t>
            </a:r>
            <a:r>
              <a:rPr lang="en-GB" dirty="0" smtClean="0">
                <a:solidFill>
                  <a:srgbClr val="FF0000"/>
                </a:solidFill>
              </a:rPr>
              <a:t>*</a:t>
            </a:r>
            <a:r>
              <a:rPr lang="en-GB" b="1" dirty="0" smtClean="0"/>
              <a:t> </a:t>
            </a:r>
            <a:r>
              <a:rPr lang="en-GB" dirty="0" smtClean="0"/>
              <a:t>Law, </a:t>
            </a:r>
            <a:r>
              <a:rPr lang="en-GB" dirty="0" smtClean="0"/>
              <a:t>2006</a:t>
            </a:r>
          </a:p>
          <a:p>
            <a:r>
              <a:rPr lang="en-GB" dirty="0" smtClean="0"/>
              <a:t> ‘</a:t>
            </a:r>
            <a:r>
              <a:rPr lang="en-GB" b="1" dirty="0" smtClean="0"/>
              <a:t>The Civil Aviation </a:t>
            </a:r>
            <a:r>
              <a:rPr lang="en-GB" b="1" dirty="0"/>
              <a:t>A</a:t>
            </a:r>
            <a:r>
              <a:rPr lang="en-GB" b="1" dirty="0" smtClean="0"/>
              <a:t>ct</a:t>
            </a:r>
            <a:r>
              <a:rPr lang="en-GB" dirty="0" smtClean="0"/>
              <a:t>’</a:t>
            </a:r>
            <a:r>
              <a:rPr lang="en-GB" dirty="0" smtClean="0">
                <a:solidFill>
                  <a:srgbClr val="FF0000"/>
                </a:solidFill>
              </a:rPr>
              <a:t>*</a:t>
            </a:r>
            <a:r>
              <a:rPr lang="en-GB" dirty="0" smtClean="0"/>
              <a:t> Law, 2012</a:t>
            </a:r>
          </a:p>
          <a:p>
            <a:r>
              <a:rPr lang="en-GB" dirty="0" smtClean="0"/>
              <a:t> ‘</a:t>
            </a:r>
            <a:r>
              <a:rPr lang="en-GB" b="1" dirty="0"/>
              <a:t>Airports Commission: Interim report</a:t>
            </a:r>
            <a:r>
              <a:rPr lang="en-GB" dirty="0" smtClean="0"/>
              <a:t>’ Report, 2013</a:t>
            </a:r>
          </a:p>
          <a:p>
            <a:r>
              <a:rPr lang="en-GB" dirty="0" smtClean="0"/>
              <a:t> ‘</a:t>
            </a:r>
            <a:r>
              <a:rPr lang="en-GB" b="1" dirty="0"/>
              <a:t>Aviation policy framework</a:t>
            </a:r>
            <a:r>
              <a:rPr lang="en-GB" dirty="0" smtClean="0"/>
              <a:t>’ White Paper, 2013</a:t>
            </a:r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343762"/>
            <a:ext cx="78630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More sporadic reference to surface access :</a:t>
            </a:r>
          </a:p>
          <a:p>
            <a:pPr algn="ctr"/>
            <a:r>
              <a:rPr lang="en-GB" i="1" dirty="0" smtClean="0">
                <a:solidFill>
                  <a:srgbClr val="FF0000"/>
                </a:solidFill>
              </a:rPr>
              <a:t>* = no mention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043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Passenger Public Transport Surface Access Modal Share 2003-2014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0500" y="6304002"/>
            <a:ext cx="8953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 : UK CAA, Airports (2015)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309241"/>
            <a:ext cx="8782050" cy="5084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67499" y="6304002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What’s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happening?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57189" y="2263229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Most successful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048250" y="3028950"/>
            <a:ext cx="1162050" cy="12382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86275" y="4357865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No decline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0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fieldPlain">
  <a:themeElements>
    <a:clrScheme name="CranfieldPlai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ranfieldPlain">
      <a:majorFont>
        <a:latin typeface="DefusedLigh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nfieldPla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lai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lai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lai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lai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fieldPlai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fieldPlai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CranfieldPlain</Template>
  <TotalTime>5590</TotalTime>
  <Words>942</Words>
  <Application>Microsoft Office PowerPoint</Application>
  <PresentationFormat>On-screen Show (4:3)</PresentationFormat>
  <Paragraphs>182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DefusedLight</vt:lpstr>
      <vt:lpstr>Times New Roman</vt:lpstr>
      <vt:lpstr>Calibri</vt:lpstr>
      <vt:lpstr>CranfieldPlain</vt:lpstr>
      <vt:lpstr>Trends in airport surface access in the London multi-airport system</vt:lpstr>
      <vt:lpstr>Aims and Objectives</vt:lpstr>
      <vt:lpstr>Methodology</vt:lpstr>
      <vt:lpstr>The London multi-airport system  Annual passengers/% transferring</vt:lpstr>
      <vt:lpstr>The London multi-airport system 2003-2014</vt:lpstr>
      <vt:lpstr>Hierarchy of preferred surface access modes – Airport Management Perspective</vt:lpstr>
      <vt:lpstr> 1. Key airport planning related United Kingdom government documents impacting London airports 1998-2006 </vt:lpstr>
      <vt:lpstr> 1. Key airport planning related United Kingdom government documents impacting London airports 2006-2013 </vt:lpstr>
      <vt:lpstr>Passenger Public Transport Surface Access Modal Share 2003-2014</vt:lpstr>
      <vt:lpstr>PowerPoint Presentation</vt:lpstr>
      <vt:lpstr>Staff Public Transport Surface Access Modal Share 2003-2013</vt:lpstr>
      <vt:lpstr>Surface Access Strategy targets - passengers</vt:lpstr>
      <vt:lpstr>Surface Access Strategy targets – staff </vt:lpstr>
      <vt:lpstr>Passenger modal split 2012*/2013</vt:lpstr>
      <vt:lpstr>Staff modal split </vt:lpstr>
      <vt:lpstr>Potential trends and issues</vt:lpstr>
      <vt:lpstr>Trends in airport surface access in the London multi-airport system</vt:lpstr>
    </vt:vector>
  </TitlesOfParts>
  <Company>Cranfield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Title, Defused light 32 point Presentation Title</dc:title>
  <dc:creator>Pagliari</dc:creator>
  <cp:lastModifiedBy>Moxon, Rich</cp:lastModifiedBy>
  <cp:revision>117</cp:revision>
  <dcterms:created xsi:type="dcterms:W3CDTF">2007-09-17T13:13:44Z</dcterms:created>
  <dcterms:modified xsi:type="dcterms:W3CDTF">2015-11-13T07:08:51Z</dcterms:modified>
</cp:coreProperties>
</file>