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5"/>
  </p:notesMasterIdLst>
  <p:sldIdLst>
    <p:sldId id="256" r:id="rId3"/>
    <p:sldId id="275" r:id="rId4"/>
    <p:sldId id="258" r:id="rId5"/>
    <p:sldId id="261" r:id="rId6"/>
    <p:sldId id="262" r:id="rId7"/>
    <p:sldId id="276" r:id="rId8"/>
    <p:sldId id="263" r:id="rId9"/>
    <p:sldId id="264" r:id="rId10"/>
    <p:sldId id="265" r:id="rId11"/>
    <p:sldId id="272" r:id="rId12"/>
    <p:sldId id="267" r:id="rId13"/>
    <p:sldId id="273" r:id="rId14"/>
    <p:sldId id="268" r:id="rId15"/>
    <p:sldId id="277" r:id="rId16"/>
    <p:sldId id="278" r:id="rId17"/>
    <p:sldId id="279" r:id="rId18"/>
    <p:sldId id="269" r:id="rId19"/>
    <p:sldId id="270" r:id="rId20"/>
    <p:sldId id="280" r:id="rId21"/>
    <p:sldId id="281" r:id="rId22"/>
    <p:sldId id="271" r:id="rId23"/>
    <p:sldId id="259" r:id="rId24"/>
  </p:sldIdLst>
  <p:sldSz cx="9144000" cy="6858000" type="screen4x3"/>
  <p:notesSz cx="6858000" cy="9144000"/>
  <p:defaultTextStyle>
    <a:defPPr>
      <a:defRPr lang="fr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228D"/>
    <a:srgbClr val="0117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5" autoAdjust="0"/>
    <p:restoredTop sz="91914" autoAdjust="0"/>
  </p:normalViewPr>
  <p:slideViewPr>
    <p:cSldViewPr>
      <p:cViewPr varScale="1">
        <p:scale>
          <a:sx n="68" d="100"/>
          <a:sy n="68" d="100"/>
        </p:scale>
        <p:origin x="157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200" d="100"/>
          <a:sy n="200" d="100"/>
        </p:scale>
        <p:origin x="-1308" y="-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8935E-71F6-41A7-BA66-F3B65566AE46}" type="datetimeFigureOut">
              <a:rPr lang="en-CA" smtClean="0"/>
              <a:t>11/11/2015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614CE-44FB-4036-B103-195B46563904}" type="slidenum">
              <a:rPr lang="en-CA" smtClean="0"/>
              <a:t>‹Nº›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69048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06636-6699-4D50-AB8B-243F524626BF}" type="datetime1">
              <a:rPr lang="fr-FR" smtClean="0"/>
              <a:t>11/11/2015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07205-CEF5-4A37-B1C5-82E3B8F85B8E}" type="slidenum">
              <a:rPr lang="fr-FR"/>
              <a:pPr>
                <a:defRPr/>
              </a:pPr>
              <a:t>‹Nº›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B3957-3E3A-41E2-9EBF-E177E5DCE4D8}" type="datetime1">
              <a:rPr lang="fr-FR" smtClean="0"/>
              <a:t>11/11/2015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30317-6280-44F3-BBD3-9E7B4C35F7D2}" type="slidenum">
              <a:rPr lang="fr-FR"/>
              <a:pPr>
                <a:defRPr/>
              </a:pPr>
              <a:t>‹Nº›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5165E-C3AE-469B-9E35-7D940F616008}" type="datetime1">
              <a:rPr lang="fr-FR" smtClean="0"/>
              <a:t>11/11/2015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6C79F-8499-4798-B096-B97E22BF0553}" type="slidenum">
              <a:rPr lang="fr-FR"/>
              <a:pPr>
                <a:defRPr/>
              </a:pPr>
              <a:t>‹Nº›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FFD50-EA24-4CCC-8B7F-1712FFC0DF3A}" type="datetime1">
              <a:rPr lang="fr-FR" smtClean="0"/>
              <a:t>11/11/2015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6B5A5-5E2E-4A92-A711-93F5A1EF087C}" type="slidenum">
              <a:rPr lang="fr-FR"/>
              <a:pPr>
                <a:defRPr/>
              </a:pPr>
              <a:t>‹Nº›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0ADAC-2A1A-4D7A-9F8B-F20E47820355}" type="datetime1">
              <a:rPr lang="fr-FR" smtClean="0"/>
              <a:t>11/11/2015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3D4A2-0503-407F-8131-C5DDF6860E79}" type="slidenum">
              <a:rPr lang="fr-FR"/>
              <a:pPr>
                <a:defRPr/>
              </a:pPr>
              <a:t>‹Nº›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A3461-8C71-4D81-98C8-0AB3EB41E2CD}" type="datetime1">
              <a:rPr lang="fr-FR" smtClean="0"/>
              <a:t>11/11/2015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B9B9A-656E-412B-8899-C97DEE067F81}" type="slidenum">
              <a:rPr lang="fr-FR"/>
              <a:pPr>
                <a:defRPr/>
              </a:pPr>
              <a:t>‹Nº›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60091-A60F-4497-8A3F-19099A732F92}" type="datetime1">
              <a:rPr lang="fr-FR" smtClean="0"/>
              <a:t>11/11/2015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9D4C1-7F5F-4D3B-BA2E-A618FCFCC4DD}" type="slidenum">
              <a:rPr lang="fr-FR"/>
              <a:pPr>
                <a:defRPr/>
              </a:pPr>
              <a:t>‹Nº›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7A9DD-798D-4754-AE2E-6BF03D835111}" type="datetime1">
              <a:rPr lang="fr-FR" smtClean="0"/>
              <a:t>11/11/2015</a:t>
            </a:fld>
            <a:endParaRPr lang="fr-FR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3B19F-E49A-4A62-84D9-BD46A6C624E2}" type="slidenum">
              <a:rPr lang="fr-FR"/>
              <a:pPr>
                <a:defRPr/>
              </a:pPr>
              <a:t>‹Nº›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351EA-9F24-47AD-8858-201C5DFB67D6}" type="datetime1">
              <a:rPr lang="fr-FR" smtClean="0"/>
              <a:t>11/11/2015</a:t>
            </a:fld>
            <a:endParaRPr lang="fr-FR" dirty="0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B2F6C-AD8B-4D68-B551-A346442A87AD}" type="slidenum">
              <a:rPr lang="fr-FR"/>
              <a:pPr>
                <a:defRPr/>
              </a:pPr>
              <a:t>‹Nº›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0DB68-CC16-4E64-8133-4A0B37C21577}" type="datetime1">
              <a:rPr lang="fr-FR" smtClean="0"/>
              <a:t>11/11/2015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27338-3148-474C-8097-73CD5A79B553}" type="slidenum">
              <a:rPr lang="fr-FR"/>
              <a:pPr>
                <a:defRPr/>
              </a:pPr>
              <a:t>‹Nº›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fr-FR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46D6A-6545-47F6-A069-E8232C132F85}" type="datetime1">
              <a:rPr lang="fr-FR" smtClean="0"/>
              <a:t>11/11/2015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45CB-F612-42EE-85C7-FEE764C51C50}" type="slidenum">
              <a:rPr lang="fr-FR"/>
              <a:pPr>
                <a:defRPr/>
              </a:pPr>
              <a:t>‹Nº›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67544" y="0"/>
            <a:ext cx="8229600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A" dirty="0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268760"/>
            <a:ext cx="822960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A" dirty="0" smtClean="0"/>
              <a:t>Cliquez pour modifier les styles du texte du masque</a:t>
            </a:r>
          </a:p>
          <a:p>
            <a:pPr lvl="1"/>
            <a:r>
              <a:rPr lang="fr-CA" dirty="0" smtClean="0"/>
              <a:t>Deuxième niveau</a:t>
            </a:r>
          </a:p>
          <a:p>
            <a:pPr lvl="2"/>
            <a:r>
              <a:rPr lang="fr-CA" dirty="0" smtClean="0"/>
              <a:t>Troisième niveau</a:t>
            </a:r>
          </a:p>
          <a:p>
            <a:pPr lvl="3"/>
            <a:r>
              <a:rPr lang="fr-CA" dirty="0" smtClean="0"/>
              <a:t>Quatrième niveau</a:t>
            </a:r>
          </a:p>
          <a:p>
            <a:pPr lvl="4"/>
            <a:r>
              <a:rPr lang="fr-CA" dirty="0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9507EA7-C7CF-45A4-952D-46D934F7DAEA}" type="datetime1">
              <a:rPr lang="fr-FR" smtClean="0"/>
              <a:t>11/11/2015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6669360"/>
            <a:ext cx="442392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076699A4-3FE6-41B8-88FE-3AA781BD7D05}" type="slidenum">
              <a:rPr lang="fr-FR" smtClean="0"/>
              <a:pPr>
                <a:defRPr/>
              </a:pPr>
              <a:t>‹Nº›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556793"/>
            <a:ext cx="8568952" cy="204365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Aircraft Lateral Flight Optimization Using Artificial </a:t>
            </a:r>
            <a:r>
              <a:rPr lang="en-US">
                <a:solidFill>
                  <a:schemeClr val="tx1"/>
                </a:solidFill>
              </a:rPr>
              <a:t>Bees </a:t>
            </a:r>
            <a:r>
              <a:rPr lang="en-US" smtClean="0">
                <a:solidFill>
                  <a:schemeClr val="tx1"/>
                </a:solidFill>
              </a:rPr>
              <a:t>Colony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3886200"/>
            <a:ext cx="8424936" cy="1343000"/>
          </a:xfrm>
        </p:spPr>
        <p:txBody>
          <a:bodyPr/>
          <a:lstStyle/>
          <a:p>
            <a:pPr algn="l"/>
            <a:r>
              <a:rPr lang="en-US" sz="2400" dirty="0" smtClean="0"/>
              <a:t>Alejandro Murrieta-Mendoza, </a:t>
            </a:r>
            <a:r>
              <a:rPr lang="en-US" sz="2400" dirty="0" err="1" smtClean="0"/>
              <a:t>Audric</a:t>
            </a:r>
            <a:r>
              <a:rPr lang="en-US" sz="2400" dirty="0" smtClean="0"/>
              <a:t> </a:t>
            </a:r>
            <a:r>
              <a:rPr lang="en-US" sz="2400" dirty="0" err="1" smtClean="0"/>
              <a:t>Bunel</a:t>
            </a:r>
            <a:r>
              <a:rPr lang="en-US" sz="2400" dirty="0" smtClean="0"/>
              <a:t>, </a:t>
            </a:r>
            <a:r>
              <a:rPr lang="en-US" sz="2400" dirty="0" err="1" smtClean="0"/>
              <a:t>Ruxandra</a:t>
            </a:r>
            <a:r>
              <a:rPr lang="en-US" sz="2400" dirty="0" smtClean="0"/>
              <a:t> M. </a:t>
            </a:r>
            <a:r>
              <a:rPr lang="en-US" sz="2400" dirty="0" err="1" smtClean="0"/>
              <a:t>Botez</a:t>
            </a:r>
            <a:endParaRPr lang="en-US" sz="2400" dirty="0" smtClean="0"/>
          </a:p>
          <a:p>
            <a:pPr algn="l"/>
            <a:r>
              <a:rPr lang="fr-CA" sz="2400" dirty="0" smtClean="0"/>
              <a:t>Université du Québec </a:t>
            </a:r>
            <a:r>
              <a:rPr lang="en-US" sz="2400" smtClean="0"/>
              <a:t>/ ÉTS</a:t>
            </a:r>
            <a:r>
              <a:rPr lang="en-US" sz="2400" dirty="0" smtClean="0"/>
              <a:t>/ LARCASE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607205-CEF5-4A37-B1C5-82E3B8F85B8E}" type="slidenum">
              <a:rPr lang="fr-FR" smtClean="0"/>
              <a:pPr>
                <a:defRPr/>
              </a:pPr>
              <a:t>1</a:t>
            </a:fld>
            <a:endParaRPr lang="fr-FR" dirty="0"/>
          </a:p>
        </p:txBody>
      </p:sp>
      <p:pic>
        <p:nvPicPr>
          <p:cNvPr id="6" name="Picture 2" descr="http://aeroets.etsmtl.ca/public/img/research/gard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7" y="1088605"/>
            <a:ext cx="1680805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logo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260" y="1046287"/>
            <a:ext cx="936104" cy="588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Alex\Desktop\logo_et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01882" y="1073919"/>
            <a:ext cx="635195" cy="518742"/>
          </a:xfrm>
          <a:prstGeom prst="rect">
            <a:avLst/>
          </a:prstGeom>
          <a:noFill/>
        </p:spPr>
      </p:pic>
      <p:pic>
        <p:nvPicPr>
          <p:cNvPr id="9" name="Picture 8" descr="http://www.uquebec.ca/siegesocial/dir/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55493" y="1196752"/>
            <a:ext cx="2088232" cy="3136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1666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686800" cy="4824536"/>
          </a:xfrm>
        </p:spPr>
        <p:txBody>
          <a:bodyPr/>
          <a:lstStyle/>
          <a:p>
            <a:r>
              <a:rPr lang="en-US" dirty="0" smtClean="0"/>
              <a:t>Ant Algorithm</a:t>
            </a:r>
          </a:p>
          <a:p>
            <a:pPr lvl="1"/>
            <a:r>
              <a:rPr lang="en-US" dirty="0" smtClean="0"/>
              <a:t>Ants wander around for food sources.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Different ants find the same food source.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Over time the shortest path is selected.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Use pheromone to keep track of the path</a:t>
            </a:r>
          </a:p>
          <a:p>
            <a:pPr lvl="2"/>
            <a:r>
              <a:rPr lang="en-US" dirty="0" smtClean="0"/>
              <a:t>The more ants are in a path, the more pheromone there 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6B5A5-5E2E-4A92-A711-93F5A1EF087C}" type="slidenum">
              <a:rPr lang="fr-FR" smtClean="0"/>
              <a:pPr>
                <a:defRPr/>
              </a:pPr>
              <a:t>10</a:t>
            </a:fld>
            <a:endParaRPr lang="fr-FR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7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6B5A5-5E2E-4A92-A711-93F5A1EF087C}" type="slidenum">
              <a:rPr lang="fr-FR" smtClean="0"/>
              <a:pPr>
                <a:defRPr/>
              </a:pPr>
              <a:t>11</a:t>
            </a:fld>
            <a:endParaRPr lang="fr-FR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57200" y="1181100"/>
            <a:ext cx="82296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Flight time</a:t>
            </a:r>
          </a:p>
          <a:p>
            <a:pPr lvl="1"/>
            <a:r>
              <a:rPr lang="en-US" dirty="0" smtClean="0"/>
              <a:t>Flight Speed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/>
              <p:nvPr/>
            </p:nvSpPr>
            <p:spPr>
              <a:xfrm>
                <a:off x="1941496" y="3692009"/>
                <a:ext cx="49148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𝐺𝑆</m:t>
                      </m:r>
                      <m:r>
                        <a:rPr lang="en-US" i="1" smtClean="0">
                          <a:latin typeface="Cambria Math"/>
                        </a:rPr>
                        <m:t>=</m:t>
                      </m:r>
                      <m:r>
                        <a:rPr lang="en-US" i="1" smtClean="0">
                          <a:latin typeface="Cambria Math"/>
                        </a:rPr>
                        <m:t>𝑇𝐴𝑆</m:t>
                      </m:r>
                      <m:r>
                        <a:rPr lang="en-US" i="1" smtClean="0">
                          <a:latin typeface="Cambria Math"/>
                        </a:rPr>
                        <m:t> ± </m:t>
                      </m:r>
                      <m:r>
                        <a:rPr lang="en-US" i="1" smtClean="0">
                          <a:latin typeface="Cambria Math"/>
                        </a:rPr>
                        <m:t>𝑊𝑖𝑛𝑑</m:t>
                      </m:r>
                      <m:r>
                        <a:rPr lang="en-US" b="0" i="1" smtClean="0">
                          <a:latin typeface="Cambria Math"/>
                        </a:rPr>
                        <m:t>_</m:t>
                      </m:r>
                      <m:r>
                        <a:rPr lang="en-US" i="1">
                          <a:latin typeface="Cambria Math"/>
                        </a:rPr>
                        <m:t>𝑆</m:t>
                      </m:r>
                      <m:r>
                        <a:rPr lang="en-US" b="0" i="1" smtClean="0">
                          <a:latin typeface="Cambria Math"/>
                        </a:rPr>
                        <m:t>𝑝𝑒𝑒𝑑</m:t>
                      </m:r>
                      <m:r>
                        <a:rPr lang="en-US" i="1">
                          <a:latin typeface="Cambria Math"/>
                        </a:rPr>
                        <m:t>∗ 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i="1">
                              <a:latin typeface="Cambria Math"/>
                            </a:rPr>
                            <m:t>(</m:t>
                          </m:r>
                          <m:r>
                            <a:rPr lang="en-US" i="1">
                              <a:latin typeface="Cambria Math"/>
                            </a:rPr>
                            <m:t>𝑊𝑖𝑛𝑑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_</m:t>
                          </m:r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𝑛𝑔𝑙𝑒</m:t>
                          </m:r>
                          <m:r>
                            <a:rPr lang="en-US" i="1">
                              <a:latin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1496" y="3692009"/>
                <a:ext cx="4914872" cy="369332"/>
              </a:xfrm>
              <a:prstGeom prst="rect">
                <a:avLst/>
              </a:prstGeom>
              <a:blipFill rotWithShape="0">
                <a:blip r:embed="rId2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4"/>
          <p:cNvCxnSpPr/>
          <p:nvPr/>
        </p:nvCxnSpPr>
        <p:spPr>
          <a:xfrm>
            <a:off x="914400" y="2971800"/>
            <a:ext cx="729615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4-Point Star 13"/>
          <p:cNvSpPr/>
          <p:nvPr/>
        </p:nvSpPr>
        <p:spPr>
          <a:xfrm rot="2700000">
            <a:off x="803509" y="2873899"/>
            <a:ext cx="233899" cy="23389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4-Point Star 19"/>
          <p:cNvSpPr/>
          <p:nvPr/>
        </p:nvSpPr>
        <p:spPr>
          <a:xfrm rot="2700000">
            <a:off x="2641834" y="2873898"/>
            <a:ext cx="233899" cy="23389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4-Point Star 21"/>
          <p:cNvSpPr/>
          <p:nvPr/>
        </p:nvSpPr>
        <p:spPr>
          <a:xfrm rot="2700000">
            <a:off x="4423009" y="2864374"/>
            <a:ext cx="233899" cy="23389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4-Point Star 23"/>
          <p:cNvSpPr/>
          <p:nvPr/>
        </p:nvSpPr>
        <p:spPr>
          <a:xfrm rot="2700000">
            <a:off x="6270859" y="2873899"/>
            <a:ext cx="233899" cy="23389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4-Point Star 24"/>
          <p:cNvSpPr/>
          <p:nvPr/>
        </p:nvSpPr>
        <p:spPr>
          <a:xfrm rot="2700000">
            <a:off x="8090134" y="2854849"/>
            <a:ext cx="233899" cy="23389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Left Brace 26"/>
          <p:cNvSpPr/>
          <p:nvPr/>
        </p:nvSpPr>
        <p:spPr>
          <a:xfrm rot="5400000">
            <a:off x="5300661" y="1709739"/>
            <a:ext cx="371475" cy="18478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8"/>
              <p:cNvSpPr/>
              <p:nvPr/>
            </p:nvSpPr>
            <p:spPr>
              <a:xfrm>
                <a:off x="4072614" y="1903114"/>
                <a:ext cx="2697918" cy="612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𝐹𝑙𝑖𝑔h𝑡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𝑇𝑖𝑚𝑒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𝐺𝑆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𝐷𝑖𝑠𝑡𝑎𝑛𝑐𝑒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2614" y="1903114"/>
                <a:ext cx="2697918" cy="61279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544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6B5A5-5E2E-4A92-A711-93F5A1EF087C}" type="slidenum">
              <a:rPr lang="fr-FR" smtClean="0"/>
              <a:pPr>
                <a:defRPr/>
              </a:pPr>
              <a:t>12</a:t>
            </a:fld>
            <a:endParaRPr lang="fr-FR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4" descr="diff traj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6480720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136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6B5A5-5E2E-4A92-A711-93F5A1EF087C}" type="slidenum">
              <a:rPr lang="fr-FR" smtClean="0"/>
              <a:pPr>
                <a:defRPr/>
              </a:pPr>
              <a:t>13</a:t>
            </a:fld>
            <a:endParaRPr lang="fr-FR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/>
          <a:lstStyle/>
          <a:p>
            <a:r>
              <a:rPr lang="en-US" dirty="0" smtClean="0"/>
              <a:t>Bees!</a:t>
            </a:r>
          </a:p>
          <a:p>
            <a:pPr lvl="1"/>
            <a:r>
              <a:rPr lang="en-US" dirty="0" smtClean="0"/>
              <a:t>Working Bees: Exploit known food sources.</a:t>
            </a:r>
          </a:p>
          <a:p>
            <a:pPr lvl="1"/>
            <a:r>
              <a:rPr lang="en-US" dirty="0" smtClean="0"/>
              <a:t>Onlooker Bees: Exploit the best food sources.</a:t>
            </a:r>
          </a:p>
          <a:p>
            <a:pPr lvl="1"/>
            <a:r>
              <a:rPr lang="en-US" dirty="0" smtClean="0"/>
              <a:t>Scout Bees: Look for new food sources.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Food Source = A given trajectory	</a:t>
            </a:r>
          </a:p>
        </p:txBody>
      </p:sp>
    </p:spTree>
    <p:extLst>
      <p:ext uri="{BB962C8B-B14F-4D97-AF65-F5344CB8AC3E}">
        <p14:creationId xmlns:p14="http://schemas.microsoft.com/office/powerpoint/2010/main" val="136903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6B5A5-5E2E-4A92-A711-93F5A1EF087C}" type="slidenum">
              <a:rPr lang="fr-FR" smtClean="0"/>
              <a:pPr>
                <a:defRPr/>
              </a:pPr>
              <a:t>14</a:t>
            </a:fld>
            <a:endParaRPr lang="fr-FR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/>
          <a:lstStyle/>
          <a:p>
            <a:r>
              <a:rPr lang="en-US" dirty="0" smtClean="0"/>
              <a:t>Step 1: Initialization</a:t>
            </a:r>
          </a:p>
          <a:p>
            <a:pPr lvl="1"/>
            <a:r>
              <a:rPr lang="en-US" dirty="0" smtClean="0"/>
              <a:t>Generate Random Trajectories.</a:t>
            </a:r>
          </a:p>
          <a:p>
            <a:pPr lvl="1"/>
            <a:r>
              <a:rPr lang="en-US" dirty="0" smtClean="0"/>
              <a:t>Assign Every Trajectory to a Different Working Bee.</a:t>
            </a:r>
          </a:p>
          <a:p>
            <a:r>
              <a:rPr lang="en-US" dirty="0" smtClean="0"/>
              <a:t>Step 2: “Working Bees”</a:t>
            </a:r>
            <a:endParaRPr lang="en-US" dirty="0"/>
          </a:p>
          <a:p>
            <a:pPr lvl="1"/>
            <a:r>
              <a:rPr lang="en-US" dirty="0" smtClean="0"/>
              <a:t>Mutate the given trajectory</a:t>
            </a:r>
          </a:p>
          <a:p>
            <a:pPr lvl="2"/>
            <a:r>
              <a:rPr lang="en-US" dirty="0" smtClean="0"/>
              <a:t>Random waypoint is selected and its trajectory is changed.</a:t>
            </a:r>
          </a:p>
          <a:p>
            <a:pPr lvl="2"/>
            <a:r>
              <a:rPr lang="en-US" dirty="0" smtClean="0"/>
              <a:t>Better trajectory found? Replace the old one.</a:t>
            </a:r>
          </a:p>
          <a:p>
            <a:pPr lvl="2"/>
            <a:r>
              <a:rPr lang="en-US" dirty="0" smtClean="0"/>
              <a:t>Mutation failed? Keep count!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6888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 smtClean="0"/>
              <a:t>Methodology</a:t>
            </a:r>
            <a:endParaRPr lang="fr-CA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Step 3: On-looker bee.</a:t>
            </a:r>
          </a:p>
          <a:p>
            <a:pPr lvl="1"/>
            <a:r>
              <a:rPr lang="en-CA" dirty="0" smtClean="0"/>
              <a:t>Every Trajectory is Rated by its Fitness.</a:t>
            </a:r>
          </a:p>
          <a:p>
            <a:pPr lvl="1"/>
            <a:r>
              <a:rPr lang="en-CA" dirty="0" smtClean="0"/>
              <a:t>The most promising trajectories are selected.</a:t>
            </a:r>
          </a:p>
          <a:p>
            <a:pPr lvl="1"/>
            <a:r>
              <a:rPr lang="en-CA" dirty="0" smtClean="0"/>
              <a:t>The selected trajectories are mutated as the working bees do. </a:t>
            </a:r>
          </a:p>
          <a:p>
            <a:r>
              <a:rPr lang="en-CA" dirty="0" smtClean="0"/>
              <a:t>Step 4: Scout Bee</a:t>
            </a:r>
          </a:p>
          <a:p>
            <a:pPr lvl="1"/>
            <a:r>
              <a:rPr lang="en-CA" dirty="0" smtClean="0"/>
              <a:t>Maximal counting number: Discard the trajectory</a:t>
            </a:r>
          </a:p>
          <a:p>
            <a:pPr lvl="2"/>
            <a:r>
              <a:rPr lang="en-CA" dirty="0" smtClean="0"/>
              <a:t>It is the optimal!! – Doesn`t matter it is already stored.</a:t>
            </a:r>
          </a:p>
          <a:p>
            <a:pPr lvl="1"/>
            <a:r>
              <a:rPr lang="en-CA" dirty="0" smtClean="0"/>
              <a:t>Create a new one. Assign it to a working bee </a:t>
            </a:r>
          </a:p>
          <a:p>
            <a:pPr marL="457200" lvl="1" indent="0">
              <a:buNone/>
            </a:pPr>
            <a:endParaRPr lang="fr-CA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6B5A5-5E2E-4A92-A711-93F5A1EF087C}" type="slidenum">
              <a:rPr lang="fr-FR" smtClean="0"/>
              <a:pPr>
                <a:defRPr/>
              </a:pPr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4693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 smtClean="0"/>
              <a:t>Methodology</a:t>
            </a:r>
            <a:endParaRPr lang="fr-CA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104456"/>
          </a:xfrm>
        </p:spPr>
        <p:txBody>
          <a:bodyPr/>
          <a:lstStyle/>
          <a:p>
            <a:r>
              <a:rPr lang="en-CA" dirty="0" smtClean="0"/>
              <a:t>Step 5: When do we stop?</a:t>
            </a:r>
          </a:p>
          <a:p>
            <a:pPr lvl="1"/>
            <a:r>
              <a:rPr lang="en-CA" dirty="0" smtClean="0"/>
              <a:t>Maximal number of iterations.</a:t>
            </a:r>
            <a:endParaRPr lang="fr-CA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6B5A5-5E2E-4A92-A711-93F5A1EF087C}" type="slidenum">
              <a:rPr lang="fr-FR" smtClean="0"/>
              <a:pPr>
                <a:defRPr/>
              </a:pPr>
              <a:t>16</a:t>
            </a:fld>
            <a:endParaRPr lang="fr-FR" dirty="0"/>
          </a:p>
        </p:txBody>
      </p:sp>
      <p:pic>
        <p:nvPicPr>
          <p:cNvPr id="5" name="Picture 6" descr="C:\Users\AN22610\Desktop\fig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8" t="8185" r="9454" b="4935"/>
          <a:stretch>
            <a:fillRect/>
          </a:stretch>
        </p:blipFill>
        <p:spPr bwMode="auto">
          <a:xfrm>
            <a:off x="251520" y="2713039"/>
            <a:ext cx="8671284" cy="2664296"/>
          </a:xfrm>
          <a:prstGeom prst="rect">
            <a:avLst/>
          </a:prstGeom>
          <a:noFill/>
          <a:ln w="9525" cmpd="sng">
            <a:solidFill>
              <a:srgbClr val="5B9BD5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772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6B5A5-5E2E-4A92-A711-93F5A1EF087C}" type="slidenum">
              <a:rPr lang="fr-FR" smtClean="0"/>
              <a:pPr>
                <a:defRPr/>
              </a:pPr>
              <a:t>17</a:t>
            </a:fld>
            <a:endParaRPr lang="fr-FR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28192" y="1268760"/>
            <a:ext cx="8908304" cy="4680520"/>
          </a:xfrm>
        </p:spPr>
        <p:txBody>
          <a:bodyPr/>
          <a:lstStyle/>
          <a:p>
            <a:r>
              <a:rPr lang="en-US" sz="3000" dirty="0" smtClean="0"/>
              <a:t>Montreal to Paris</a:t>
            </a:r>
          </a:p>
          <a:p>
            <a:pPr lvl="1"/>
            <a:r>
              <a:rPr lang="en-US" sz="2600" dirty="0" smtClean="0"/>
              <a:t>2970 nm</a:t>
            </a:r>
          </a:p>
          <a:p>
            <a:pPr lvl="1"/>
            <a:r>
              <a:rPr lang="en-US" sz="2600" dirty="0" smtClean="0"/>
              <a:t>36 waypoints </a:t>
            </a:r>
          </a:p>
          <a:p>
            <a:pPr lvl="1"/>
            <a:r>
              <a:rPr lang="en-US" sz="2600" dirty="0" smtClean="0"/>
              <a:t>Mach number constant</a:t>
            </a:r>
          </a:p>
          <a:p>
            <a:pPr lvl="1"/>
            <a:r>
              <a:rPr lang="en-US" sz="2600" dirty="0" smtClean="0"/>
              <a:t>Fixed flight level.</a:t>
            </a:r>
          </a:p>
          <a:p>
            <a:pPr marL="457200" lvl="1" indent="0">
              <a:buNone/>
            </a:pP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239879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3384376"/>
          </a:xfrm>
        </p:spPr>
        <p:txBody>
          <a:bodyPr/>
          <a:lstStyle/>
          <a:p>
            <a:r>
              <a:rPr lang="en-US" dirty="0" smtClean="0"/>
              <a:t>Trajectories</a:t>
            </a:r>
          </a:p>
          <a:p>
            <a:pPr lvl="1"/>
            <a:r>
              <a:rPr lang="en-US" sz="2400" dirty="0" smtClean="0">
                <a:solidFill>
                  <a:srgbClr val="92D050"/>
                </a:solidFill>
              </a:rPr>
              <a:t>Green</a:t>
            </a:r>
            <a:r>
              <a:rPr lang="en-US" sz="2400" dirty="0" smtClean="0"/>
              <a:t>: Optimal Candidates</a:t>
            </a:r>
          </a:p>
          <a:p>
            <a:pPr lvl="1"/>
            <a:r>
              <a:rPr lang="en-US" sz="2400" dirty="0" smtClean="0"/>
              <a:t>Black: Reference</a:t>
            </a:r>
          </a:p>
          <a:p>
            <a:pPr lvl="1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Blue</a:t>
            </a:r>
            <a:r>
              <a:rPr lang="en-US" sz="2400" dirty="0" smtClean="0"/>
              <a:t>: Limits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Red</a:t>
            </a:r>
            <a:r>
              <a:rPr lang="en-US" sz="2400" dirty="0" smtClean="0"/>
              <a:t>: Optimal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6B5A5-5E2E-4A92-A711-93F5A1EF087C}" type="slidenum">
              <a:rPr lang="fr-FR" smtClean="0"/>
              <a:pPr>
                <a:defRPr/>
              </a:pPr>
              <a:t>18</a:t>
            </a:fld>
            <a:endParaRPr lang="fr-FR" dirty="0"/>
          </a:p>
        </p:txBody>
      </p:sp>
      <p:pic>
        <p:nvPicPr>
          <p:cNvPr id="9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56250"/>
            <a:ext cx="8486350" cy="27138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084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6B5A5-5E2E-4A92-A711-93F5A1EF087C}" type="slidenum">
              <a:rPr lang="fr-FR" smtClean="0"/>
              <a:pPr>
                <a:defRPr/>
              </a:pPr>
              <a:t>19</a:t>
            </a:fld>
            <a:endParaRPr lang="fr-FR" dirty="0"/>
          </a:p>
        </p:txBody>
      </p:sp>
      <p:pic>
        <p:nvPicPr>
          <p:cNvPr id="6" name="Picture 3" descr="Description: C:\Users\AN22610\Desktop\fig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1" t="7504" r="9579" b="4031"/>
          <a:stretch>
            <a:fillRect/>
          </a:stretch>
        </p:blipFill>
        <p:spPr bwMode="auto">
          <a:xfrm>
            <a:off x="107504" y="1844824"/>
            <a:ext cx="8883363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453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Motivation</a:t>
            </a:r>
            <a:endParaRPr lang="fr-CA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6B5A5-5E2E-4A92-A711-93F5A1EF087C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  <p:pic>
        <p:nvPicPr>
          <p:cNvPr id="5" name="Picture 3" descr="C:\Users\amurrieta\Desktop\airplane-takeoff.ju.t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052736"/>
            <a:ext cx="1800225" cy="123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15"/>
          <p:cNvCxnSpPr/>
          <p:nvPr/>
        </p:nvCxnSpPr>
        <p:spPr>
          <a:xfrm flipH="1">
            <a:off x="3275856" y="2292574"/>
            <a:ext cx="900112" cy="7043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Straight Arrow Connector 15"/>
          <p:cNvCxnSpPr/>
          <p:nvPr/>
        </p:nvCxnSpPr>
        <p:spPr>
          <a:xfrm>
            <a:off x="4175968" y="2292574"/>
            <a:ext cx="900113" cy="7043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12" name="Group 6"/>
          <p:cNvGrpSpPr>
            <a:grpSpLocks/>
          </p:cNvGrpSpPr>
          <p:nvPr/>
        </p:nvGrpSpPr>
        <p:grpSpPr bwMode="auto">
          <a:xfrm>
            <a:off x="575434" y="2996952"/>
            <a:ext cx="2713038" cy="2025650"/>
            <a:chOff x="467544" y="1340769"/>
            <a:chExt cx="2712492" cy="2025515"/>
          </a:xfrm>
        </p:grpSpPr>
        <p:pic>
          <p:nvPicPr>
            <p:cNvPr id="13" name="Picture 2" descr="E:\Courses\DGA\DGA1033\Presentation\Chart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340769"/>
              <a:ext cx="2712492" cy="1656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8"/>
            <p:cNvSpPr txBox="1"/>
            <p:nvPr/>
          </p:nvSpPr>
          <p:spPr>
            <a:xfrm>
              <a:off x="754824" y="2996422"/>
              <a:ext cx="2228401" cy="3698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CA" dirty="0">
                  <a:latin typeface="+mn-lt"/>
                </a:rPr>
                <a:t>Airline Expenses: 26%</a:t>
              </a:r>
            </a:p>
          </p:txBody>
        </p:sp>
      </p:grpSp>
      <p:grpSp>
        <p:nvGrpSpPr>
          <p:cNvPr id="23" name="Group 9"/>
          <p:cNvGrpSpPr>
            <a:grpSpLocks/>
          </p:cNvGrpSpPr>
          <p:nvPr/>
        </p:nvGrpSpPr>
        <p:grpSpPr bwMode="auto">
          <a:xfrm>
            <a:off x="5220628" y="2644763"/>
            <a:ext cx="1655762" cy="1655763"/>
            <a:chOff x="4572000" y="1988840"/>
            <a:chExt cx="1736977" cy="1639757"/>
          </a:xfrm>
        </p:grpSpPr>
        <p:sp>
          <p:nvSpPr>
            <p:cNvPr id="24" name="Rectangle 10"/>
            <p:cNvSpPr/>
            <p:nvPr/>
          </p:nvSpPr>
          <p:spPr>
            <a:xfrm>
              <a:off x="4572000" y="1988840"/>
              <a:ext cx="1736977" cy="1639757"/>
            </a:xfrm>
            <a:prstGeom prst="rect">
              <a:avLst/>
            </a:prstGeom>
            <a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000" r="-1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>
              <a:off x="4860032" y="3068960"/>
              <a:ext cx="90120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fr-FR" sz="800"/>
                <a:t>www.ucalgary.ca</a:t>
              </a:r>
            </a:p>
          </p:txBody>
        </p:sp>
      </p:grpSp>
      <p:cxnSp>
        <p:nvCxnSpPr>
          <p:cNvPr id="26" name="Straight Arrow Connector 15"/>
          <p:cNvCxnSpPr/>
          <p:nvPr/>
        </p:nvCxnSpPr>
        <p:spPr>
          <a:xfrm rot="21480000" flipH="1">
            <a:off x="6048509" y="3889517"/>
            <a:ext cx="42206" cy="7631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29" name="Group 12"/>
          <p:cNvGrpSpPr>
            <a:grpSpLocks/>
          </p:cNvGrpSpPr>
          <p:nvPr/>
        </p:nvGrpSpPr>
        <p:grpSpPr bwMode="auto">
          <a:xfrm>
            <a:off x="3658287" y="4188090"/>
            <a:ext cx="5040660" cy="2167430"/>
            <a:chOff x="1547664" y="2177066"/>
            <a:chExt cx="5832648" cy="3157155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3077344"/>
              <a:ext cx="5832648" cy="22568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Box 14"/>
            <p:cNvSpPr txBox="1"/>
            <p:nvPr/>
          </p:nvSpPr>
          <p:spPr>
            <a:xfrm>
              <a:off x="5793853" y="2177066"/>
              <a:ext cx="1584373" cy="13535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n-lt"/>
                </a:rPr>
                <a:t>Aeronautical Industry CO</a:t>
              </a:r>
              <a:r>
                <a:rPr lang="en-US" baseline="-25000" dirty="0">
                  <a:latin typeface="+mn-lt"/>
                </a:rPr>
                <a:t>2</a:t>
              </a:r>
              <a:r>
                <a:rPr lang="en-US" dirty="0">
                  <a:latin typeface="+mn-lt"/>
                </a:rPr>
                <a:t> production:</a:t>
              </a:r>
            </a:p>
            <a:p>
              <a:pPr algn="ctr">
                <a:defRPr/>
              </a:pPr>
              <a:r>
                <a:rPr lang="en-US" sz="2800" b="1" dirty="0">
                  <a:latin typeface="+mn-lt"/>
                </a:rPr>
                <a:t>2%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74903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6B5A5-5E2E-4A92-A711-93F5A1EF087C}" type="slidenum">
              <a:rPr lang="fr-FR" smtClean="0"/>
              <a:pPr>
                <a:defRPr/>
              </a:pPr>
              <a:t>20</a:t>
            </a:fld>
            <a:endParaRPr lang="fr-FR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28192" y="1268760"/>
            <a:ext cx="8908304" cy="4680520"/>
          </a:xfrm>
        </p:spPr>
        <p:txBody>
          <a:bodyPr/>
          <a:lstStyle/>
          <a:p>
            <a:r>
              <a:rPr lang="en-US" sz="3000" dirty="0" smtClean="0"/>
              <a:t>Fuel burn savings:</a:t>
            </a:r>
          </a:p>
          <a:p>
            <a:pPr lvl="1"/>
            <a:r>
              <a:rPr lang="en-US" sz="2200" dirty="0" smtClean="0"/>
              <a:t>102 kg – 140kg</a:t>
            </a:r>
          </a:p>
          <a:p>
            <a:pPr marL="457200" lvl="1" indent="0">
              <a:buNone/>
            </a:pPr>
            <a:endParaRPr lang="en-US" sz="2600" dirty="0" smtClean="0"/>
          </a:p>
        </p:txBody>
      </p:sp>
      <p:pic>
        <p:nvPicPr>
          <p:cNvPr id="7" name="Picture 10" descr="Description: C:\Users\AN22610\Desktop\Drawing2_CEM.emz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708920"/>
            <a:ext cx="5184576" cy="3168352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1170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248472"/>
          </a:xfrm>
        </p:spPr>
        <p:txBody>
          <a:bodyPr/>
          <a:lstStyle/>
          <a:p>
            <a:r>
              <a:rPr lang="en-US" dirty="0" smtClean="0"/>
              <a:t>The ABC algorithm was able to find better routes than the reference.</a:t>
            </a:r>
          </a:p>
          <a:p>
            <a:endParaRPr lang="en-US" dirty="0"/>
          </a:p>
          <a:p>
            <a:r>
              <a:rPr lang="en-US" dirty="0" smtClean="0"/>
              <a:t>Flight cost was reduced.</a:t>
            </a:r>
          </a:p>
          <a:p>
            <a:endParaRPr lang="en-US" dirty="0" smtClean="0"/>
          </a:p>
          <a:p>
            <a:r>
              <a:rPr lang="en-US" dirty="0" smtClean="0"/>
              <a:t>Reduction depends on weather</a:t>
            </a:r>
          </a:p>
          <a:p>
            <a:endParaRPr lang="en-US" dirty="0"/>
          </a:p>
          <a:p>
            <a:r>
              <a:rPr lang="en-US" dirty="0" smtClean="0"/>
              <a:t>More flights are required to measure the real impact.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6B5A5-5E2E-4A92-A711-93F5A1EF087C}" type="slidenum">
              <a:rPr lang="fr-FR" smtClean="0"/>
              <a:pPr>
                <a:defRPr/>
              </a:pPr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861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smtClean="0">
                <a:solidFill>
                  <a:schemeClr val="tx1"/>
                </a:solidFill>
              </a:rPr>
              <a:t>Thank </a:t>
            </a:r>
            <a:r>
              <a:rPr lang="en-US" sz="8000" smtClean="0">
                <a:solidFill>
                  <a:schemeClr val="tx1"/>
                </a:solidFill>
              </a:rPr>
              <a:t>You</a:t>
            </a:r>
            <a:endParaRPr lang="en-US" sz="8000" dirty="0">
              <a:solidFill>
                <a:schemeClr val="tx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000" dirty="0" smtClean="0"/>
              <a:t>Q &amp; A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607205-CEF5-4A37-B1C5-82E3B8F85B8E}" type="slidenum">
              <a:rPr lang="fr-FR" smtClean="0"/>
              <a:pPr>
                <a:defRPr/>
              </a:pPr>
              <a:t>22</a:t>
            </a:fld>
            <a:endParaRPr lang="fr-FR" dirty="0"/>
          </a:p>
        </p:txBody>
      </p:sp>
      <p:pic>
        <p:nvPicPr>
          <p:cNvPr id="7" name="Picture 2" descr="http://aeroets.etsmtl.ca/public/img/research/gard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7" y="1088605"/>
            <a:ext cx="1680805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logo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260" y="1046287"/>
            <a:ext cx="936104" cy="588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C:\Users\Alex\Desktop\logo_et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01882" y="1073919"/>
            <a:ext cx="635195" cy="518742"/>
          </a:xfrm>
          <a:prstGeom prst="rect">
            <a:avLst/>
          </a:prstGeom>
          <a:noFill/>
        </p:spPr>
      </p:pic>
      <p:pic>
        <p:nvPicPr>
          <p:cNvPr id="10" name="Picture 8" descr="http://www.uquebec.ca/siegesocial/dir/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55493" y="1196752"/>
            <a:ext cx="2088232" cy="3136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796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876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000" dirty="0" smtClean="0"/>
              <a:t>Canada: </a:t>
            </a:r>
          </a:p>
          <a:p>
            <a:pPr marL="0" indent="0" eaLnBrk="1" hangingPunct="1">
              <a:buNone/>
            </a:pPr>
            <a:r>
              <a:rPr lang="en-US" sz="2000" dirty="0" smtClean="0"/>
              <a:t>The Green Aviation Research &amp; Development Network (GARDN)</a:t>
            </a:r>
          </a:p>
          <a:p>
            <a:pPr marL="0" lvl="3" indent="0" eaLnBrk="1" hangingPunct="1">
              <a:buFont typeface="Arial" charset="0"/>
              <a:buNone/>
            </a:pPr>
            <a:r>
              <a:rPr lang="en-US" sz="1800" dirty="0" smtClean="0">
                <a:cs typeface="Arial" charset="0"/>
              </a:rPr>
              <a:t>	Develop technologies to reduce aircraft noise and emissions.</a:t>
            </a:r>
            <a:endParaRPr lang="en-US" sz="2000" dirty="0" smtClean="0"/>
          </a:p>
          <a:p>
            <a:pPr marL="0" indent="0" eaLnBrk="1" hangingPunct="1">
              <a:buNone/>
            </a:pPr>
            <a:endParaRPr lang="en-US" sz="2000" dirty="0" smtClean="0"/>
          </a:p>
          <a:p>
            <a:pPr marL="0" indent="0" eaLnBrk="1" hangingPunct="1"/>
            <a:endParaRPr lang="en-US" sz="2000" dirty="0" smtClean="0"/>
          </a:p>
          <a:p>
            <a:pPr marL="511175" lvl="4" indent="0" eaLnBrk="1" hangingPunct="1">
              <a:buFont typeface="Arial" charset="0"/>
              <a:buNone/>
            </a:pPr>
            <a:r>
              <a:rPr lang="en-US" sz="1800" dirty="0" smtClean="0">
                <a:cs typeface="Arial" charset="0"/>
              </a:rPr>
              <a:t>Governmental Funding + Industrial Funding + University Expertise</a:t>
            </a:r>
          </a:p>
        </p:txBody>
      </p:sp>
      <p:pic>
        <p:nvPicPr>
          <p:cNvPr id="5" name="Picture 2" descr="http://aeroets.etsmtl.ca/public/img/research/gard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810000"/>
            <a:ext cx="2362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6B5A5-5E2E-4A92-A711-93F5A1EF087C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907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types of reference trajectory</a:t>
            </a:r>
          </a:p>
          <a:p>
            <a:pPr marL="457200" lvl="1" indent="0">
              <a:buNone/>
            </a:pPr>
            <a:r>
              <a:rPr lang="en-US" dirty="0" smtClean="0"/>
              <a:t>1.-Typical Vertical Navigation: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6B5A5-5E2E-4A92-A711-93F5A1EF087C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pic>
        <p:nvPicPr>
          <p:cNvPr id="6" name="Picture 2" descr="CMA-9000 FM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92896"/>
            <a:ext cx="2151702" cy="2520280"/>
          </a:xfrm>
          <a:prstGeom prst="rect">
            <a:avLst/>
          </a:prstGeom>
          <a:noFill/>
        </p:spPr>
      </p:pic>
      <p:cxnSp>
        <p:nvCxnSpPr>
          <p:cNvPr id="7" name="Straight Arrow Connector 27"/>
          <p:cNvCxnSpPr/>
          <p:nvPr/>
        </p:nvCxnSpPr>
        <p:spPr>
          <a:xfrm>
            <a:off x="2348713" y="3645024"/>
            <a:ext cx="1800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" name="TextBox 30"/>
          <p:cNvSpPr txBox="1"/>
          <p:nvPr/>
        </p:nvSpPr>
        <p:spPr>
          <a:xfrm>
            <a:off x="2709918" y="3121804"/>
            <a:ext cx="10170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800" dirty="0" smtClean="0">
                <a:latin typeface="+mn-lt"/>
              </a:rPr>
              <a:t>VNAV</a:t>
            </a:r>
            <a:endParaRPr lang="en-CA" sz="2800" dirty="0">
              <a:latin typeface="+mn-lt"/>
            </a:endParaRPr>
          </a:p>
        </p:txBody>
      </p:sp>
      <p:pic>
        <p:nvPicPr>
          <p:cNvPr id="9" name="Picture 27" descr="typical_flight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86446" y="2397491"/>
            <a:ext cx="4861559" cy="3132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6571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3" indent="0">
              <a:buNone/>
            </a:pPr>
            <a:r>
              <a:rPr lang="en-US" dirty="0" smtClean="0">
                <a:cs typeface="Arial"/>
              </a:rPr>
              <a:t>2.- Lateral Reference Navigation (LNAV)</a:t>
            </a:r>
            <a:endParaRPr lang="en-US" sz="2000" dirty="0">
              <a:cs typeface="Arial"/>
            </a:endParaRPr>
          </a:p>
          <a:p>
            <a:pPr marL="0" lvl="2" indent="0">
              <a:buNone/>
            </a:pPr>
            <a:endParaRPr lang="en-US" sz="2000" dirty="0" smtClean="0"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6B5A5-5E2E-4A92-A711-93F5A1EF087C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384486"/>
            <a:ext cx="8858250" cy="273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756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 indent="-342900"/>
            <a:r>
              <a:rPr lang="en-US" dirty="0" smtClean="0">
                <a:cs typeface="Arial"/>
              </a:rPr>
              <a:t>Find the combinations of waypoints that reduce the fuel requirements .</a:t>
            </a:r>
          </a:p>
          <a:p>
            <a:pPr marL="342900" lvl="2" indent="-342900"/>
            <a:endParaRPr lang="en-US" dirty="0">
              <a:cs typeface="Arial"/>
            </a:endParaRPr>
          </a:p>
          <a:p>
            <a:pPr marL="342900" lvl="2" indent="-342900"/>
            <a:r>
              <a:rPr lang="en-US" dirty="0" smtClean="0">
                <a:cs typeface="Arial"/>
              </a:rPr>
              <a:t>Reduce emissions caused by fuel burn.</a:t>
            </a:r>
          </a:p>
          <a:p>
            <a:pPr marL="342900" lvl="2" indent="-342900"/>
            <a:endParaRPr lang="en-US" dirty="0">
              <a:cs typeface="Arial"/>
            </a:endParaRPr>
          </a:p>
          <a:p>
            <a:pPr marL="342900" lvl="2" indent="-342900"/>
            <a:r>
              <a:rPr lang="en-US" dirty="0" smtClean="0">
                <a:cs typeface="Arial"/>
              </a:rPr>
              <a:t>Reduce the flight cost</a:t>
            </a:r>
          </a:p>
          <a:p>
            <a:pPr marL="342900" lvl="2" indent="-342900"/>
            <a:endParaRPr lang="en-US" dirty="0">
              <a:cs typeface="Arial"/>
            </a:endParaRPr>
          </a:p>
          <a:p>
            <a:pPr marL="342900" lvl="2" indent="-342900"/>
            <a:r>
              <a:rPr lang="en-US" dirty="0" smtClean="0">
                <a:cs typeface="Arial"/>
              </a:rPr>
              <a:t>Explore the Artificial Bees </a:t>
            </a:r>
            <a:r>
              <a:rPr lang="en-US" dirty="0">
                <a:cs typeface="Arial"/>
              </a:rPr>
              <a:t>C</a:t>
            </a:r>
            <a:r>
              <a:rPr lang="en-US" dirty="0" smtClean="0">
                <a:cs typeface="Arial"/>
              </a:rPr>
              <a:t>olony Algorithm Potential</a:t>
            </a:r>
          </a:p>
          <a:p>
            <a:pPr marL="342900" lvl="2" indent="-342900"/>
            <a:endParaRPr lang="en-US" dirty="0" smtClean="0">
              <a:cs typeface="Arial"/>
            </a:endParaRPr>
          </a:p>
          <a:p>
            <a:pPr marL="342900" lvl="2" indent="-342900"/>
            <a:endParaRPr lang="en-US" dirty="0" smtClean="0"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6B5A5-5E2E-4A92-A711-93F5A1EF087C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433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Trajectory Studied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2592288"/>
          </a:xfrm>
        </p:spPr>
        <p:txBody>
          <a:bodyPr/>
          <a:lstStyle/>
          <a:p>
            <a:r>
              <a:rPr lang="en-US" dirty="0" smtClean="0"/>
              <a:t>Cruise Phase</a:t>
            </a:r>
          </a:p>
          <a:p>
            <a:pPr lvl="1"/>
            <a:r>
              <a:rPr lang="en-US" dirty="0" smtClean="0"/>
              <a:t>Montreal - Paris</a:t>
            </a:r>
            <a:endParaRPr lang="en-US" dirty="0"/>
          </a:p>
          <a:p>
            <a:r>
              <a:rPr lang="en-US" dirty="0" smtClean="0"/>
              <a:t>Constant Altitude</a:t>
            </a:r>
          </a:p>
          <a:p>
            <a:r>
              <a:rPr lang="en-US" dirty="0" smtClean="0"/>
              <a:t>Fixed Mach number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6B5A5-5E2E-4A92-A711-93F5A1EF087C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047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864096"/>
          </a:xfrm>
        </p:spPr>
        <p:txBody>
          <a:bodyPr/>
          <a:lstStyle/>
          <a:p>
            <a:r>
              <a:rPr lang="en-US" dirty="0" smtClean="0"/>
              <a:t>Flight Cost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6B5A5-5E2E-4A92-A711-93F5A1EF087C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6"/>
              <p:cNvSpPr/>
              <p:nvPr/>
            </p:nvSpPr>
            <p:spPr>
              <a:xfrm>
                <a:off x="411559" y="2879801"/>
                <a:ext cx="853137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/>
                        </a:rPr>
                        <m:t>𝐶𝑜𝑠𝑡</m:t>
                      </m:r>
                      <m:r>
                        <a:rPr lang="en-US" sz="2800" i="1" smtClean="0">
                          <a:latin typeface="Cambria Math"/>
                        </a:rPr>
                        <m:t>=</m:t>
                      </m:r>
                      <m:r>
                        <a:rPr lang="en-US" sz="2800" i="1" smtClean="0">
                          <a:latin typeface="Cambria Math"/>
                        </a:rPr>
                        <m:t>𝐹𝑢𝑒𝑙</m:t>
                      </m:r>
                      <m:r>
                        <a:rPr lang="en-US" sz="2800" i="1" smtClean="0">
                          <a:latin typeface="Cambria Math"/>
                        </a:rPr>
                        <m:t>_</m:t>
                      </m:r>
                      <m:r>
                        <a:rPr lang="en-US" sz="2800" i="1" smtClean="0">
                          <a:latin typeface="Cambria Math"/>
                        </a:rPr>
                        <m:t>𝐵𝑢𝑟𝑛𝑒𝑑</m:t>
                      </m:r>
                      <m:r>
                        <a:rPr lang="en-US" sz="2800" i="1" smtClean="0">
                          <a:latin typeface="Cambria Math"/>
                        </a:rPr>
                        <m:t>  +  </m:t>
                      </m:r>
                      <m:r>
                        <a:rPr lang="en-US" sz="2800" i="1" smtClean="0">
                          <a:latin typeface="Cambria Math"/>
                        </a:rPr>
                        <m:t>𝐶𝑜𝑠𝑡</m:t>
                      </m:r>
                      <m:r>
                        <a:rPr lang="en-US" sz="2800" b="0" i="1" smtClean="0">
                          <a:latin typeface="Cambria Math"/>
                        </a:rPr>
                        <m:t>_</m:t>
                      </m:r>
                      <m:r>
                        <a:rPr lang="en-US" sz="2800" i="1">
                          <a:latin typeface="Cambria Math"/>
                        </a:rPr>
                        <m:t>𝐼</m:t>
                      </m:r>
                      <m:r>
                        <a:rPr lang="en-US" sz="2800" b="0" i="1" smtClean="0">
                          <a:latin typeface="Cambria Math"/>
                        </a:rPr>
                        <m:t>𝑛𝑑𝑒𝑥</m:t>
                      </m:r>
                      <m:r>
                        <a:rPr lang="en-US" sz="2800" i="1">
                          <a:latin typeface="Cambria Math"/>
                        </a:rPr>
                        <m:t> ∗ </m:t>
                      </m:r>
                      <m:r>
                        <a:rPr lang="en-US" sz="2800" i="1">
                          <a:latin typeface="Cambria Math"/>
                        </a:rPr>
                        <m:t>𝐹𝑙𝑖𝑔h𝑡</m:t>
                      </m:r>
                      <m:r>
                        <a:rPr lang="en-US" sz="2800" i="1">
                          <a:latin typeface="Cambria Math"/>
                        </a:rPr>
                        <m:t>_</m:t>
                      </m:r>
                      <m:r>
                        <a:rPr lang="en-US" sz="2800" i="1">
                          <a:latin typeface="Cambria Math"/>
                        </a:rPr>
                        <m:t>𝑇𝑖𝑚𝑒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559" y="2879801"/>
                <a:ext cx="8531373" cy="52322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7"/>
              <p:cNvSpPr/>
              <p:nvPr/>
            </p:nvSpPr>
            <p:spPr>
              <a:xfrm>
                <a:off x="1160607" y="3541520"/>
                <a:ext cx="423641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/>
                        </a:rPr>
                        <m:t>𝑓</m:t>
                      </m:r>
                      <m:r>
                        <a:rPr lang="en-US" sz="1200" b="0" i="1" smtClean="0">
                          <a:latin typeface="Cambria Math"/>
                        </a:rPr>
                        <m:t>(</m:t>
                      </m:r>
                      <m:r>
                        <a:rPr lang="en-US" sz="1200" b="0" i="1" smtClean="0">
                          <a:latin typeface="Cambria Math"/>
                        </a:rPr>
                        <m:t>𝑤𝑒𝑖𝑔h𝑡</m:t>
                      </m:r>
                      <m:r>
                        <a:rPr lang="en-US" sz="1200" b="0" i="1" smtClean="0">
                          <a:latin typeface="Cambria Math"/>
                        </a:rPr>
                        <m:t>, </m:t>
                      </m:r>
                      <m:r>
                        <a:rPr lang="en-US" sz="1200" b="0" i="1" smtClean="0">
                          <a:latin typeface="Cambria Math"/>
                        </a:rPr>
                        <m:t>𝑠𝑝𝑒𝑒𝑑</m:t>
                      </m:r>
                      <m:r>
                        <a:rPr lang="en-US" sz="1200" b="0" i="1" smtClean="0">
                          <a:latin typeface="Cambria Math"/>
                        </a:rPr>
                        <m:t>, </m:t>
                      </m:r>
                      <m:r>
                        <a:rPr lang="en-US" sz="1200" b="0" i="1" smtClean="0">
                          <a:latin typeface="Cambria Math"/>
                        </a:rPr>
                        <m:t>𝑎𝑙𝑡𝑖𝑡𝑢𝑑𝑒</m:t>
                      </m:r>
                      <m:r>
                        <a:rPr lang="en-US" sz="1200" b="0" i="1" smtClean="0">
                          <a:latin typeface="Cambria Math"/>
                        </a:rPr>
                        <m:t>, </m:t>
                      </m:r>
                      <m:r>
                        <a:rPr lang="en-US" sz="1200" b="0" i="1" smtClean="0">
                          <a:latin typeface="Cambria Math"/>
                        </a:rPr>
                        <m:t>𝑡𝑒𝑚𝑝𝑒𝑟𝑎𝑡𝑢𝑟𝑒</m:t>
                      </m:r>
                      <m:r>
                        <a:rPr lang="en-US" sz="1200" b="0" i="1" smtClean="0">
                          <a:latin typeface="Cambria Math"/>
                        </a:rPr>
                        <m:t>,</m:t>
                      </m:r>
                      <m:r>
                        <a:rPr lang="en-US" sz="1200" i="1">
                          <a:latin typeface="Cambria Math"/>
                        </a:rPr>
                        <m:t>𝑡𝑟𝑎𝑣𝑒𝑙𝑒𝑑</m:t>
                      </m:r>
                      <m:r>
                        <a:rPr lang="en-US" sz="1200" i="1">
                          <a:latin typeface="Cambria Math"/>
                        </a:rPr>
                        <m:t> </m:t>
                      </m:r>
                      <m:r>
                        <a:rPr lang="en-US" sz="1200" i="1">
                          <a:latin typeface="Cambria Math"/>
                        </a:rPr>
                        <m:t>𝑑𝑖𝑠𝑡𝑎𝑛𝑐𝑒</m:t>
                      </m:r>
                      <m:r>
                        <a:rPr lang="en-US" sz="12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0607" y="3541520"/>
                <a:ext cx="4236416" cy="276999"/>
              </a:xfrm>
              <a:prstGeom prst="rect">
                <a:avLst/>
              </a:prstGeom>
              <a:blipFill rotWithShape="0">
                <a:blip r:embed="rId3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8"/>
              <p:cNvSpPr/>
              <p:nvPr/>
            </p:nvSpPr>
            <p:spPr>
              <a:xfrm>
                <a:off x="6703537" y="3538506"/>
                <a:ext cx="212750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/>
                        </a:rPr>
                        <m:t>𝑓</m:t>
                      </m:r>
                      <m:r>
                        <a:rPr lang="en-US" sz="1200" b="0" i="1" smtClean="0">
                          <a:latin typeface="Cambria Math"/>
                        </a:rPr>
                        <m:t>(</m:t>
                      </m:r>
                      <m:r>
                        <a:rPr lang="en-US" sz="1200" b="0" i="1" smtClean="0">
                          <a:latin typeface="Cambria Math"/>
                        </a:rPr>
                        <m:t>𝑡𝑟𝑎𝑣𝑒𝑙𝑒𝑑</m:t>
                      </m:r>
                      <m:r>
                        <a:rPr lang="en-US" sz="1200" b="0" i="1" smtClean="0">
                          <a:latin typeface="Cambria Math"/>
                        </a:rPr>
                        <m:t> </m:t>
                      </m:r>
                      <m:r>
                        <a:rPr lang="en-US" sz="1200" b="0" i="1" smtClean="0">
                          <a:latin typeface="Cambria Math"/>
                        </a:rPr>
                        <m:t>𝑑𝑖𝑠𝑡𝑎𝑛𝑐𝑒</m:t>
                      </m:r>
                      <m:r>
                        <a:rPr lang="en-US" sz="1200" b="0" i="1" smtClean="0">
                          <a:latin typeface="Cambria Math"/>
                        </a:rPr>
                        <m:t>, </m:t>
                      </m:r>
                      <m:r>
                        <a:rPr lang="en-US" sz="1200" b="0" i="1" smtClean="0">
                          <a:latin typeface="Cambria Math"/>
                        </a:rPr>
                        <m:t>𝑠𝑝𝑒𝑒𝑑</m:t>
                      </m:r>
                      <m:r>
                        <a:rPr lang="en-US" sz="12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7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3537" y="3538506"/>
                <a:ext cx="2127505" cy="276999"/>
              </a:xfrm>
              <a:prstGeom prst="rect">
                <a:avLst/>
              </a:prstGeom>
              <a:blipFill rotWithShape="0">
                <a:blip r:embed="rId4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Left Brace 10"/>
          <p:cNvSpPr/>
          <p:nvPr/>
        </p:nvSpPr>
        <p:spPr>
          <a:xfrm rot="16200000">
            <a:off x="2678741" y="2361780"/>
            <a:ext cx="228601" cy="2144362"/>
          </a:xfrm>
          <a:prstGeom prst="leftBrac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2D050"/>
              </a:solidFill>
            </a:endParaRPr>
          </a:p>
        </p:txBody>
      </p:sp>
      <p:sp>
        <p:nvSpPr>
          <p:cNvPr id="19" name="Left Brace 13"/>
          <p:cNvSpPr/>
          <p:nvPr/>
        </p:nvSpPr>
        <p:spPr>
          <a:xfrm rot="16200000">
            <a:off x="7663985" y="2426532"/>
            <a:ext cx="218846" cy="2005101"/>
          </a:xfrm>
          <a:prstGeom prst="leftBrac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58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864096"/>
          </a:xfrm>
        </p:spPr>
        <p:txBody>
          <a:bodyPr/>
          <a:lstStyle/>
          <a:p>
            <a:r>
              <a:rPr lang="en-US" dirty="0" smtClean="0"/>
              <a:t>Performance Database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6B5A5-5E2E-4A92-A711-93F5A1EF087C}" type="slidenum">
              <a:rPr lang="fr-FR" smtClean="0"/>
              <a:pPr>
                <a:defRPr/>
              </a:pPr>
              <a:t>9</a:t>
            </a:fld>
            <a:endParaRPr lang="fr-FR" dirty="0"/>
          </a:p>
        </p:txBody>
      </p:sp>
      <p:graphicFrame>
        <p:nvGraphicFramePr>
          <p:cNvPr id="21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493115"/>
              </p:ext>
            </p:extLst>
          </p:nvPr>
        </p:nvGraphicFramePr>
        <p:xfrm>
          <a:off x="683568" y="2177479"/>
          <a:ext cx="6135625" cy="16136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6360"/>
                <a:gridCol w="3039428"/>
                <a:gridCol w="1739837"/>
              </a:tblGrid>
              <a:tr h="32273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700" dirty="0">
                          <a:effectLst/>
                          <a:latin typeface="+mn-lt"/>
                        </a:rPr>
                        <a:t>Flight Mode</a:t>
                      </a:r>
                      <a:endParaRPr lang="en-US" sz="1800" kern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700" dirty="0">
                          <a:effectLst/>
                          <a:latin typeface="+mn-lt"/>
                        </a:rPr>
                        <a:t>Inputs</a:t>
                      </a:r>
                      <a:endParaRPr lang="en-US" sz="1800" kern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700">
                          <a:effectLst/>
                          <a:latin typeface="+mn-lt"/>
                        </a:rPr>
                        <a:t>Output</a:t>
                      </a:r>
                      <a:endParaRPr lang="en-US" sz="1800" kern="7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29095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700" dirty="0" smtClean="0">
                          <a:effectLst/>
                          <a:latin typeface="+mn-lt"/>
                        </a:rPr>
                        <a:t>Cruise</a:t>
                      </a:r>
                      <a:endParaRPr lang="en-US" sz="1800" kern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700" dirty="0">
                          <a:effectLst/>
                          <a:latin typeface="+mn-lt"/>
                        </a:rPr>
                        <a:t>Mach</a:t>
                      </a:r>
                    </a:p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700" dirty="0">
                          <a:effectLst/>
                          <a:latin typeface="+mn-lt"/>
                        </a:rPr>
                        <a:t>Gross weight (kg)</a:t>
                      </a:r>
                    </a:p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700" dirty="0">
                          <a:effectLst/>
                          <a:latin typeface="+mn-lt"/>
                        </a:rPr>
                        <a:t>ISA deviation temperature </a:t>
                      </a:r>
                      <a:r>
                        <a:rPr lang="en-US" sz="1800" kern="700" dirty="0" smtClean="0">
                          <a:effectLst/>
                          <a:latin typeface="+mn-lt"/>
                        </a:rPr>
                        <a:t>(C</a:t>
                      </a:r>
                      <a:r>
                        <a:rPr lang="en-US" sz="1800" kern="700" dirty="0">
                          <a:effectLst/>
                          <a:latin typeface="+mn-lt"/>
                        </a:rPr>
                        <a:t>)</a:t>
                      </a:r>
                    </a:p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700" dirty="0">
                          <a:effectLst/>
                          <a:latin typeface="+mn-lt"/>
                        </a:rPr>
                        <a:t>Altitude (</a:t>
                      </a:r>
                      <a:r>
                        <a:rPr lang="en-US" sz="1800" kern="700" dirty="0" err="1">
                          <a:effectLst/>
                          <a:latin typeface="+mn-lt"/>
                        </a:rPr>
                        <a:t>ft</a:t>
                      </a:r>
                      <a:r>
                        <a:rPr lang="en-US" sz="1800" kern="700" dirty="0">
                          <a:effectLst/>
                          <a:latin typeface="+mn-lt"/>
                        </a:rPr>
                        <a:t>)</a:t>
                      </a:r>
                      <a:endParaRPr lang="en-US" sz="1800" kern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700" dirty="0">
                          <a:effectLst/>
                          <a:latin typeface="+mn-lt"/>
                        </a:rPr>
                        <a:t>Fuel flow (kg/</a:t>
                      </a:r>
                      <a:r>
                        <a:rPr lang="en-US" sz="1800" kern="700" dirty="0" err="1">
                          <a:effectLst/>
                          <a:latin typeface="+mn-lt"/>
                        </a:rPr>
                        <a:t>hr</a:t>
                      </a:r>
                      <a:r>
                        <a:rPr lang="en-US" sz="1800" kern="700" dirty="0">
                          <a:effectLst/>
                          <a:latin typeface="+mn-lt"/>
                        </a:rPr>
                        <a:t>)</a:t>
                      </a:r>
                      <a:endParaRPr lang="en-US" sz="1800" kern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22" name="Picture 3" descr="E:\Courses\DGA\DGA1033\Presentation\box_cruis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61" y="4352222"/>
            <a:ext cx="4492330" cy="125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s3.amazonaws.com/readers/2010/05/26/aaathermometer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762" y="2738660"/>
            <a:ext cx="815974" cy="2479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3"/>
              <p:cNvSpPr/>
              <p:nvPr/>
            </p:nvSpPr>
            <p:spPr>
              <a:xfrm>
                <a:off x="4179341" y="5406732"/>
                <a:ext cx="42803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𝐼𝑆𝐴</m:t>
                      </m:r>
                      <m:r>
                        <a:rPr lang="en-US" i="1">
                          <a:latin typeface="Cambria Math"/>
                        </a:rPr>
                        <m:t>_</m:t>
                      </m:r>
                      <m:r>
                        <a:rPr lang="en-US" i="1">
                          <a:latin typeface="Cambria Math"/>
                        </a:rPr>
                        <m:t>𝐷𝐸𝑉</m:t>
                      </m:r>
                      <m:r>
                        <a:rPr lang="en-US" i="1">
                          <a:latin typeface="Cambria Math"/>
                        </a:rPr>
                        <m:t>_</m:t>
                      </m:r>
                      <m:r>
                        <a:rPr lang="en-US" i="1">
                          <a:latin typeface="Cambria Math"/>
                        </a:rPr>
                        <m:t>𝑇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𝑇𝑀𝑃</m:t>
                      </m:r>
                      <m:r>
                        <a:rPr lang="en-US" i="1">
                          <a:latin typeface="Cambria Math"/>
                        </a:rPr>
                        <m:t>−</m:t>
                      </m:r>
                      <m:r>
                        <a:rPr lang="en-US" i="1">
                          <a:latin typeface="Cambria Math"/>
                        </a:rPr>
                        <m:t>𝐼𝑆𝐴</m:t>
                      </m:r>
                      <m:r>
                        <a:rPr lang="en-US" i="1">
                          <a:latin typeface="Cambria Math"/>
                        </a:rPr>
                        <m:t>_</m:t>
                      </m:r>
                      <m:r>
                        <a:rPr lang="en-US" i="1">
                          <a:latin typeface="Cambria Math"/>
                        </a:rPr>
                        <m:t>𝑇𝑒𝑚𝑝𝑒𝑟𝑎𝑡𝑢𝑟𝑒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9341" y="5406732"/>
                <a:ext cx="4280339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994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9670E34-8869-407F-99F8-72382F7A195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5189</TotalTime>
  <Words>536</Words>
  <Application>Microsoft Office PowerPoint</Application>
  <PresentationFormat>Presentación en pantalla (4:3)</PresentationFormat>
  <Paragraphs>144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8" baseType="lpstr">
      <vt:lpstr>MS PGothic</vt:lpstr>
      <vt:lpstr>Arial</vt:lpstr>
      <vt:lpstr>Calibri</vt:lpstr>
      <vt:lpstr>Cambria Math</vt:lpstr>
      <vt:lpstr>Times New Roman</vt:lpstr>
      <vt:lpstr>Default Theme</vt:lpstr>
      <vt:lpstr>Aircraft Lateral Flight Optimization Using Artificial Bees Colony</vt:lpstr>
      <vt:lpstr>Motivation</vt:lpstr>
      <vt:lpstr>Motivation</vt:lpstr>
      <vt:lpstr>Introduction</vt:lpstr>
      <vt:lpstr>Introduction</vt:lpstr>
      <vt:lpstr>Objectives</vt:lpstr>
      <vt:lpstr>Trajectory Studied</vt:lpstr>
      <vt:lpstr>Methodology</vt:lpstr>
      <vt:lpstr>Methodology</vt:lpstr>
      <vt:lpstr>Methodology</vt:lpstr>
      <vt:lpstr>Methodology</vt:lpstr>
      <vt:lpstr>Methodology</vt:lpstr>
      <vt:lpstr>Methodology</vt:lpstr>
      <vt:lpstr>Methodology</vt:lpstr>
      <vt:lpstr>Methodology</vt:lpstr>
      <vt:lpstr>Methodology</vt:lpstr>
      <vt:lpstr>Results</vt:lpstr>
      <vt:lpstr>Results</vt:lpstr>
      <vt:lpstr>Results</vt:lpstr>
      <vt:lpstr>Results</vt:lpstr>
      <vt:lpstr>Conclusion</vt:lpstr>
      <vt:lpstr>Thank You</vt:lpstr>
    </vt:vector>
  </TitlesOfParts>
  <Company>École de technologie supérieure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larcase</dc:creator>
  <cp:lastModifiedBy>Alejandro</cp:lastModifiedBy>
  <cp:revision>354</cp:revision>
  <dcterms:created xsi:type="dcterms:W3CDTF">2014-03-18T23:24:01Z</dcterms:created>
  <dcterms:modified xsi:type="dcterms:W3CDTF">2015-11-11T22:37:56Z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TC103807049990</vt:lpwstr>
  </property>
</Properties>
</file>