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xml" ContentType="application/xml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36"/>
  </p:notesMasterIdLst>
  <p:handoutMasterIdLst>
    <p:handoutMasterId r:id="rId37"/>
  </p:handoutMasterIdLst>
  <p:sldIdLst>
    <p:sldId id="433" r:id="rId2"/>
    <p:sldId id="696" r:id="rId3"/>
    <p:sldId id="697" r:id="rId4"/>
    <p:sldId id="704" r:id="rId5"/>
    <p:sldId id="670" r:id="rId6"/>
    <p:sldId id="671" r:id="rId7"/>
    <p:sldId id="672" r:id="rId8"/>
    <p:sldId id="625" r:id="rId9"/>
    <p:sldId id="669" r:id="rId10"/>
    <p:sldId id="645" r:id="rId11"/>
    <p:sldId id="698" r:id="rId12"/>
    <p:sldId id="699" r:id="rId13"/>
    <p:sldId id="700" r:id="rId14"/>
    <p:sldId id="675" r:id="rId15"/>
    <p:sldId id="676" r:id="rId16"/>
    <p:sldId id="678" r:id="rId17"/>
    <p:sldId id="693" r:id="rId18"/>
    <p:sldId id="694" r:id="rId19"/>
    <p:sldId id="705" r:id="rId20"/>
    <p:sldId id="695" r:id="rId21"/>
    <p:sldId id="681" r:id="rId22"/>
    <p:sldId id="647" r:id="rId23"/>
    <p:sldId id="684" r:id="rId24"/>
    <p:sldId id="658" r:id="rId25"/>
    <p:sldId id="649" r:id="rId26"/>
    <p:sldId id="653" r:id="rId27"/>
    <p:sldId id="634" r:id="rId28"/>
    <p:sldId id="657" r:id="rId29"/>
    <p:sldId id="665" r:id="rId30"/>
    <p:sldId id="667" r:id="rId31"/>
    <p:sldId id="701" r:id="rId32"/>
    <p:sldId id="706" r:id="rId33"/>
    <p:sldId id="707" r:id="rId34"/>
    <p:sldId id="611" r:id="rId35"/>
  </p:sldIdLst>
  <p:sldSz cx="9144000" cy="6858000" type="screen4x3"/>
  <p:notesSz cx="6797675" cy="9926638"/>
  <p:defaultTextStyle>
    <a:defPPr>
      <a:defRPr lang="nl-B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9D27"/>
    <a:srgbClr val="FFE71A"/>
    <a:srgbClr val="FFB37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60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9" Type="http://schemas.openxmlformats.org/officeDocument/2006/relationships/slide" Target="slides/slide2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4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32" Type="http://schemas.openxmlformats.org/officeDocument/2006/relationships/slide" Target="slides/slide3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5" Type="http://schemas.openxmlformats.org/officeDocument/2006/relationships/slide" Target="slides/slide4.xml"/><Relationship Id="rId36" Type="http://schemas.openxmlformats.org/officeDocument/2006/relationships/notesMaster" Target="notesMasters/notesMaster1.xml"/><Relationship Id="rId15" Type="http://schemas.openxmlformats.org/officeDocument/2006/relationships/slide" Target="slides/slide14.xml"/><Relationship Id="rId31" Type="http://schemas.openxmlformats.org/officeDocument/2006/relationships/slide" Target="slides/slide3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4" Type="http://schemas.openxmlformats.org/officeDocument/2006/relationships/customXml" Target="../customXml/item2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" Type="http://schemas.openxmlformats.org/officeDocument/2006/relationships/slide" Target="slides/slide3.xml"/><Relationship Id="rId30" Type="http://schemas.openxmlformats.org/officeDocument/2006/relationships/slide" Target="slides/slide29.xml"/><Relationship Id="rId9" Type="http://schemas.openxmlformats.org/officeDocument/2006/relationships/slide" Target="slides/slide8.xml"/><Relationship Id="rId35" Type="http://schemas.openxmlformats.org/officeDocument/2006/relationships/slide" Target="slides/slide34.xml"/><Relationship Id="rId14" Type="http://schemas.openxmlformats.org/officeDocument/2006/relationships/slide" Target="slides/slide13.xml"/><Relationship Id="rId43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8" Type="http://schemas.openxmlformats.org/officeDocument/2006/relationships/printerSettings" Target="printerSettings/printerSettings1.bin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E5131073-1DA8-6549-9568-AE2A02D1703D}" type="datetime1">
              <a:rPr lang="nl-BE"/>
              <a:pPr>
                <a:defRPr/>
              </a:pPr>
              <a:t>22/06/18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9456D1E-56CB-CD41-8C75-01ABC08D4784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08257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2F68097-7052-9345-B8DC-29C612BB9F9D}" type="datetime1">
              <a:rPr lang="nl-BE"/>
              <a:pPr>
                <a:defRPr/>
              </a:pPr>
              <a:t>22/06/18</a:t>
            </a:fld>
            <a:endParaRPr lang="nl-BE"/>
          </a:p>
        </p:txBody>
      </p:sp>
      <p:sp>
        <p:nvSpPr>
          <p:cNvPr id="4" name="Tijdelijke aanduiding voor dia-afbeelding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nl-BE" noProof="0"/>
          </a:p>
        </p:txBody>
      </p:sp>
      <p:sp>
        <p:nvSpPr>
          <p:cNvPr id="6" name="Tijdelijke aanduiding voor voettekst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948A8187-B3C0-594C-965F-840E5E880AF8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18710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nl-NL">
              <a:latin typeface="Calibri" charset="0"/>
              <a:ea typeface="MS PGothic" charset="0"/>
            </a:endParaRPr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6EFCA9E2-6C5D-F444-8069-94A397F22C15}" type="slidenum">
              <a:rPr lang="nl-BE" sz="1200">
                <a:cs typeface="Arial" charset="0"/>
              </a:rPr>
              <a:pPr/>
              <a:t>5</a:t>
            </a:fld>
            <a:endParaRPr lang="nl-BE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nl-NL">
              <a:latin typeface="Calibri" charset="0"/>
              <a:ea typeface="MS PGothic" charset="0"/>
            </a:endParaRPr>
          </a:p>
        </p:txBody>
      </p:sp>
      <p:sp>
        <p:nvSpPr>
          <p:cNvPr id="2048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E60B276C-0E9C-5447-B5B8-FB526B19954C}" type="slidenum">
              <a:rPr lang="nl-BE" sz="1200">
                <a:cs typeface="Arial" charset="0"/>
              </a:rPr>
              <a:pPr/>
              <a:t>9</a:t>
            </a:fld>
            <a:endParaRPr lang="nl-BE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nl-NL">
              <a:latin typeface="Calibri" charset="0"/>
              <a:ea typeface="MS PGothic" charset="0"/>
            </a:endParaRPr>
          </a:p>
        </p:txBody>
      </p:sp>
      <p:sp>
        <p:nvSpPr>
          <p:cNvPr id="22531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F516D6C8-301C-4347-B3E0-7E849E7F5E30}" type="slidenum">
              <a:rPr lang="nl-BE" sz="1200">
                <a:cs typeface="Arial" charset="0"/>
              </a:rPr>
              <a:pPr/>
              <a:t>10</a:t>
            </a:fld>
            <a:endParaRPr lang="nl-BE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nl-NL">
              <a:latin typeface="Calibri" charset="0"/>
              <a:ea typeface="MS PGothic" charset="0"/>
            </a:endParaRPr>
          </a:p>
        </p:txBody>
      </p:sp>
      <p:sp>
        <p:nvSpPr>
          <p:cNvPr id="2048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E60B276C-0E9C-5447-B5B8-FB526B19954C}" type="slidenum">
              <a:rPr lang="nl-BE" sz="1200">
                <a:cs typeface="Arial" charset="0"/>
              </a:rPr>
              <a:pPr/>
              <a:t>13</a:t>
            </a:fld>
            <a:endParaRPr lang="nl-BE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BE">
                <a:latin typeface="Calibri" charset="0"/>
              </a:rPr>
              <a:t>En deze? Is wellicht al wat moeilijker te beoordelen. </a:t>
            </a:r>
          </a:p>
        </p:txBody>
      </p:sp>
      <p:sp>
        <p:nvSpPr>
          <p:cNvPr id="3481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BE20438-55E3-D34D-87A9-315A20FA2A7E}" type="slidenum">
              <a:rPr lang="nl-BE" sz="1200"/>
              <a:pPr eaLnBrk="1" hangingPunct="1"/>
              <a:t>17</a:t>
            </a:fld>
            <a:endParaRPr lang="nl-BE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BE">
                <a:latin typeface="Calibri" charset="0"/>
              </a:rPr>
              <a:t>En deze? Is wellicht al wat moeilijker te beoordelen. </a:t>
            </a:r>
          </a:p>
        </p:txBody>
      </p:sp>
      <p:sp>
        <p:nvSpPr>
          <p:cNvPr id="3481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BE20438-55E3-D34D-87A9-315A20FA2A7E}" type="slidenum">
              <a:rPr lang="nl-BE" sz="1200"/>
              <a:pPr eaLnBrk="1" hangingPunct="1"/>
              <a:t>18</a:t>
            </a:fld>
            <a:endParaRPr lang="nl-BE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4763" y="0"/>
            <a:ext cx="0" cy="685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0613" y="769938"/>
            <a:ext cx="5792787" cy="1752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2903538"/>
            <a:ext cx="5721350" cy="1752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19678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5150" y="357188"/>
            <a:ext cx="1847850" cy="627221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71600" y="357188"/>
            <a:ext cx="5391150" cy="62722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53869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357188"/>
            <a:ext cx="7391400" cy="1143000"/>
          </a:xfrm>
        </p:spPr>
        <p:txBody>
          <a:bodyPr/>
          <a:lstStyle/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3C5E8-C4B0-894D-B904-4A4C241D0569}" type="datetime1">
              <a:rPr lang="nl-BE"/>
              <a:pPr>
                <a:defRPr/>
              </a:pPr>
              <a:t>22/06/18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8D357-375E-D94F-9F81-70063577D454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53182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71600" y="1752600"/>
            <a:ext cx="7239000" cy="4605358"/>
          </a:xfrm>
          <a:prstGeom prst="rect">
            <a:avLst/>
          </a:prstGeom>
        </p:spPr>
        <p:txBody>
          <a:bodyPr/>
          <a:lstStyle>
            <a:lvl2pPr>
              <a:defRPr sz="2200"/>
            </a:lvl2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D9D5D-0420-B34C-A667-C409281828A6}" type="datetime1">
              <a:rPr lang="nl-BE"/>
              <a:pPr>
                <a:defRPr/>
              </a:pPr>
              <a:t>22/06/18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D0EC3-8E8B-E442-8AF4-FC1507326B73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3808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4413" y="4406900"/>
            <a:ext cx="72802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14413" y="2906713"/>
            <a:ext cx="7280299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FAE92-9825-F441-BE37-E0820A7763F3}" type="datetime1">
              <a:rPr lang="nl-BE"/>
              <a:pPr>
                <a:defRPr/>
              </a:pPr>
              <a:t>22/06/18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F1DDC-090F-704A-B4E1-03B7D27FE41F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636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71600" y="1752600"/>
            <a:ext cx="3543300" cy="46767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67300" y="1752600"/>
            <a:ext cx="3543300" cy="46767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4D57E-24D8-F14D-970D-8CEAD0AFAB4A}" type="datetime1">
              <a:rPr lang="nl-BE"/>
              <a:pPr>
                <a:defRPr/>
              </a:pPr>
              <a:t>22/06/18</a:t>
            </a:fld>
            <a:endParaRPr lang="nl-BE"/>
          </a:p>
        </p:txBody>
      </p:sp>
      <p:sp>
        <p:nvSpPr>
          <p:cNvPr id="6" name="Tijdelijke aanduiding voor voettekst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3417F-FC62-A748-83F7-F34B50673571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7167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0BB61-40CB-8643-859B-C9252BE19EC4}" type="datetime1">
              <a:rPr lang="nl-BE"/>
              <a:pPr>
                <a:defRPr/>
              </a:pPr>
              <a:t>22/06/18</a:t>
            </a:fld>
            <a:endParaRPr lang="nl-BE"/>
          </a:p>
        </p:txBody>
      </p:sp>
      <p:sp>
        <p:nvSpPr>
          <p:cNvPr id="4" name="Tijdelijke aanduiding voor voettekst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CB3EC-36C4-2C4D-BEFC-8EE2F7D5DA24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3606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2086B-B2DB-C24D-80DA-5EF2FC146FE0}" type="datetime1">
              <a:rPr lang="nl-BE"/>
              <a:pPr>
                <a:defRPr/>
              </a:pPr>
              <a:t>22/06/18</a:t>
            </a:fld>
            <a:endParaRPr lang="nl-BE"/>
          </a:p>
        </p:txBody>
      </p:sp>
      <p:sp>
        <p:nvSpPr>
          <p:cNvPr id="3" name="Tijdelijke aanduiding voor voettekst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15474-646F-584C-827A-DD9C1E5AF41F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54697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2976" y="273050"/>
            <a:ext cx="257176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29058" y="273050"/>
            <a:ext cx="4757742" cy="614232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2976" y="1435100"/>
            <a:ext cx="2571768" cy="49228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B4C68-54A1-6C45-BD4B-EBDE78A1CF30}" type="datetime1">
              <a:rPr lang="nl-BE"/>
              <a:pPr>
                <a:defRPr/>
              </a:pPr>
              <a:t>22/06/18</a:t>
            </a:fld>
            <a:endParaRPr lang="nl-BE"/>
          </a:p>
        </p:txBody>
      </p:sp>
      <p:sp>
        <p:nvSpPr>
          <p:cNvPr id="6" name="Tijdelijke aanduiding voor voettekst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A6F53-FE9D-7A4B-ACEA-01722730C4E1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1171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EF61A-F203-9B46-B15C-CA8429DF28B2}" type="datetime1">
              <a:rPr lang="nl-BE"/>
              <a:pPr>
                <a:defRPr/>
              </a:pPr>
              <a:t>22/06/18</a:t>
            </a:fld>
            <a:endParaRPr lang="nl-BE"/>
          </a:p>
        </p:txBody>
      </p:sp>
      <p:sp>
        <p:nvSpPr>
          <p:cNvPr id="6" name="Tijdelijke aanduiding voor voettekst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580E5-78C4-5C46-B2F4-C1E04FB6CDE9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123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71600" y="1752600"/>
            <a:ext cx="7239000" cy="4876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427514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357188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van de modeltitel te bewerken</a:t>
            </a:r>
          </a:p>
        </p:txBody>
      </p:sp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4763" y="0"/>
            <a:ext cx="0" cy="685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28" name="Line 8"/>
          <p:cNvSpPr>
            <a:spLocks noChangeShapeType="1"/>
          </p:cNvSpPr>
          <p:nvPr/>
        </p:nvSpPr>
        <p:spPr bwMode="auto">
          <a:xfrm rot="-5400000">
            <a:off x="4571206" y="2280444"/>
            <a:ext cx="1588" cy="914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atum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578600"/>
            <a:ext cx="1042987" cy="215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cs typeface="Arial" charset="0"/>
              </a:defRPr>
            </a:lvl1pPr>
          </a:lstStyle>
          <a:p>
            <a:pPr>
              <a:defRPr/>
            </a:pPr>
            <a:fld id="{6AB60131-C857-2745-BCA9-D6DA8FD87DE6}" type="datetime1">
              <a:rPr lang="nl-BE"/>
              <a:pPr>
                <a:defRPr/>
              </a:pPr>
              <a:t>22/06/18</a:t>
            </a:fld>
            <a:endParaRPr lang="nl-BE"/>
          </a:p>
        </p:txBody>
      </p:sp>
      <p:sp>
        <p:nvSpPr>
          <p:cNvPr id="8" name="Tijdelijke aanduiding voor voettekst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7313" y="6578600"/>
            <a:ext cx="7215187" cy="215900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5375" y="6578600"/>
            <a:ext cx="361950" cy="215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cs typeface="Arial" charset="0"/>
              </a:defRPr>
            </a:lvl1pPr>
          </a:lstStyle>
          <a:p>
            <a:pPr>
              <a:defRPr/>
            </a:pPr>
            <a:fld id="{7A59776A-EFFB-1B40-BD06-510ADDF9F702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07" r:id="rId2"/>
    <p:sldLayoutId id="2147484208" r:id="rId3"/>
    <p:sldLayoutId id="2147484209" r:id="rId4"/>
    <p:sldLayoutId id="2147484210" r:id="rId5"/>
    <p:sldLayoutId id="2147484211" r:id="rId6"/>
    <p:sldLayoutId id="2147484212" r:id="rId7"/>
    <p:sldLayoutId id="2147484213" r:id="rId8"/>
    <p:sldLayoutId id="2147484215" r:id="rId9"/>
    <p:sldLayoutId id="2147484216" r:id="rId10"/>
    <p:sldLayoutId id="21474842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A122B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A122B"/>
          </a:solidFill>
          <a:latin typeface="Aria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A122B"/>
          </a:solidFill>
          <a:latin typeface="Aria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A122B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A122B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BA122B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BA122B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BA122B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BA122B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lr>
          <a:srgbClr val="BA122B"/>
        </a:buClr>
        <a:buChar char="+"/>
        <a:defRPr sz="2400">
          <a:solidFill>
            <a:srgbClr val="4D263B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lr>
          <a:srgbClr val="4D263B"/>
        </a:buClr>
        <a:buChar char="×"/>
        <a:defRPr sz="2800">
          <a:solidFill>
            <a:srgbClr val="4D263B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lnSpc>
          <a:spcPct val="80000"/>
        </a:lnSpc>
        <a:spcBef>
          <a:spcPct val="20000"/>
        </a:spcBef>
        <a:spcAft>
          <a:spcPct val="20000"/>
        </a:spcAft>
        <a:buClr>
          <a:srgbClr val="4D263B"/>
        </a:buClr>
        <a:buChar char="•"/>
        <a:defRPr sz="1600">
          <a:solidFill>
            <a:srgbClr val="4D263B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Verdana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Verdana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Verdana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Verdana" pitchFamily="34" charset="0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el 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>
                <a:latin typeface="Arial" charset="0"/>
                <a:ea typeface="MS PGothic" charset="0"/>
              </a:rPr>
              <a:t>What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about</a:t>
            </a:r>
            <a:r>
              <a:rPr lang="nl-NL" dirty="0" smtClean="0">
                <a:latin typeface="Arial" charset="0"/>
                <a:ea typeface="MS PGothic" charset="0"/>
              </a:rPr>
              <a:t> the </a:t>
            </a:r>
            <a:br>
              <a:rPr lang="nl-NL" dirty="0" smtClean="0">
                <a:latin typeface="Arial" charset="0"/>
                <a:ea typeface="MS PGothic" charset="0"/>
              </a:rPr>
            </a:br>
            <a:r>
              <a:rPr lang="nl-NL" dirty="0" err="1" smtClean="0">
                <a:latin typeface="Arial" charset="0"/>
                <a:ea typeface="MS PGothic" charset="0"/>
              </a:rPr>
              <a:t>Flag</a:t>
            </a:r>
            <a:r>
              <a:rPr lang="nl-NL" dirty="0" smtClean="0">
                <a:latin typeface="Arial" charset="0"/>
                <a:ea typeface="MS PGothic" charset="0"/>
              </a:rPr>
              <a:t> System?</a:t>
            </a:r>
            <a:r>
              <a:rPr lang="nl-NL" dirty="0">
                <a:latin typeface="Arial" charset="0"/>
                <a:ea typeface="MS PGothic" charset="0"/>
              </a:rPr>
              <a:t/>
            </a:r>
            <a:br>
              <a:rPr lang="nl-NL" dirty="0">
                <a:latin typeface="Arial" charset="0"/>
                <a:ea typeface="MS PGothic" charset="0"/>
              </a:rPr>
            </a:br>
            <a:endParaRPr lang="nl-NL" dirty="0">
              <a:latin typeface="Arial" charset="0"/>
              <a:ea typeface="MS PGothic" charset="0"/>
            </a:endParaRPr>
          </a:p>
        </p:txBody>
      </p:sp>
      <p:sp>
        <p:nvSpPr>
          <p:cNvPr id="12290" name="Subtitel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dirty="0" smtClean="0">
                <a:latin typeface="Arial" charset="0"/>
                <a:ea typeface="MS PGothic" charset="0"/>
              </a:rPr>
              <a:t>Amsterdam, 22 juni 2018</a:t>
            </a:r>
            <a:endParaRPr lang="nl-NL" dirty="0">
              <a:latin typeface="Arial" charset="0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el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l-NL" sz="2600" dirty="0">
                <a:latin typeface="Arial" charset="0"/>
                <a:ea typeface="MS PGothic" charset="0"/>
              </a:rPr>
              <a:t/>
            </a:r>
            <a:br>
              <a:rPr lang="nl-NL" sz="2600" dirty="0">
                <a:latin typeface="Arial" charset="0"/>
                <a:ea typeface="MS PGothic" charset="0"/>
              </a:rPr>
            </a:br>
            <a:r>
              <a:rPr lang="nl-BE" sz="2600" dirty="0" smtClean="0">
                <a:latin typeface="Arial" charset="0"/>
                <a:ea typeface="MS PGothic" charset="0"/>
              </a:rPr>
              <a:t>Continuum </a:t>
            </a:r>
            <a:r>
              <a:rPr lang="nl-BE" sz="2600" dirty="0">
                <a:latin typeface="Arial" charset="0"/>
                <a:ea typeface="MS PGothic" charset="0"/>
              </a:rPr>
              <a:t>of flags</a:t>
            </a:r>
            <a:br>
              <a:rPr lang="nl-BE" sz="2600" dirty="0">
                <a:latin typeface="Arial" charset="0"/>
                <a:ea typeface="MS PGothic" charset="0"/>
              </a:rPr>
            </a:br>
            <a:endParaRPr lang="nl-BE" sz="2600" dirty="0">
              <a:latin typeface="Arial" charset="0"/>
              <a:ea typeface="MS PGothic" charset="0"/>
            </a:endParaRPr>
          </a:p>
        </p:txBody>
      </p:sp>
      <p:sp>
        <p:nvSpPr>
          <p:cNvPr id="21506" name="Tijdelijke aanduiding voor inhoud 2"/>
          <p:cNvSpPr>
            <a:spLocks noGrp="1"/>
          </p:cNvSpPr>
          <p:nvPr>
            <p:ph idx="1"/>
          </p:nvPr>
        </p:nvSpPr>
        <p:spPr bwMode="auto">
          <a:xfrm>
            <a:off x="1476375" y="1752600"/>
            <a:ext cx="7667625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nl-NL" dirty="0">
              <a:latin typeface="Arial" charset="0"/>
              <a:ea typeface="MS PGothic" charset="0"/>
            </a:endParaRPr>
          </a:p>
          <a:p>
            <a:pPr eaLnBrk="1" hangingPunct="1"/>
            <a:r>
              <a:rPr lang="nl-BE" dirty="0">
                <a:solidFill>
                  <a:srgbClr val="00B050"/>
                </a:solidFill>
                <a:latin typeface="Arial" charset="0"/>
                <a:ea typeface="MS PGothic" charset="0"/>
              </a:rPr>
              <a:t>Green</a:t>
            </a:r>
            <a:r>
              <a:rPr lang="nl-BE" dirty="0">
                <a:latin typeface="Arial" charset="0"/>
                <a:ea typeface="MS PGothic" charset="0"/>
              </a:rPr>
              <a:t> flag: acceptable and </a:t>
            </a:r>
            <a:r>
              <a:rPr lang="nl-BE" dirty="0" smtClean="0">
                <a:latin typeface="Arial" charset="0"/>
                <a:ea typeface="MS PGothic" charset="0"/>
              </a:rPr>
              <a:t>not harmful sexual </a:t>
            </a:r>
            <a:r>
              <a:rPr lang="nl-BE" dirty="0">
                <a:latin typeface="Arial" charset="0"/>
                <a:ea typeface="MS PGothic" charset="0"/>
              </a:rPr>
              <a:t>behavior</a:t>
            </a:r>
          </a:p>
          <a:p>
            <a:pPr eaLnBrk="1" hangingPunct="1"/>
            <a:r>
              <a:rPr lang="nl-BE" dirty="0">
                <a:solidFill>
                  <a:srgbClr val="FFC000"/>
                </a:solidFill>
                <a:latin typeface="Arial" charset="0"/>
                <a:ea typeface="MS PGothic" charset="0"/>
              </a:rPr>
              <a:t>Yellow</a:t>
            </a:r>
            <a:r>
              <a:rPr lang="nl-BE" dirty="0">
                <a:latin typeface="Arial" charset="0"/>
                <a:ea typeface="MS PGothic" charset="0"/>
              </a:rPr>
              <a:t> flag: occasional light Sexual Abusive Behavior</a:t>
            </a:r>
          </a:p>
          <a:p>
            <a:pPr eaLnBrk="1" hangingPunct="1"/>
            <a:r>
              <a:rPr lang="nl-BE" dirty="0">
                <a:solidFill>
                  <a:srgbClr val="C00000"/>
                </a:solidFill>
                <a:latin typeface="Arial" charset="0"/>
                <a:ea typeface="MS PGothic" charset="0"/>
              </a:rPr>
              <a:t>Red</a:t>
            </a:r>
            <a:r>
              <a:rPr lang="nl-BE" dirty="0">
                <a:latin typeface="Arial" charset="0"/>
                <a:ea typeface="MS PGothic" charset="0"/>
              </a:rPr>
              <a:t> flag: troubling SAB </a:t>
            </a:r>
          </a:p>
          <a:p>
            <a:pPr eaLnBrk="1" hangingPunct="1"/>
            <a:r>
              <a:rPr lang="nl-BE" dirty="0">
                <a:solidFill>
                  <a:schemeClr val="tx1"/>
                </a:solidFill>
                <a:latin typeface="Arial" charset="0"/>
                <a:ea typeface="MS PGothic" charset="0"/>
              </a:rPr>
              <a:t>Black</a:t>
            </a:r>
            <a:r>
              <a:rPr lang="nl-BE" dirty="0">
                <a:latin typeface="Arial" charset="0"/>
                <a:ea typeface="MS PGothic" charset="0"/>
              </a:rPr>
              <a:t> flag: severe SAB</a:t>
            </a:r>
            <a:endParaRPr lang="nl-NL" dirty="0">
              <a:latin typeface="Arial" charset="0"/>
              <a:ea typeface="MS PGothic" charset="0"/>
            </a:endParaRPr>
          </a:p>
          <a:p>
            <a:pPr eaLnBrk="1" hangingPunct="1"/>
            <a:endParaRPr lang="nl-NL" dirty="0">
              <a:latin typeface="Arial" charset="0"/>
              <a:ea typeface="MS PGothic" charset="0"/>
            </a:endParaRPr>
          </a:p>
          <a:p>
            <a:pPr eaLnBrk="1" hangingPunct="1"/>
            <a:endParaRPr lang="nl-BE" dirty="0">
              <a:latin typeface="Arial" charset="0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</a:rPr>
              <a:t>No green flag, what else?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1331913" y="1412875"/>
          <a:ext cx="7239000" cy="4772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240"/>
                <a:gridCol w="1859260"/>
                <a:gridCol w="1809750"/>
                <a:gridCol w="1809750"/>
              </a:tblGrid>
              <a:tr h="394120"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solidFill>
                            <a:srgbClr val="000000"/>
                          </a:solidFill>
                        </a:rPr>
                        <a:t>criteria</a:t>
                      </a:r>
                      <a:endParaRPr lang="nl-NL" sz="1800" dirty="0">
                        <a:solidFill>
                          <a:srgbClr val="000000"/>
                        </a:solidFill>
                      </a:endParaRPr>
                    </a:p>
                  </a:txBody>
                  <a:tcPr marT="45722" marB="45722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yellow</a:t>
                      </a:r>
                      <a:endParaRPr lang="nl-NL" sz="1800" dirty="0"/>
                    </a:p>
                  </a:txBody>
                  <a:tcPr marT="45722" marB="45722">
                    <a:solidFill>
                      <a:srgbClr val="FFE71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red</a:t>
                      </a:r>
                      <a:endParaRPr lang="nl-NL" sz="1800" dirty="0"/>
                    </a:p>
                  </a:txBody>
                  <a:tcPr marT="45722" marB="45722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black</a:t>
                      </a:r>
                      <a:endParaRPr lang="nl-NL" sz="1800" dirty="0"/>
                    </a:p>
                  </a:txBody>
                  <a:tcPr marT="45722" marB="45722">
                    <a:solidFill>
                      <a:schemeClr val="tx1"/>
                    </a:solidFill>
                  </a:tcPr>
                </a:tc>
              </a:tr>
              <a:tr h="680140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Consent </a:t>
                      </a:r>
                      <a:endParaRPr lang="nl-NL" sz="1800" dirty="0"/>
                    </a:p>
                  </a:txBody>
                  <a:tcPr marT="45722" marB="45722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No </a:t>
                      </a:r>
                      <a:r>
                        <a:rPr lang="nl-NL" sz="1800" dirty="0" err="1" smtClean="0"/>
                        <a:t>clear</a:t>
                      </a:r>
                      <a:r>
                        <a:rPr lang="nl-NL" sz="1800" dirty="0" smtClean="0"/>
                        <a:t> NO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Clear</a:t>
                      </a:r>
                      <a:r>
                        <a:rPr lang="nl-NL" sz="1800" dirty="0" smtClean="0"/>
                        <a:t> NO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Repeated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clear</a:t>
                      </a:r>
                      <a:r>
                        <a:rPr lang="nl-NL" sz="1800" baseline="0" dirty="0" smtClean="0"/>
                        <a:t> NO</a:t>
                      </a:r>
                      <a:endParaRPr lang="nl-NL" sz="1800" dirty="0"/>
                    </a:p>
                  </a:txBody>
                  <a:tcPr marT="45722" marB="45722"/>
                </a:tc>
              </a:tr>
              <a:tr h="1263101"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Voluntary</a:t>
                      </a:r>
                      <a:r>
                        <a:rPr lang="nl-NL" sz="1800" dirty="0" smtClean="0"/>
                        <a:t> engagement</a:t>
                      </a:r>
                      <a:endParaRPr lang="nl-NL" sz="1800" dirty="0"/>
                    </a:p>
                  </a:txBody>
                  <a:tcPr marT="45722" marB="45722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Light</a:t>
                      </a:r>
                      <a:r>
                        <a:rPr lang="nl-NL" sz="1800" baseline="0" dirty="0" smtClean="0"/>
                        <a:t> </a:t>
                      </a:r>
                      <a:r>
                        <a:rPr lang="nl-NL" sz="1800" baseline="0" dirty="0" err="1" smtClean="0"/>
                        <a:t>coersion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Coersion</a:t>
                      </a:r>
                      <a:r>
                        <a:rPr lang="nl-NL" sz="1800" dirty="0" smtClean="0"/>
                        <a:t>, </a:t>
                      </a:r>
                      <a:r>
                        <a:rPr lang="nl-NL" sz="1800" dirty="0" err="1" smtClean="0"/>
                        <a:t>violence</a:t>
                      </a:r>
                      <a:r>
                        <a:rPr lang="nl-NL" sz="1800" dirty="0" smtClean="0"/>
                        <a:t> &amp; blackmail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Severe </a:t>
                      </a:r>
                      <a:r>
                        <a:rPr lang="nl-NL" sz="1800" dirty="0" err="1" smtClean="0"/>
                        <a:t>coersion</a:t>
                      </a:r>
                      <a:r>
                        <a:rPr lang="nl-NL" sz="1800" dirty="0" smtClean="0"/>
                        <a:t>, </a:t>
                      </a:r>
                      <a:r>
                        <a:rPr lang="nl-NL" sz="1800" dirty="0" err="1" smtClean="0"/>
                        <a:t>violence</a:t>
                      </a:r>
                      <a:r>
                        <a:rPr lang="nl-NL" sz="1800" dirty="0" smtClean="0"/>
                        <a:t> &amp; blackmail</a:t>
                      </a:r>
                      <a:endParaRPr lang="nl-NL" sz="1800" dirty="0"/>
                    </a:p>
                  </a:txBody>
                  <a:tcPr marT="45722" marB="45722"/>
                </a:tc>
              </a:tr>
              <a:tr h="680140"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Equality</a:t>
                      </a:r>
                      <a:r>
                        <a:rPr lang="nl-NL" sz="1800" dirty="0" smtClean="0"/>
                        <a:t> </a:t>
                      </a:r>
                      <a:endParaRPr lang="nl-NL" sz="1800" dirty="0"/>
                    </a:p>
                  </a:txBody>
                  <a:tcPr marT="45722" marB="45722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Light </a:t>
                      </a:r>
                      <a:r>
                        <a:rPr lang="nl-NL" sz="1800" dirty="0" err="1" smtClean="0"/>
                        <a:t>inequality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Bigger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inequality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No</a:t>
                      </a:r>
                      <a:r>
                        <a:rPr lang="nl-NL" sz="1800" baseline="0" dirty="0" smtClean="0"/>
                        <a:t> </a:t>
                      </a:r>
                      <a:r>
                        <a:rPr lang="nl-NL" sz="1800" baseline="0" dirty="0" err="1" smtClean="0"/>
                        <a:t>equality</a:t>
                      </a:r>
                      <a:endParaRPr lang="nl-NL" sz="1800" dirty="0"/>
                    </a:p>
                  </a:txBody>
                  <a:tcPr marT="45722" marB="45722"/>
                </a:tc>
              </a:tr>
              <a:tr h="680140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Development </a:t>
                      </a:r>
                      <a:endParaRPr lang="nl-NL" sz="1800" dirty="0"/>
                    </a:p>
                  </a:txBody>
                  <a:tcPr marT="45722" marB="45722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Development +/- OK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Development - OK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Development</a:t>
                      </a:r>
                      <a:r>
                        <a:rPr lang="nl-NL" sz="1800" baseline="0" dirty="0" smtClean="0"/>
                        <a:t> - OK</a:t>
                      </a:r>
                      <a:endParaRPr lang="nl-NL" sz="1800" dirty="0"/>
                    </a:p>
                  </a:txBody>
                  <a:tcPr marT="45722" marB="45722"/>
                </a:tc>
              </a:tr>
              <a:tr h="680262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Context </a:t>
                      </a:r>
                      <a:endParaRPr lang="nl-NL" sz="1800" dirty="0"/>
                    </a:p>
                  </a:txBody>
                  <a:tcPr marT="45722" marB="45722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Context +/- OK</a:t>
                      </a:r>
                    </a:p>
                    <a:p>
                      <a:r>
                        <a:rPr lang="nl-NL" sz="1800" dirty="0" err="1" smtClean="0"/>
                        <a:t>Lack</a:t>
                      </a:r>
                      <a:r>
                        <a:rPr lang="nl-NL" sz="1800" dirty="0" smtClean="0"/>
                        <a:t> of privacy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Context – OK</a:t>
                      </a:r>
                    </a:p>
                    <a:p>
                      <a:r>
                        <a:rPr lang="nl-NL" sz="1800" dirty="0" smtClean="0"/>
                        <a:t>No privacy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Context – OK</a:t>
                      </a:r>
                    </a:p>
                    <a:p>
                      <a:r>
                        <a:rPr lang="nl-NL" sz="1800" dirty="0" smtClean="0"/>
                        <a:t>No privacy</a:t>
                      </a:r>
                      <a:endParaRPr lang="nl-NL" sz="1800" dirty="0"/>
                    </a:p>
                  </a:txBody>
                  <a:tcPr marT="45722" marB="45722"/>
                </a:tc>
              </a:tr>
              <a:tr h="394120"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Self</a:t>
                      </a:r>
                      <a:r>
                        <a:rPr lang="nl-NL" sz="1800" dirty="0" smtClean="0"/>
                        <a:t> respect</a:t>
                      </a:r>
                      <a:endParaRPr lang="nl-NL" sz="1800" dirty="0"/>
                    </a:p>
                  </a:txBody>
                  <a:tcPr marT="45722" marB="45722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Little risk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Severe </a:t>
                      </a:r>
                      <a:r>
                        <a:rPr lang="nl-NL" sz="1800" dirty="0" err="1" smtClean="0"/>
                        <a:t>risks</a:t>
                      </a:r>
                      <a:endParaRPr lang="nl-NL" sz="18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Severe </a:t>
                      </a:r>
                      <a:r>
                        <a:rPr lang="nl-NL" sz="1800" dirty="0" err="1" smtClean="0"/>
                        <a:t>risks</a:t>
                      </a:r>
                      <a:endParaRPr lang="nl-NL" sz="1800" dirty="0"/>
                    </a:p>
                  </a:txBody>
                  <a:tcPr marT="45722" marB="4572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6052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</a:rPr>
              <a:t>Extra indicators</a:t>
            </a:r>
          </a:p>
        </p:txBody>
      </p:sp>
      <p:sp>
        <p:nvSpPr>
          <p:cNvPr id="71682" name="Tijdelijke aanduiding voor inhoud 2"/>
          <p:cNvSpPr>
            <a:spLocks noGrp="1"/>
          </p:cNvSpPr>
          <p:nvPr>
            <p:ph idx="1"/>
          </p:nvPr>
        </p:nvSpPr>
        <p:spPr bwMode="auto">
          <a:xfrm>
            <a:off x="1371600" y="1752600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>
                <a:latin typeface="Arial" charset="0"/>
              </a:rPr>
              <a:t>More or less severe if there is</a:t>
            </a:r>
          </a:p>
          <a:p>
            <a:endParaRPr lang="nl-NL">
              <a:latin typeface="Arial" charset="0"/>
            </a:endParaRPr>
          </a:p>
          <a:p>
            <a:endParaRPr lang="nl-NL">
              <a:latin typeface="Arial" charset="0"/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118856"/>
              </p:ext>
            </p:extLst>
          </p:nvPr>
        </p:nvGraphicFramePr>
        <p:xfrm>
          <a:off x="1619671" y="1772816"/>
          <a:ext cx="6936286" cy="3992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0829"/>
                <a:gridCol w="1740829"/>
                <a:gridCol w="1562808"/>
                <a:gridCol w="1891820"/>
              </a:tblGrid>
              <a:tr h="364580">
                <a:tc>
                  <a:txBody>
                    <a:bodyPr/>
                    <a:lstStyle/>
                    <a:p>
                      <a:endParaRPr lang="nl-NL" sz="1800" dirty="0"/>
                    </a:p>
                  </a:txBody>
                  <a:tcPr marL="91438" marR="91438" marT="45727" marB="4572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err="1" smtClean="0">
                          <a:solidFill>
                            <a:srgbClr val="000000"/>
                          </a:solidFill>
                        </a:rPr>
                        <a:t>yellow</a:t>
                      </a:r>
                      <a:endParaRPr lang="nl-NL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38" marR="91438" marT="45727" marB="45727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Red </a:t>
                      </a:r>
                      <a:endParaRPr lang="nl-NL" sz="1800" dirty="0"/>
                    </a:p>
                  </a:txBody>
                  <a:tcPr marL="91438" marR="91438" marT="45727" marB="4572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black</a:t>
                      </a:r>
                      <a:endParaRPr lang="nl-NL" sz="1800" dirty="0"/>
                    </a:p>
                  </a:txBody>
                  <a:tcPr marL="91438" marR="91438" marT="45727" marB="45727">
                    <a:solidFill>
                      <a:schemeClr val="tx1"/>
                    </a:solidFill>
                  </a:tcPr>
                </a:tc>
              </a:tr>
              <a:tr h="898965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Level of </a:t>
                      </a:r>
                      <a:r>
                        <a:rPr lang="nl-NL" sz="1800" dirty="0" err="1" smtClean="0"/>
                        <a:t>intimate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touch</a:t>
                      </a:r>
                      <a:endParaRPr lang="nl-NL" sz="1800" dirty="0"/>
                    </a:p>
                  </a:txBody>
                  <a:tcPr marL="91438" marR="91438" marT="45727" marB="4572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verbal</a:t>
                      </a:r>
                      <a:endParaRPr lang="nl-NL" sz="18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touching</a:t>
                      </a:r>
                      <a:endParaRPr lang="nl-NL" sz="18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Intimate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touching</a:t>
                      </a:r>
                      <a:endParaRPr lang="nl-NL" sz="1800" dirty="0"/>
                    </a:p>
                  </a:txBody>
                  <a:tcPr marL="91438" marR="91438" marT="45727" marB="45727"/>
                </a:tc>
              </a:tr>
              <a:tr h="1168654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Level of </a:t>
                      </a:r>
                      <a:r>
                        <a:rPr lang="nl-NL" sz="1800" dirty="0" err="1" smtClean="0"/>
                        <a:t>anxiety</a:t>
                      </a:r>
                      <a:r>
                        <a:rPr lang="nl-NL" sz="1800" dirty="0" smtClean="0"/>
                        <a:t>  or </a:t>
                      </a:r>
                      <a:r>
                        <a:rPr lang="nl-NL" sz="1800" dirty="0" err="1" smtClean="0"/>
                        <a:t>distress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shown</a:t>
                      </a:r>
                      <a:r>
                        <a:rPr lang="nl-NL" sz="1800" dirty="0" smtClean="0"/>
                        <a:t> </a:t>
                      </a:r>
                      <a:endParaRPr lang="nl-NL" sz="1800" dirty="0"/>
                    </a:p>
                  </a:txBody>
                  <a:tcPr marL="91438" marR="91438" marT="45727" marB="4572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Little  </a:t>
                      </a:r>
                      <a:r>
                        <a:rPr lang="nl-NL" sz="1800" dirty="0" err="1" smtClean="0"/>
                        <a:t>anxiety</a:t>
                      </a:r>
                      <a:r>
                        <a:rPr lang="nl-NL" sz="1800" dirty="0" smtClean="0"/>
                        <a:t> or </a:t>
                      </a:r>
                      <a:r>
                        <a:rPr lang="nl-NL" sz="1800" dirty="0" err="1" smtClean="0"/>
                        <a:t>distress</a:t>
                      </a:r>
                      <a:endParaRPr lang="nl-NL" sz="18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Some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serious</a:t>
                      </a:r>
                      <a:r>
                        <a:rPr lang="nl-NL" sz="1800" baseline="0" dirty="0" smtClean="0"/>
                        <a:t> </a:t>
                      </a:r>
                      <a:r>
                        <a:rPr lang="nl-NL" sz="1800" dirty="0" err="1" smtClean="0"/>
                        <a:t>anxiety</a:t>
                      </a:r>
                      <a:r>
                        <a:rPr lang="nl-NL" sz="1800" dirty="0" smtClean="0"/>
                        <a:t> or </a:t>
                      </a:r>
                      <a:r>
                        <a:rPr lang="nl-NL" sz="1800" dirty="0" err="1" smtClean="0"/>
                        <a:t>distress</a:t>
                      </a:r>
                      <a:endParaRPr lang="nl-NL" sz="18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Serious</a:t>
                      </a:r>
                      <a:r>
                        <a:rPr lang="nl-NL" sz="1800" baseline="0" dirty="0" smtClean="0"/>
                        <a:t> </a:t>
                      </a:r>
                      <a:r>
                        <a:rPr lang="nl-NL" sz="1800" baseline="0" dirty="0" err="1" smtClean="0"/>
                        <a:t>anxiety</a:t>
                      </a:r>
                      <a:r>
                        <a:rPr lang="nl-NL" sz="1800" baseline="0" dirty="0" smtClean="0"/>
                        <a:t> or </a:t>
                      </a:r>
                      <a:r>
                        <a:rPr lang="nl-NL" sz="1800" baseline="0" dirty="0" err="1" smtClean="0"/>
                        <a:t>distress</a:t>
                      </a:r>
                      <a:endParaRPr lang="nl-NL" sz="1800" dirty="0"/>
                    </a:p>
                  </a:txBody>
                  <a:tcPr marL="91438" marR="91438" marT="45727" marB="45727"/>
                </a:tc>
              </a:tr>
              <a:tr h="898965">
                <a:tc>
                  <a:txBody>
                    <a:bodyPr/>
                    <a:lstStyle/>
                    <a:p>
                      <a:r>
                        <a:rPr lang="nl-NL" sz="1800" dirty="0" err="1" smtClean="0"/>
                        <a:t>Repeated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behavior</a:t>
                      </a:r>
                      <a:endParaRPr lang="nl-NL" sz="1800" dirty="0"/>
                    </a:p>
                  </a:txBody>
                  <a:tcPr marL="91438" marR="91438" marT="45727" marB="4572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On </a:t>
                      </a:r>
                      <a:r>
                        <a:rPr lang="nl-NL" sz="1800" dirty="0" err="1" smtClean="0"/>
                        <a:t>only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one</a:t>
                      </a:r>
                      <a:r>
                        <a:rPr lang="nl-NL" sz="1800" dirty="0" smtClean="0"/>
                        <a:t> occasion</a:t>
                      </a:r>
                      <a:endParaRPr lang="nl-NL" sz="18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On </a:t>
                      </a:r>
                      <a:r>
                        <a:rPr lang="nl-NL" sz="1800" dirty="0" err="1" smtClean="0"/>
                        <a:t>repeated</a:t>
                      </a:r>
                      <a:r>
                        <a:rPr lang="nl-NL" sz="1800" baseline="0" dirty="0" smtClean="0"/>
                        <a:t> occasions</a:t>
                      </a:r>
                      <a:endParaRPr lang="nl-NL" sz="18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On </a:t>
                      </a:r>
                      <a:r>
                        <a:rPr lang="nl-NL" sz="1800" dirty="0" err="1" smtClean="0"/>
                        <a:t>repeated</a:t>
                      </a:r>
                      <a:r>
                        <a:rPr lang="nl-NL" sz="1800" dirty="0" smtClean="0"/>
                        <a:t> occasions</a:t>
                      </a:r>
                      <a:endParaRPr lang="nl-NL" sz="1800" dirty="0"/>
                    </a:p>
                  </a:txBody>
                  <a:tcPr marL="91438" marR="91438" marT="45727" marB="45727"/>
                </a:tc>
              </a:tr>
              <a:tr h="629276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Awareness </a:t>
                      </a:r>
                      <a:endParaRPr lang="nl-NL" sz="1800" dirty="0"/>
                    </a:p>
                  </a:txBody>
                  <a:tcPr marL="91438" marR="91438" marT="45727" marB="4572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8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endParaRPr lang="nl-NL" sz="18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Awareness of </a:t>
                      </a:r>
                      <a:r>
                        <a:rPr lang="nl-NL" sz="1800" dirty="0" err="1" smtClean="0"/>
                        <a:t>harm</a:t>
                      </a:r>
                      <a:r>
                        <a:rPr lang="nl-NL" sz="1800" dirty="0" smtClean="0"/>
                        <a:t> </a:t>
                      </a:r>
                      <a:endParaRPr lang="nl-NL" sz="1800" dirty="0"/>
                    </a:p>
                  </a:txBody>
                  <a:tcPr marL="91438" marR="91438" marT="45727" marB="4572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34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>
                <a:latin typeface="Arial" charset="0"/>
                <a:ea typeface="MS PGothic" charset="0"/>
              </a:rPr>
              <a:t>Example</a:t>
            </a:r>
            <a:r>
              <a:rPr lang="nl-NL" dirty="0" smtClean="0">
                <a:latin typeface="Arial" charset="0"/>
                <a:ea typeface="MS PGothic" charset="0"/>
              </a:rPr>
              <a:t>: </a:t>
            </a:r>
            <a:r>
              <a:rPr lang="nl-NL" dirty="0" err="1" smtClean="0">
                <a:solidFill>
                  <a:srgbClr val="D99D27"/>
                </a:solidFill>
                <a:latin typeface="Arial" charset="0"/>
                <a:ea typeface="MS PGothic" charset="0"/>
              </a:rPr>
              <a:t>Yellow</a:t>
            </a:r>
            <a:r>
              <a:rPr lang="nl-NL" dirty="0" smtClean="0">
                <a:solidFill>
                  <a:srgbClr val="D99D27"/>
                </a:solidFill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solidFill>
                  <a:srgbClr val="D99D27"/>
                </a:solidFill>
                <a:latin typeface="Arial" charset="0"/>
                <a:ea typeface="MS PGothic" charset="0"/>
              </a:rPr>
              <a:t>Flag</a:t>
            </a:r>
            <a:endParaRPr lang="nl-NL" dirty="0">
              <a:solidFill>
                <a:srgbClr val="D99D27"/>
              </a:solidFill>
              <a:latin typeface="Arial" charset="0"/>
              <a:ea typeface="MS PGothic" charset="0"/>
            </a:endParaRPr>
          </a:p>
        </p:txBody>
      </p:sp>
      <p:sp>
        <p:nvSpPr>
          <p:cNvPr id="33794" name="Tijdelijke aanduiding voor inhoud 2"/>
          <p:cNvSpPr>
            <a:spLocks noGrp="1"/>
          </p:cNvSpPr>
          <p:nvPr>
            <p:ph sz="half" idx="1"/>
          </p:nvPr>
        </p:nvSpPr>
        <p:spPr bwMode="auto">
          <a:xfrm>
            <a:off x="1371600" y="1340768"/>
            <a:ext cx="3543300" cy="508860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D99D27"/>
                </a:solidFill>
                <a:latin typeface="Arial" charset="0"/>
                <a:ea typeface="MS PGothic" charset="0"/>
              </a:rPr>
              <a:t>Consent</a:t>
            </a:r>
          </a:p>
          <a:p>
            <a:pPr>
              <a:defRPr/>
            </a:pPr>
            <a:r>
              <a:rPr lang="nl-NL" sz="2000" dirty="0" err="1" smtClean="0">
                <a:solidFill>
                  <a:srgbClr val="D99D27"/>
                </a:solidFill>
                <a:latin typeface="Arial" charset="0"/>
                <a:ea typeface="MS PGothic" charset="0"/>
              </a:rPr>
              <a:t>Voluntary</a:t>
            </a:r>
            <a:r>
              <a:rPr lang="nl-NL" sz="2000" dirty="0" smtClean="0">
                <a:solidFill>
                  <a:srgbClr val="D99D27"/>
                </a:solidFill>
                <a:latin typeface="Arial" charset="0"/>
                <a:ea typeface="MS PGothic" charset="0"/>
              </a:rPr>
              <a:t> engagement </a:t>
            </a:r>
            <a:endParaRPr lang="nl-NL" sz="2000" dirty="0" smtClean="0">
              <a:latin typeface="Arial" charset="0"/>
              <a:ea typeface="MS PGothic" charset="0"/>
            </a:endParaRPr>
          </a:p>
          <a:p>
            <a:pPr>
              <a:defRPr/>
            </a:pPr>
            <a:r>
              <a:rPr lang="nl-NL" sz="2000" dirty="0" err="1" smtClean="0">
                <a:solidFill>
                  <a:srgbClr val="FF0000"/>
                </a:solidFill>
                <a:latin typeface="Arial" charset="0"/>
                <a:ea typeface="MS PGothic" charset="0"/>
              </a:rPr>
              <a:t>Equality</a:t>
            </a:r>
            <a:endParaRPr lang="nl-NL" sz="2000" dirty="0" smtClean="0">
              <a:solidFill>
                <a:srgbClr val="FF0000"/>
              </a:solidFill>
              <a:latin typeface="Arial" charset="0"/>
              <a:ea typeface="MS PGothic" charset="0"/>
            </a:endParaRPr>
          </a:p>
          <a:p>
            <a:pPr>
              <a:defRPr/>
            </a:pPr>
            <a:r>
              <a:rPr lang="nl-NL" sz="2000" dirty="0" smtClean="0">
                <a:solidFill>
                  <a:srgbClr val="D99D27"/>
                </a:solidFill>
                <a:latin typeface="Arial" charset="0"/>
                <a:ea typeface="MS PGothic" charset="0"/>
              </a:rPr>
              <a:t>Development</a:t>
            </a:r>
            <a:r>
              <a:rPr lang="nl-NL" sz="2000" dirty="0" smtClean="0">
                <a:latin typeface="Arial" charset="0"/>
                <a:ea typeface="MS PGothic" charset="0"/>
              </a:rPr>
              <a:t> </a:t>
            </a:r>
          </a:p>
          <a:p>
            <a:pPr>
              <a:defRPr/>
            </a:pPr>
            <a:r>
              <a:rPr lang="nl-NL" sz="2000" dirty="0" smtClean="0">
                <a:solidFill>
                  <a:srgbClr val="FF0000"/>
                </a:solidFill>
                <a:latin typeface="Arial" charset="0"/>
                <a:ea typeface="MS PGothic" charset="0"/>
              </a:rPr>
              <a:t>Context</a:t>
            </a:r>
          </a:p>
          <a:p>
            <a:pPr>
              <a:defRPr/>
            </a:pPr>
            <a:r>
              <a:rPr lang="nl-NL" sz="2000" dirty="0" err="1" smtClean="0">
                <a:solidFill>
                  <a:srgbClr val="D99D27"/>
                </a:solidFill>
                <a:latin typeface="Arial" charset="0"/>
                <a:ea typeface="MS PGothic" charset="0"/>
              </a:rPr>
              <a:t>Self</a:t>
            </a:r>
            <a:r>
              <a:rPr lang="nl-NL" sz="2000" dirty="0" smtClean="0">
                <a:solidFill>
                  <a:srgbClr val="D99D27"/>
                </a:solidFill>
                <a:latin typeface="Arial" charset="0"/>
                <a:ea typeface="MS PGothic" charset="0"/>
              </a:rPr>
              <a:t>-respect </a:t>
            </a:r>
          </a:p>
          <a:p>
            <a:pPr marL="0" indent="0">
              <a:buNone/>
              <a:defRPr/>
            </a:pPr>
            <a:r>
              <a:rPr lang="nl-NL" sz="2000" dirty="0" smtClean="0">
                <a:solidFill>
                  <a:schemeClr val="tx1"/>
                </a:solidFill>
                <a:latin typeface="Arial" charset="0"/>
                <a:ea typeface="MS PGothic" charset="0"/>
              </a:rPr>
              <a:t>extra</a:t>
            </a:r>
          </a:p>
          <a:p>
            <a:pPr>
              <a:defRPr/>
            </a:pPr>
            <a:r>
              <a:rPr lang="nl-NL" sz="2000" dirty="0" smtClean="0">
                <a:solidFill>
                  <a:srgbClr val="D99D27"/>
                </a:solidFill>
                <a:latin typeface="Arial" charset="0"/>
                <a:ea typeface="MS PGothic" charset="0"/>
              </a:rPr>
              <a:t>No </a:t>
            </a:r>
            <a:r>
              <a:rPr lang="nl-NL" sz="2000" dirty="0" err="1" smtClean="0">
                <a:solidFill>
                  <a:srgbClr val="D99D27"/>
                </a:solidFill>
                <a:latin typeface="Arial" charset="0"/>
                <a:ea typeface="MS PGothic" charset="0"/>
              </a:rPr>
              <a:t>touch</a:t>
            </a:r>
            <a:endParaRPr lang="nl-NL" sz="2000" dirty="0" smtClean="0">
              <a:solidFill>
                <a:srgbClr val="D99D27"/>
              </a:solidFill>
              <a:latin typeface="Arial" charset="0"/>
              <a:ea typeface="MS PGothic" charset="0"/>
            </a:endParaRPr>
          </a:p>
          <a:p>
            <a:pPr>
              <a:defRPr/>
            </a:pPr>
            <a:r>
              <a:rPr lang="nl-NL" sz="2000" dirty="0" smtClean="0">
                <a:solidFill>
                  <a:srgbClr val="D99D27"/>
                </a:solidFill>
                <a:latin typeface="Arial" charset="0"/>
                <a:ea typeface="MS PGothic" charset="0"/>
              </a:rPr>
              <a:t>No </a:t>
            </a:r>
            <a:r>
              <a:rPr lang="nl-NL" sz="2000" dirty="0" err="1" smtClean="0">
                <a:solidFill>
                  <a:srgbClr val="D99D27"/>
                </a:solidFill>
                <a:latin typeface="Arial" charset="0"/>
                <a:ea typeface="MS PGothic" charset="0"/>
              </a:rPr>
              <a:t>anxiety</a:t>
            </a:r>
            <a:endParaRPr lang="nl-NL" sz="2000" dirty="0" smtClean="0">
              <a:solidFill>
                <a:srgbClr val="D99D27"/>
              </a:solidFill>
              <a:latin typeface="Arial" charset="0"/>
              <a:ea typeface="MS PGothic" charset="0"/>
            </a:endParaRPr>
          </a:p>
          <a:p>
            <a:pPr>
              <a:defRPr/>
            </a:pPr>
            <a:r>
              <a:rPr lang="nl-NL" sz="2000" dirty="0" smtClean="0">
                <a:solidFill>
                  <a:srgbClr val="D99D27"/>
                </a:solidFill>
                <a:latin typeface="Arial" charset="0"/>
                <a:ea typeface="MS PGothic" charset="0"/>
              </a:rPr>
              <a:t>No </a:t>
            </a:r>
            <a:r>
              <a:rPr lang="nl-NL" sz="2000" dirty="0" err="1" smtClean="0">
                <a:solidFill>
                  <a:srgbClr val="D99D27"/>
                </a:solidFill>
                <a:latin typeface="Arial" charset="0"/>
                <a:ea typeface="MS PGothic" charset="0"/>
              </a:rPr>
              <a:t>repetition</a:t>
            </a:r>
            <a:endParaRPr lang="nl-NL" sz="2000" dirty="0">
              <a:solidFill>
                <a:srgbClr val="D99D27"/>
              </a:solidFill>
              <a:latin typeface="Arial" charset="0"/>
              <a:ea typeface="MS PGothic" charset="0"/>
            </a:endParaRPr>
          </a:p>
          <a:p>
            <a:pPr>
              <a:defRPr/>
            </a:pPr>
            <a:endParaRPr lang="nl-NL" sz="2400" dirty="0">
              <a:solidFill>
                <a:srgbClr val="D99D27"/>
              </a:solidFill>
              <a:latin typeface="Arial" charset="0"/>
              <a:ea typeface="MS PGothic" charset="0"/>
            </a:endParaRPr>
          </a:p>
        </p:txBody>
      </p:sp>
      <p:pic>
        <p:nvPicPr>
          <p:cNvPr id="19459" name="Tijdelijke aanduiding voor inhoud 2" descr="Sensoa_BuitenDeLijnen_116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527" b="-33527"/>
          <a:stretch>
            <a:fillRect/>
          </a:stretch>
        </p:blipFill>
        <p:spPr bwMode="auto">
          <a:xfrm>
            <a:off x="5067300" y="1752600"/>
            <a:ext cx="3543300" cy="4676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0610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Same judgement if..</a:t>
            </a:r>
          </a:p>
        </p:txBody>
      </p:sp>
      <p:sp>
        <p:nvSpPr>
          <p:cNvPr id="27650" name="Tijdelijke aanduiding voor inhoud 2"/>
          <p:cNvSpPr>
            <a:spLocks noGrp="1"/>
          </p:cNvSpPr>
          <p:nvPr>
            <p:ph sz="half" idx="1"/>
          </p:nvPr>
        </p:nvSpPr>
        <p:spPr bwMode="auto">
          <a:xfrm>
            <a:off x="1371600" y="1752600"/>
            <a:ext cx="3543300" cy="4676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>
                <a:latin typeface="Arial" charset="0"/>
                <a:ea typeface="MS PGothic" charset="0"/>
              </a:rPr>
              <a:t>Boys are autistic or disabled?</a:t>
            </a:r>
          </a:p>
          <a:p>
            <a:r>
              <a:rPr lang="nl-NL">
                <a:latin typeface="Arial" charset="0"/>
                <a:ea typeface="MS PGothic" charset="0"/>
              </a:rPr>
              <a:t>Boys have been victimised?</a:t>
            </a:r>
          </a:p>
          <a:p>
            <a:r>
              <a:rPr lang="nl-NL">
                <a:latin typeface="Arial" charset="0"/>
                <a:ea typeface="MS PGothic" charset="0"/>
              </a:rPr>
              <a:t>Boys have foreign origine?</a:t>
            </a:r>
          </a:p>
          <a:p>
            <a:r>
              <a:rPr lang="nl-NL">
                <a:latin typeface="Arial" charset="0"/>
                <a:ea typeface="MS PGothic" charset="0"/>
              </a:rPr>
              <a:t>Boys are girls?</a:t>
            </a:r>
          </a:p>
        </p:txBody>
      </p:sp>
      <p:sp>
        <p:nvSpPr>
          <p:cNvPr id="27651" name="Tijdelijke aanduiding voor inhoud 3"/>
          <p:cNvSpPr>
            <a:spLocks noGrp="1"/>
          </p:cNvSpPr>
          <p:nvPr>
            <p:ph sz="half" idx="2"/>
          </p:nvPr>
        </p:nvSpPr>
        <p:spPr bwMode="auto">
          <a:xfrm>
            <a:off x="5067300" y="1752600"/>
            <a:ext cx="3543300" cy="4676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>
                <a:latin typeface="Arial" charset="0"/>
                <a:ea typeface="MS PGothic" charset="0"/>
              </a:rPr>
              <a:t>Understanding?</a:t>
            </a:r>
          </a:p>
          <a:p>
            <a:endParaRPr lang="nl-NL">
              <a:latin typeface="Arial" charset="0"/>
              <a:ea typeface="MS PGothic" charset="0"/>
            </a:endParaRPr>
          </a:p>
          <a:p>
            <a:r>
              <a:rPr lang="nl-NL">
                <a:latin typeface="Arial" charset="0"/>
                <a:ea typeface="MS PGothic" charset="0"/>
              </a:rPr>
              <a:t>Role reversal as offenders?</a:t>
            </a:r>
          </a:p>
          <a:p>
            <a:r>
              <a:rPr lang="nl-NL">
                <a:latin typeface="Arial" charset="0"/>
                <a:ea typeface="MS PGothic" charset="0"/>
              </a:rPr>
              <a:t>Other norms and values?</a:t>
            </a:r>
          </a:p>
          <a:p>
            <a:r>
              <a:rPr lang="nl-NL">
                <a:latin typeface="Arial" charset="0"/>
                <a:ea typeface="MS PGothic" charset="0"/>
              </a:rPr>
              <a:t>Potential victim?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Disharmonic development profile</a:t>
            </a:r>
          </a:p>
        </p:txBody>
      </p:sp>
      <p:sp>
        <p:nvSpPr>
          <p:cNvPr id="28674" name="Tijdelijke aanduiding voor inhoud 5"/>
          <p:cNvSpPr>
            <a:spLocks noGrp="1"/>
          </p:cNvSpPr>
          <p:nvPr>
            <p:ph idx="1"/>
          </p:nvPr>
        </p:nvSpPr>
        <p:spPr bwMode="auto">
          <a:xfrm>
            <a:off x="1371600" y="1752600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>
                <a:latin typeface="Arial" charset="0"/>
                <a:ea typeface="MS PGothic" charset="0"/>
              </a:rPr>
              <a:t>If biological development is not keeping pace with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Psychological development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Social development</a:t>
            </a:r>
          </a:p>
          <a:p>
            <a:r>
              <a:rPr lang="nl-NL">
                <a:latin typeface="Arial" charset="0"/>
                <a:ea typeface="MS PGothic" charset="0"/>
              </a:rPr>
              <a:t>Focus on emotional development and underlying needs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Sometimes by more and better protection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Sometimes by more time and repetition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Always by adressing the child at his/her emotional level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el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Development Chart</a:t>
            </a:r>
          </a:p>
        </p:txBody>
      </p:sp>
      <p:sp>
        <p:nvSpPr>
          <p:cNvPr id="29698" name="Tijdelijke aanduiding voor inhoud 2"/>
          <p:cNvSpPr>
            <a:spLocks noGrp="1"/>
          </p:cNvSpPr>
          <p:nvPr>
            <p:ph idx="1"/>
          </p:nvPr>
        </p:nvSpPr>
        <p:spPr bwMode="auto">
          <a:xfrm>
            <a:off x="1371600" y="1752600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dirty="0" err="1">
                <a:latin typeface="Arial" charset="0"/>
                <a:ea typeface="MS PGothic" charset="0"/>
              </a:rPr>
              <a:t>Results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from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scientific</a:t>
            </a:r>
            <a:r>
              <a:rPr lang="nl-NL" dirty="0">
                <a:latin typeface="Arial" charset="0"/>
                <a:ea typeface="MS PGothic" charset="0"/>
              </a:rPr>
              <a:t> research</a:t>
            </a:r>
          </a:p>
          <a:p>
            <a:r>
              <a:rPr lang="nl-NL" dirty="0" err="1">
                <a:latin typeface="Arial" charset="0"/>
                <a:ea typeface="MS PGothic" charset="0"/>
              </a:rPr>
              <a:t>Indication</a:t>
            </a:r>
            <a:r>
              <a:rPr lang="nl-NL" dirty="0">
                <a:latin typeface="Arial" charset="0"/>
                <a:ea typeface="MS PGothic" charset="0"/>
              </a:rPr>
              <a:t> of “</a:t>
            </a:r>
            <a:r>
              <a:rPr lang="nl-NL" altLang="ja-JP" dirty="0" err="1">
                <a:latin typeface="Arial" charset="0"/>
                <a:ea typeface="MS PGothic" charset="0"/>
              </a:rPr>
              <a:t>normal</a:t>
            </a:r>
            <a:r>
              <a:rPr lang="nl-NL" dirty="0">
                <a:latin typeface="Arial" charset="0"/>
                <a:ea typeface="MS PGothic" charset="0"/>
              </a:rPr>
              <a:t>”</a:t>
            </a:r>
            <a:r>
              <a:rPr lang="nl-NL" altLang="ja-JP" dirty="0">
                <a:latin typeface="Arial" charset="0"/>
                <a:ea typeface="MS PGothic" charset="0"/>
              </a:rPr>
              <a:t> </a:t>
            </a:r>
            <a:r>
              <a:rPr lang="nl-NL" altLang="ja-JP" dirty="0" err="1">
                <a:latin typeface="Arial" charset="0"/>
                <a:ea typeface="MS PGothic" charset="0"/>
              </a:rPr>
              <a:t>sexual</a:t>
            </a:r>
            <a:r>
              <a:rPr lang="nl-NL" altLang="ja-JP" dirty="0">
                <a:latin typeface="Arial" charset="0"/>
                <a:ea typeface="MS PGothic" charset="0"/>
              </a:rPr>
              <a:t> </a:t>
            </a:r>
            <a:r>
              <a:rPr lang="nl-NL" altLang="ja-JP" dirty="0" err="1">
                <a:latin typeface="Arial" charset="0"/>
                <a:ea typeface="MS PGothic" charset="0"/>
              </a:rPr>
              <a:t>development</a:t>
            </a:r>
            <a:endParaRPr lang="nl-NL" altLang="ja-JP" dirty="0">
              <a:latin typeface="Arial" charset="0"/>
              <a:ea typeface="MS PGothic" charset="0"/>
            </a:endParaRPr>
          </a:p>
          <a:p>
            <a:r>
              <a:rPr lang="nl-NL" dirty="0">
                <a:latin typeface="Arial" charset="0"/>
                <a:ea typeface="MS PGothic" charset="0"/>
              </a:rPr>
              <a:t>Age </a:t>
            </a:r>
            <a:r>
              <a:rPr lang="nl-NL" dirty="0" err="1">
                <a:latin typeface="Arial" charset="0"/>
                <a:ea typeface="MS PGothic" charset="0"/>
              </a:rPr>
              <a:t>categories</a:t>
            </a:r>
            <a:endParaRPr lang="nl-NL" dirty="0">
              <a:latin typeface="Arial" charset="0"/>
              <a:ea typeface="MS PGothic" charset="0"/>
            </a:endParaRPr>
          </a:p>
          <a:p>
            <a:r>
              <a:rPr lang="nl-NL" dirty="0" err="1">
                <a:latin typeface="Arial" charset="0"/>
                <a:ea typeface="MS PGothic" charset="0"/>
              </a:rPr>
              <a:t>Examples</a:t>
            </a:r>
            <a:r>
              <a:rPr lang="nl-NL" dirty="0">
                <a:latin typeface="Arial" charset="0"/>
                <a:ea typeface="MS PGothic" charset="0"/>
              </a:rPr>
              <a:t> of </a:t>
            </a:r>
            <a:r>
              <a:rPr lang="nl-NL" dirty="0">
                <a:solidFill>
                  <a:srgbClr val="008000"/>
                </a:solidFill>
                <a:latin typeface="Arial" charset="0"/>
                <a:ea typeface="MS PGothic" charset="0"/>
              </a:rPr>
              <a:t>green</a:t>
            </a:r>
            <a:r>
              <a:rPr lang="nl-NL" dirty="0">
                <a:latin typeface="Arial" charset="0"/>
                <a:ea typeface="MS PGothic" charset="0"/>
              </a:rPr>
              <a:t>, </a:t>
            </a:r>
            <a:r>
              <a:rPr lang="nl-NL" dirty="0" err="1">
                <a:solidFill>
                  <a:srgbClr val="FFE71A"/>
                </a:solidFill>
                <a:latin typeface="Arial" charset="0"/>
                <a:ea typeface="MS PGothic" charset="0"/>
              </a:rPr>
              <a:t>yellow</a:t>
            </a:r>
            <a:r>
              <a:rPr lang="nl-NL" dirty="0">
                <a:latin typeface="Arial" charset="0"/>
                <a:ea typeface="MS PGothic" charset="0"/>
              </a:rPr>
              <a:t>, </a:t>
            </a:r>
            <a:r>
              <a:rPr lang="nl-NL" dirty="0">
                <a:solidFill>
                  <a:srgbClr val="FF0000"/>
                </a:solidFill>
                <a:latin typeface="Arial" charset="0"/>
                <a:ea typeface="MS PGothic" charset="0"/>
              </a:rPr>
              <a:t>red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and</a:t>
            </a:r>
            <a:r>
              <a:rPr lang="nl-NL" dirty="0">
                <a:latin typeface="Arial" charset="0"/>
                <a:ea typeface="MS PGothic" charset="0"/>
              </a:rPr>
              <a:t> black</a:t>
            </a:r>
          </a:p>
          <a:p>
            <a:r>
              <a:rPr lang="nl-NL" dirty="0">
                <a:solidFill>
                  <a:schemeClr val="accent2"/>
                </a:solidFill>
                <a:latin typeface="Arial" charset="0"/>
                <a:ea typeface="MS PGothic" charset="0"/>
              </a:rPr>
              <a:t>! </a:t>
            </a:r>
            <a:r>
              <a:rPr lang="nl-NL" dirty="0" err="1" smtClean="0">
                <a:solidFill>
                  <a:schemeClr val="accent2"/>
                </a:solidFill>
                <a:latin typeface="Arial" charset="0"/>
                <a:ea typeface="MS PGothic" charset="0"/>
              </a:rPr>
              <a:t>Situations</a:t>
            </a:r>
            <a:r>
              <a:rPr lang="nl-NL" dirty="0" smtClean="0">
                <a:latin typeface="Arial" charset="0"/>
                <a:ea typeface="MS PGothic" charset="0"/>
              </a:rPr>
              <a:t>= </a:t>
            </a:r>
          </a:p>
          <a:p>
            <a:pPr lvl="1"/>
            <a:r>
              <a:rPr lang="nl-NL" dirty="0" err="1" smtClean="0">
                <a:latin typeface="Arial" charset="0"/>
                <a:ea typeface="MS PGothic" charset="0"/>
              </a:rPr>
              <a:t>looking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>
                <a:latin typeface="Arial" charset="0"/>
                <a:ea typeface="MS PGothic" charset="0"/>
              </a:rPr>
              <a:t>more </a:t>
            </a:r>
            <a:r>
              <a:rPr lang="nl-NL" dirty="0" err="1">
                <a:latin typeface="Arial" charset="0"/>
                <a:ea typeface="MS PGothic" charset="0"/>
              </a:rPr>
              <a:t>closely</a:t>
            </a:r>
            <a:r>
              <a:rPr lang="nl-NL" dirty="0">
                <a:latin typeface="Arial" charset="0"/>
                <a:ea typeface="MS PGothic" charset="0"/>
              </a:rPr>
              <a:t> for </a:t>
            </a:r>
            <a:r>
              <a:rPr lang="nl-NL" dirty="0" err="1">
                <a:latin typeface="Arial" charset="0"/>
                <a:ea typeface="MS PGothic" charset="0"/>
              </a:rPr>
              <a:t>underlying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problems</a:t>
            </a:r>
            <a:endParaRPr lang="nl-NL" dirty="0">
              <a:latin typeface="Arial" charset="0"/>
              <a:ea typeface="MS PGothic" charset="0"/>
            </a:endParaRPr>
          </a:p>
          <a:p>
            <a:pPr lvl="1"/>
            <a:r>
              <a:rPr lang="nl-NL" dirty="0" err="1" smtClean="0">
                <a:latin typeface="Arial" charset="0"/>
                <a:ea typeface="MS PGothic" charset="0"/>
              </a:rPr>
              <a:t>Could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be</a:t>
            </a:r>
            <a:r>
              <a:rPr lang="nl-NL" dirty="0" smtClean="0">
                <a:latin typeface="Arial" charset="0"/>
                <a:ea typeface="MS PGothic" charset="0"/>
              </a:rPr>
              <a:t> a </a:t>
            </a:r>
            <a:r>
              <a:rPr lang="nl-NL" dirty="0" err="1" smtClean="0">
                <a:latin typeface="Arial" charset="0"/>
                <a:ea typeface="MS PGothic" charset="0"/>
              </a:rPr>
              <a:t>signal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>
                <a:latin typeface="Arial" charset="0"/>
                <a:ea typeface="MS PGothic" charset="0"/>
              </a:rPr>
              <a:t>of </a:t>
            </a:r>
            <a:r>
              <a:rPr lang="nl-NL" dirty="0" err="1">
                <a:latin typeface="Arial" charset="0"/>
                <a:ea typeface="MS PGothic" charset="0"/>
              </a:rPr>
              <a:t>sexual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abuse</a:t>
            </a:r>
            <a:endParaRPr lang="nl-NL" dirty="0" smtClean="0">
              <a:latin typeface="Arial" charset="0"/>
              <a:ea typeface="MS PGothic" charset="0"/>
            </a:endParaRPr>
          </a:p>
          <a:p>
            <a:pPr lvl="1"/>
            <a:r>
              <a:rPr lang="nl-NL" dirty="0" smtClean="0">
                <a:latin typeface="Arial" charset="0"/>
                <a:ea typeface="MS PGothic" charset="0"/>
              </a:rPr>
              <a:t>Context is the </a:t>
            </a:r>
            <a:r>
              <a:rPr lang="nl-NL" dirty="0" err="1" smtClean="0">
                <a:latin typeface="Arial" charset="0"/>
                <a:ea typeface="MS PGothic" charset="0"/>
              </a:rPr>
              <a:t>problem</a:t>
            </a:r>
            <a:r>
              <a:rPr lang="nl-NL" dirty="0" smtClean="0">
                <a:latin typeface="Arial" charset="0"/>
                <a:ea typeface="MS PGothic" charset="0"/>
              </a:rPr>
              <a:t>, </a:t>
            </a:r>
            <a:r>
              <a:rPr lang="nl-NL" dirty="0" err="1" smtClean="0">
                <a:latin typeface="Arial" charset="0"/>
                <a:ea typeface="MS PGothic" charset="0"/>
              </a:rPr>
              <a:t>not</a:t>
            </a:r>
            <a:r>
              <a:rPr lang="nl-NL" dirty="0" smtClean="0">
                <a:latin typeface="Arial" charset="0"/>
                <a:ea typeface="MS PGothic" charset="0"/>
              </a:rPr>
              <a:t> the person</a:t>
            </a:r>
            <a:endParaRPr lang="nl-NL" dirty="0">
              <a:latin typeface="Arial" charset="0"/>
              <a:ea typeface="MS PGothic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Example:</a:t>
            </a:r>
            <a:endParaRPr lang="en-US" dirty="0">
              <a:latin typeface="Arial" charset="0"/>
            </a:endParaRP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1447800" y="1371600"/>
            <a:ext cx="7391400" cy="1066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000" dirty="0" smtClean="0">
                <a:latin typeface="Arial" charset="0"/>
              </a:rPr>
              <a:t>Two girls of 13 sit on the bed in the bedroom. They caress each other between the legs and they like it. </a:t>
            </a:r>
            <a:endParaRPr lang="en-US" sz="2000" dirty="0">
              <a:latin typeface="Arial" charset="0"/>
            </a:endParaRPr>
          </a:p>
        </p:txBody>
      </p:sp>
      <p:pic>
        <p:nvPicPr>
          <p:cNvPr id="33795" name="Picture 8" descr="meisjes crop.pdf                                               00479D46Macintosh HD                   BE830E4A: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438400"/>
            <a:ext cx="6934200" cy="3460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890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8000"/>
                </a:solidFill>
                <a:latin typeface="Arial" charset="0"/>
              </a:rPr>
              <a:t>Green</a:t>
            </a:r>
            <a:r>
              <a:rPr lang="en-US" dirty="0" smtClean="0">
                <a:latin typeface="Arial" charset="0"/>
              </a:rPr>
              <a:t> Flag</a:t>
            </a:r>
            <a:r>
              <a:rPr lang="en-US" dirty="0">
                <a:solidFill>
                  <a:schemeClr val="accent2"/>
                </a:solidFill>
                <a:latin typeface="Arial" charset="0"/>
              </a:rPr>
              <a:t>!</a:t>
            </a:r>
          </a:p>
        </p:txBody>
      </p:sp>
      <p:pic>
        <p:nvPicPr>
          <p:cNvPr id="33795" name="Picture 8" descr="meisjes crop.pdf                                               00479D46Macintosh HD                   BE830E4A: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87" r="31087"/>
          <a:stretch>
            <a:fillRect/>
          </a:stretch>
        </p:blipFill>
        <p:spPr bwMode="auto">
          <a:xfrm>
            <a:off x="1763688" y="1988840"/>
            <a:ext cx="3615308" cy="4676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Rectangle 3"/>
          <p:cNvSpPr>
            <a:spLocks noGrp="1" noChangeArrowheads="1"/>
          </p:cNvSpPr>
          <p:nvPr>
            <p:ph sz="half" idx="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None/>
            </a:pPr>
            <a:r>
              <a:rPr lang="en-US" sz="2000" dirty="0" smtClean="0">
                <a:latin typeface="Arial" charset="0"/>
              </a:rPr>
              <a:t>Two girls of 13 sit on the bed in the bedroom. They caress each other between the legs and they like it. </a:t>
            </a:r>
          </a:p>
          <a:p>
            <a:r>
              <a:rPr lang="nl-NL" sz="2000" dirty="0" smtClean="0">
                <a:solidFill>
                  <a:srgbClr val="008000"/>
                </a:solidFill>
                <a:latin typeface="Arial" charset="0"/>
                <a:ea typeface="MS PGothic" charset="0"/>
              </a:rPr>
              <a:t>Consent</a:t>
            </a:r>
            <a:endParaRPr lang="nl-NL" sz="2000" dirty="0">
              <a:solidFill>
                <a:srgbClr val="008000"/>
              </a:solidFill>
              <a:latin typeface="Arial" charset="0"/>
              <a:ea typeface="MS PGothic" charset="0"/>
            </a:endParaRPr>
          </a:p>
          <a:p>
            <a:r>
              <a:rPr lang="nl-NL" sz="2000" dirty="0" err="1">
                <a:solidFill>
                  <a:srgbClr val="008000"/>
                </a:solidFill>
                <a:latin typeface="Arial" charset="0"/>
                <a:ea typeface="MS PGothic" charset="0"/>
              </a:rPr>
              <a:t>Voluntary</a:t>
            </a:r>
            <a:r>
              <a:rPr lang="nl-NL" sz="2000" dirty="0">
                <a:solidFill>
                  <a:srgbClr val="008000"/>
                </a:solidFill>
                <a:latin typeface="Arial" charset="0"/>
                <a:ea typeface="MS PGothic" charset="0"/>
              </a:rPr>
              <a:t> </a:t>
            </a:r>
            <a:r>
              <a:rPr lang="nl-NL" sz="2000" dirty="0" smtClean="0">
                <a:solidFill>
                  <a:srgbClr val="008000"/>
                </a:solidFill>
                <a:latin typeface="Arial" charset="0"/>
                <a:ea typeface="MS PGothic" charset="0"/>
              </a:rPr>
              <a:t>engagement</a:t>
            </a:r>
            <a:endParaRPr lang="nl-NL" sz="2000" dirty="0">
              <a:solidFill>
                <a:srgbClr val="008000"/>
              </a:solidFill>
              <a:latin typeface="Arial" charset="0"/>
              <a:ea typeface="MS PGothic" charset="0"/>
            </a:endParaRPr>
          </a:p>
          <a:p>
            <a:r>
              <a:rPr lang="nl-NL" sz="2000" dirty="0" err="1" smtClean="0">
                <a:solidFill>
                  <a:srgbClr val="008000"/>
                </a:solidFill>
                <a:latin typeface="Arial" charset="0"/>
                <a:ea typeface="MS PGothic" charset="0"/>
              </a:rPr>
              <a:t>Equality</a:t>
            </a:r>
            <a:endParaRPr lang="nl-NL" sz="2000" dirty="0">
              <a:solidFill>
                <a:srgbClr val="008000"/>
              </a:solidFill>
              <a:latin typeface="Arial" charset="0"/>
              <a:ea typeface="MS PGothic" charset="0"/>
            </a:endParaRPr>
          </a:p>
          <a:p>
            <a:r>
              <a:rPr lang="nl-NL" sz="2000" dirty="0" smtClean="0">
                <a:solidFill>
                  <a:srgbClr val="008000"/>
                </a:solidFill>
                <a:latin typeface="Arial" charset="0"/>
                <a:ea typeface="MS PGothic" charset="0"/>
              </a:rPr>
              <a:t>Development</a:t>
            </a:r>
            <a:endParaRPr lang="nl-NL" sz="2000" dirty="0">
              <a:solidFill>
                <a:srgbClr val="008000"/>
              </a:solidFill>
              <a:latin typeface="Arial" charset="0"/>
              <a:ea typeface="MS PGothic" charset="0"/>
            </a:endParaRPr>
          </a:p>
          <a:p>
            <a:r>
              <a:rPr lang="nl-NL" sz="2000" dirty="0" smtClean="0">
                <a:solidFill>
                  <a:srgbClr val="008000"/>
                </a:solidFill>
                <a:latin typeface="Arial" charset="0"/>
                <a:ea typeface="MS PGothic" charset="0"/>
              </a:rPr>
              <a:t>Context</a:t>
            </a:r>
            <a:endParaRPr lang="nl-NL" sz="2000" dirty="0">
              <a:solidFill>
                <a:srgbClr val="008000"/>
              </a:solidFill>
              <a:latin typeface="Arial" charset="0"/>
              <a:ea typeface="MS PGothic" charset="0"/>
            </a:endParaRPr>
          </a:p>
          <a:p>
            <a:r>
              <a:rPr lang="nl-NL" sz="2000" dirty="0" err="1">
                <a:solidFill>
                  <a:srgbClr val="008000"/>
                </a:solidFill>
                <a:latin typeface="Arial" charset="0"/>
                <a:ea typeface="MS PGothic" charset="0"/>
              </a:rPr>
              <a:t>Self</a:t>
            </a:r>
            <a:r>
              <a:rPr lang="nl-NL" sz="2000" dirty="0">
                <a:solidFill>
                  <a:srgbClr val="008000"/>
                </a:solidFill>
                <a:latin typeface="Arial" charset="0"/>
                <a:ea typeface="MS PGothic" charset="0"/>
              </a:rPr>
              <a:t>-</a:t>
            </a:r>
            <a:r>
              <a:rPr lang="nl-NL" sz="2000" dirty="0" smtClean="0">
                <a:solidFill>
                  <a:srgbClr val="008000"/>
                </a:solidFill>
                <a:latin typeface="Arial" charset="0"/>
                <a:ea typeface="MS PGothic" charset="0"/>
              </a:rPr>
              <a:t>respect</a:t>
            </a:r>
            <a:endParaRPr lang="nl-NL" sz="2000" dirty="0">
              <a:latin typeface="Arial" charset="0"/>
              <a:ea typeface="MS PGothic" charset="0"/>
            </a:endParaRPr>
          </a:p>
          <a:p>
            <a:pPr eaLnBrk="1" hangingPunct="1"/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231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! 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Means</a:t>
            </a:r>
          </a:p>
          <a:p>
            <a:pPr lvl="1"/>
            <a:r>
              <a:rPr lang="nl-NL" dirty="0" smtClean="0"/>
              <a:t>The context is the </a:t>
            </a:r>
            <a:r>
              <a:rPr lang="nl-NL" dirty="0" err="1" smtClean="0"/>
              <a:t>problem</a:t>
            </a:r>
            <a:endParaRPr lang="nl-NL" dirty="0" smtClean="0"/>
          </a:p>
          <a:p>
            <a:pPr lvl="1"/>
            <a:r>
              <a:rPr lang="nl-NL" dirty="0" smtClean="0"/>
              <a:t>More care for the </a:t>
            </a:r>
            <a:r>
              <a:rPr lang="nl-NL" dirty="0" err="1" smtClean="0"/>
              <a:t>children</a:t>
            </a:r>
            <a:r>
              <a:rPr lang="nl-NL" dirty="0" smtClean="0"/>
              <a:t> </a:t>
            </a:r>
            <a:r>
              <a:rPr lang="nl-NL" dirty="0" err="1" smtClean="0"/>
              <a:t>involved</a:t>
            </a:r>
            <a:endParaRPr lang="nl-NL" dirty="0" smtClean="0"/>
          </a:p>
          <a:p>
            <a:pPr lvl="1"/>
            <a:r>
              <a:rPr lang="nl-NL" dirty="0" err="1" smtClean="0"/>
              <a:t>Possible</a:t>
            </a:r>
            <a:r>
              <a:rPr lang="nl-NL" dirty="0" smtClean="0"/>
              <a:t> </a:t>
            </a:r>
            <a:r>
              <a:rPr lang="nl-NL" dirty="0" err="1" smtClean="0"/>
              <a:t>signal</a:t>
            </a:r>
            <a:r>
              <a:rPr lang="nl-NL" dirty="0" smtClean="0"/>
              <a:t> of </a:t>
            </a:r>
            <a:r>
              <a:rPr lang="nl-NL" dirty="0" err="1" smtClean="0"/>
              <a:t>abuse</a:t>
            </a:r>
            <a:r>
              <a:rPr lang="nl-NL" dirty="0" smtClean="0"/>
              <a:t> </a:t>
            </a:r>
          </a:p>
          <a:p>
            <a:pPr lvl="1"/>
            <a:r>
              <a:rPr lang="nl-NL" dirty="0" err="1" smtClean="0"/>
              <a:t>Looking</a:t>
            </a:r>
            <a:r>
              <a:rPr lang="nl-NL" dirty="0" smtClean="0"/>
              <a:t> at </a:t>
            </a:r>
            <a:r>
              <a:rPr lang="nl-NL" dirty="0" err="1" smtClean="0"/>
              <a:t>underlying</a:t>
            </a:r>
            <a:r>
              <a:rPr lang="nl-NL" dirty="0" smtClean="0"/>
              <a:t> </a:t>
            </a:r>
            <a:r>
              <a:rPr lang="nl-NL" dirty="0" err="1" smtClean="0"/>
              <a:t>problems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9422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 of the </a:t>
            </a:r>
            <a:r>
              <a:rPr lang="nl-NL" dirty="0" err="1" smtClean="0"/>
              <a:t>Flag</a:t>
            </a:r>
            <a:r>
              <a:rPr lang="nl-NL" dirty="0" smtClean="0"/>
              <a:t> System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Training in different </a:t>
            </a:r>
            <a:r>
              <a:rPr lang="nl-NL" dirty="0" err="1" smtClean="0"/>
              <a:t>settings</a:t>
            </a:r>
            <a:r>
              <a:rPr lang="nl-NL" dirty="0" smtClean="0"/>
              <a:t>: schools, </a:t>
            </a:r>
            <a:r>
              <a:rPr lang="nl-NL" dirty="0" err="1" smtClean="0"/>
              <a:t>institutions</a:t>
            </a:r>
            <a:r>
              <a:rPr lang="nl-NL" dirty="0" smtClean="0"/>
              <a:t>, </a:t>
            </a:r>
            <a:r>
              <a:rPr lang="nl-NL" dirty="0" err="1" smtClean="0"/>
              <a:t>child</a:t>
            </a:r>
            <a:r>
              <a:rPr lang="nl-NL" dirty="0" smtClean="0"/>
              <a:t> care…</a:t>
            </a:r>
          </a:p>
          <a:p>
            <a:r>
              <a:rPr lang="nl-NL" dirty="0" smtClean="0"/>
              <a:t>In </a:t>
            </a:r>
            <a:r>
              <a:rPr lang="nl-NL" dirty="0" smtClean="0"/>
              <a:t>2008 </a:t>
            </a:r>
          </a:p>
          <a:p>
            <a:pPr lvl="1"/>
            <a:r>
              <a:rPr lang="nl-NL" dirty="0" smtClean="0"/>
              <a:t>A lot of cases of </a:t>
            </a:r>
            <a:r>
              <a:rPr lang="nl-NL" dirty="0" err="1" smtClean="0"/>
              <a:t>unacceptable</a:t>
            </a:r>
            <a:r>
              <a:rPr lang="nl-NL" dirty="0" smtClean="0"/>
              <a:t> </a:t>
            </a:r>
            <a:r>
              <a:rPr lang="nl-NL" dirty="0" err="1" smtClean="0"/>
              <a:t>sexual</a:t>
            </a:r>
            <a:r>
              <a:rPr lang="nl-NL" dirty="0" smtClean="0"/>
              <a:t> </a:t>
            </a:r>
            <a:r>
              <a:rPr lang="nl-NL" dirty="0" err="1" smtClean="0"/>
              <a:t>behavior</a:t>
            </a:r>
            <a:r>
              <a:rPr lang="nl-NL" dirty="0" smtClean="0"/>
              <a:t>: for </a:t>
            </a:r>
            <a:r>
              <a:rPr lang="nl-NL" dirty="0" err="1" smtClean="0"/>
              <a:t>who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No proper </a:t>
            </a:r>
            <a:r>
              <a:rPr lang="nl-NL" dirty="0" err="1" smtClean="0"/>
              <a:t>pedagogical</a:t>
            </a:r>
            <a:r>
              <a:rPr lang="nl-NL" dirty="0" smtClean="0"/>
              <a:t> approach</a:t>
            </a:r>
          </a:p>
          <a:p>
            <a:pPr lvl="1"/>
            <a:r>
              <a:rPr lang="nl-NL" dirty="0" err="1" smtClean="0"/>
              <a:t>Reactive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incidents</a:t>
            </a:r>
            <a:r>
              <a:rPr lang="nl-NL" dirty="0" smtClean="0"/>
              <a:t>, no </a:t>
            </a:r>
            <a:r>
              <a:rPr lang="nl-NL" dirty="0" smtClean="0"/>
              <a:t>prevention or policy</a:t>
            </a:r>
            <a:endParaRPr lang="nl-NL" dirty="0" smtClean="0"/>
          </a:p>
          <a:p>
            <a:pPr lvl="1"/>
            <a:r>
              <a:rPr lang="nl-NL" dirty="0" err="1" smtClean="0"/>
              <a:t>Discussions</a:t>
            </a:r>
            <a:r>
              <a:rPr lang="nl-NL" dirty="0" smtClean="0"/>
              <a:t> on </a:t>
            </a:r>
            <a:r>
              <a:rPr lang="nl-NL" dirty="0" err="1" smtClean="0"/>
              <a:t>grey</a:t>
            </a:r>
            <a:r>
              <a:rPr lang="nl-NL" dirty="0" smtClean="0"/>
              <a:t> area</a:t>
            </a:r>
          </a:p>
          <a:p>
            <a:pPr lvl="1"/>
            <a:r>
              <a:rPr lang="nl-NL" dirty="0" err="1" smtClean="0"/>
              <a:t>Pressure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lack</a:t>
            </a:r>
            <a:r>
              <a:rPr lang="nl-NL" dirty="0" smtClean="0"/>
              <a:t> of </a:t>
            </a:r>
            <a:r>
              <a:rPr lang="nl-NL" dirty="0" err="1" smtClean="0"/>
              <a:t>confidence</a:t>
            </a:r>
            <a:r>
              <a:rPr lang="nl-NL" dirty="0" smtClean="0"/>
              <a:t> </a:t>
            </a:r>
            <a:r>
              <a:rPr lang="nl-NL" dirty="0" err="1" smtClean="0"/>
              <a:t>tw</a:t>
            </a:r>
            <a:r>
              <a:rPr lang="nl-NL" dirty="0" smtClean="0"/>
              <a:t> school &amp; </a:t>
            </a:r>
            <a:r>
              <a:rPr lang="nl-NL" dirty="0" err="1" smtClean="0"/>
              <a:t>institutions</a:t>
            </a:r>
            <a:endParaRPr lang="nl-NL" dirty="0" smtClean="0"/>
          </a:p>
          <a:p>
            <a:pPr lvl="1"/>
            <a:r>
              <a:rPr lang="nl-NL" dirty="0" smtClean="0"/>
              <a:t>Different </a:t>
            </a:r>
            <a:r>
              <a:rPr lang="nl-NL" dirty="0" err="1" smtClean="0"/>
              <a:t>opinions</a:t>
            </a:r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1461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Green </a:t>
            </a:r>
            <a:r>
              <a:rPr lang="nl-NL" dirty="0" err="1" smtClean="0"/>
              <a:t>flag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Normal</a:t>
            </a:r>
            <a:r>
              <a:rPr lang="nl-NL" dirty="0" smtClean="0"/>
              <a:t> part of </a:t>
            </a:r>
            <a:r>
              <a:rPr lang="nl-NL" dirty="0" err="1" smtClean="0"/>
              <a:t>development</a:t>
            </a:r>
            <a:endParaRPr lang="nl-NL" dirty="0" smtClean="0"/>
          </a:p>
          <a:p>
            <a:r>
              <a:rPr lang="nl-NL" dirty="0" smtClean="0">
                <a:solidFill>
                  <a:srgbClr val="3333CC"/>
                </a:solidFill>
              </a:rPr>
              <a:t>! How </a:t>
            </a:r>
            <a:r>
              <a:rPr lang="nl-NL" dirty="0" err="1" smtClean="0">
                <a:solidFill>
                  <a:srgbClr val="3333CC"/>
                </a:solidFill>
              </a:rPr>
              <a:t>influencing</a:t>
            </a:r>
            <a:r>
              <a:rPr lang="nl-NL" dirty="0" smtClean="0">
                <a:solidFill>
                  <a:srgbClr val="3333CC"/>
                </a:solidFill>
              </a:rPr>
              <a:t> the context:</a:t>
            </a:r>
          </a:p>
          <a:p>
            <a:pPr lvl="1"/>
            <a:r>
              <a:rPr lang="nl-NL" dirty="0" smtClean="0"/>
              <a:t>Room for </a:t>
            </a:r>
            <a:r>
              <a:rPr lang="nl-NL" dirty="0" err="1" smtClean="0"/>
              <a:t>experimenting</a:t>
            </a:r>
            <a:r>
              <a:rPr lang="nl-NL" dirty="0" smtClean="0"/>
              <a:t>: </a:t>
            </a:r>
            <a:r>
              <a:rPr lang="nl-NL" dirty="0" err="1" smtClean="0"/>
              <a:t>where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when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How </a:t>
            </a:r>
            <a:r>
              <a:rPr lang="nl-NL" dirty="0" err="1" smtClean="0"/>
              <a:t>meanwhile</a:t>
            </a:r>
            <a:r>
              <a:rPr lang="nl-NL" dirty="0" smtClean="0"/>
              <a:t> </a:t>
            </a:r>
            <a:r>
              <a:rPr lang="nl-NL" dirty="0" err="1" smtClean="0"/>
              <a:t>protecting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doing</a:t>
            </a:r>
            <a:r>
              <a:rPr lang="nl-NL" dirty="0" smtClean="0"/>
              <a:t> </a:t>
            </a:r>
            <a:r>
              <a:rPr lang="nl-NL" dirty="0" err="1" smtClean="0"/>
              <a:t>harm</a:t>
            </a:r>
            <a:endParaRPr lang="nl-NL" dirty="0" smtClean="0"/>
          </a:p>
          <a:p>
            <a:pPr lvl="1"/>
            <a:r>
              <a:rPr lang="nl-NL" dirty="0" smtClean="0"/>
              <a:t>How make </a:t>
            </a:r>
            <a:r>
              <a:rPr lang="nl-NL" dirty="0" err="1" smtClean="0"/>
              <a:t>rules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reguations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How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organise</a:t>
            </a:r>
            <a:r>
              <a:rPr lang="nl-NL" dirty="0" smtClean="0"/>
              <a:t> as a team</a:t>
            </a:r>
          </a:p>
          <a:p>
            <a:pPr lvl="1"/>
            <a:r>
              <a:rPr lang="nl-NL" dirty="0" smtClean="0"/>
              <a:t>How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explain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parents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9364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How to respond?</a:t>
            </a:r>
          </a:p>
        </p:txBody>
      </p:sp>
      <p:sp>
        <p:nvSpPr>
          <p:cNvPr id="32770" name="Tijdelijke aanduiding voor inhoud 4"/>
          <p:cNvSpPr>
            <a:spLocks noGrp="1"/>
          </p:cNvSpPr>
          <p:nvPr>
            <p:ph idx="1"/>
          </p:nvPr>
        </p:nvSpPr>
        <p:spPr bwMode="auto">
          <a:xfrm>
            <a:off x="1371600" y="1752600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>
                <a:latin typeface="Arial" charset="0"/>
                <a:ea typeface="MS PGothic" charset="0"/>
              </a:rPr>
              <a:t>Towards the children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Educational approach: explaining, coaching, supervision and boundaries</a:t>
            </a:r>
          </a:p>
          <a:p>
            <a:r>
              <a:rPr lang="nl-NL">
                <a:latin typeface="Arial" charset="0"/>
                <a:ea typeface="MS PGothic" charset="0"/>
              </a:rPr>
              <a:t>Towards parents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Information, partnership, cooperation</a:t>
            </a:r>
          </a:p>
          <a:p>
            <a:r>
              <a:rPr lang="nl-NL">
                <a:latin typeface="Arial" charset="0"/>
                <a:ea typeface="MS PGothic" charset="0"/>
              </a:rPr>
              <a:t>Towards team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Team discussions and agreements</a:t>
            </a:r>
          </a:p>
          <a:p>
            <a:r>
              <a:rPr lang="nl-NL">
                <a:latin typeface="Arial" charset="0"/>
                <a:ea typeface="MS PGothic" charset="0"/>
              </a:rPr>
              <a:t>Towards organisation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General policy on sexual health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el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Pedagogical response short term</a:t>
            </a:r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218862"/>
              </p:ext>
            </p:extLst>
          </p:nvPr>
        </p:nvGraphicFramePr>
        <p:xfrm>
          <a:off x="1403350" y="1484313"/>
          <a:ext cx="7454901" cy="4972049"/>
        </p:xfrm>
        <a:graphic>
          <a:graphicData uri="http://schemas.openxmlformats.org/drawingml/2006/table">
            <a:tbl>
              <a:tblPr/>
              <a:tblGrid>
                <a:gridCol w="1663565"/>
                <a:gridCol w="1447834"/>
                <a:gridCol w="1497048"/>
                <a:gridCol w="1398620"/>
                <a:gridCol w="1447834"/>
              </a:tblGrid>
              <a:tr h="3714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4D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green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yellow</a:t>
                      </a:r>
                      <a:endParaRPr kumimoji="0" lang="nl-NL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red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black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5651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Facts</a:t>
                      </a:r>
                      <a:endParaRPr kumimoji="0" lang="nl-N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Describe</a:t>
                      </a:r>
                      <a:endParaRPr kumimoji="0" lang="nl-N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C9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v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C9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v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v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47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Feelings</a:t>
                      </a:r>
                      <a:endParaRPr kumimoji="0" lang="nl-N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How do we feel?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C9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v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C9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v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v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7207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Information: </a:t>
                      </a: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what</a:t>
                      </a: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is oké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What</a:t>
                      </a: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is oké </a:t>
                      </a: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and</a:t>
                      </a: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</a:t>
                      </a: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why</a:t>
                      </a:r>
                      <a:endParaRPr kumimoji="0" lang="nl-N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C9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v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C9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v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v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914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Information: </a:t>
                      </a: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what</a:t>
                      </a: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is </a:t>
                      </a: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not</a:t>
                      </a: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oké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What</a:t>
                      </a: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is </a:t>
                      </a: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not</a:t>
                      </a: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</a:t>
                      </a: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oke</a:t>
                      </a: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</a:t>
                      </a: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and</a:t>
                      </a: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</a:t>
                      </a: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why</a:t>
                      </a:r>
                      <a:endParaRPr kumimoji="0" lang="nl-N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C9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v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v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741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Information</a:t>
                      </a: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consequences</a:t>
                      </a:r>
                      <a:endParaRPr kumimoji="0" lang="nl-N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Effect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Effect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4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Agreements</a:t>
                      </a: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&amp; monitoring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What do we agree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How </a:t>
                      </a:r>
                      <a:r>
                        <a:rPr kumimoji="0" lang="nl-NL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to</a:t>
                      </a: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monitor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14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Reporting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Report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Report</a:t>
                      </a:r>
                    </a:p>
                  </a:txBody>
                  <a:tcPr marL="91442" marR="9144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Response short term</a:t>
            </a:r>
          </a:p>
        </p:txBody>
      </p:sp>
      <p:sp>
        <p:nvSpPr>
          <p:cNvPr id="34818" name="Tijdelijke aanduiding voor inhoud 2"/>
          <p:cNvSpPr>
            <a:spLocks noGrp="1"/>
          </p:cNvSpPr>
          <p:nvPr>
            <p:ph idx="1"/>
          </p:nvPr>
        </p:nvSpPr>
        <p:spPr bwMode="auto">
          <a:xfrm>
            <a:off x="1371600" y="1752600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b="1">
                <a:latin typeface="Arial" charset="0"/>
                <a:ea typeface="MS PGothic" charset="0"/>
              </a:rPr>
              <a:t>Towards the boys</a:t>
            </a:r>
            <a:r>
              <a:rPr lang="nl-NL">
                <a:latin typeface="Arial" charset="0"/>
                <a:ea typeface="MS PGothic" charset="0"/>
              </a:rPr>
              <a:t>:</a:t>
            </a:r>
          </a:p>
          <a:p>
            <a:pPr lvl="1"/>
            <a:r>
              <a:rPr lang="nl-NL">
                <a:solidFill>
                  <a:schemeClr val="accent1"/>
                </a:solidFill>
                <a:latin typeface="Arial" charset="0"/>
                <a:ea typeface="MS PGothic" charset="0"/>
              </a:rPr>
              <a:t>Facts</a:t>
            </a:r>
            <a:r>
              <a:rPr lang="nl-NL">
                <a:latin typeface="Arial" charset="0"/>
                <a:ea typeface="MS PGothic" charset="0"/>
              </a:rPr>
              <a:t>:You have been playing a game and showed your penis to very young children</a:t>
            </a:r>
          </a:p>
          <a:p>
            <a:pPr lvl="1"/>
            <a:r>
              <a:rPr lang="nl-NL">
                <a:solidFill>
                  <a:srgbClr val="00CC99"/>
                </a:solidFill>
                <a:latin typeface="Arial" charset="0"/>
                <a:ea typeface="MS PGothic" charset="0"/>
              </a:rPr>
              <a:t>Feelings</a:t>
            </a:r>
            <a:r>
              <a:rPr lang="nl-NL">
                <a:latin typeface="Arial" charset="0"/>
                <a:ea typeface="MS PGothic" charset="0"/>
              </a:rPr>
              <a:t>: How do you feel about that? Did the children like it? I am worried</a:t>
            </a:r>
          </a:p>
          <a:p>
            <a:pPr lvl="1"/>
            <a:r>
              <a:rPr lang="nl-NL">
                <a:solidFill>
                  <a:srgbClr val="00CC99"/>
                </a:solidFill>
                <a:latin typeface="Arial" charset="0"/>
                <a:ea typeface="MS PGothic" charset="0"/>
              </a:rPr>
              <a:t>What is OK</a:t>
            </a:r>
            <a:r>
              <a:rPr lang="nl-NL">
                <a:latin typeface="Arial" charset="0"/>
                <a:ea typeface="MS PGothic" charset="0"/>
              </a:rPr>
              <a:t>: It’s sometimes OK to play that game with children your own age in a private setting</a:t>
            </a:r>
          </a:p>
          <a:p>
            <a:pPr lvl="1"/>
            <a:r>
              <a:rPr lang="nl-NL">
                <a:solidFill>
                  <a:srgbClr val="00CC99"/>
                </a:solidFill>
                <a:latin typeface="Arial" charset="0"/>
                <a:ea typeface="MS PGothic" charset="0"/>
              </a:rPr>
              <a:t>What is not OK</a:t>
            </a:r>
            <a:r>
              <a:rPr lang="nl-NL">
                <a:latin typeface="Arial" charset="0"/>
                <a:ea typeface="MS PGothic" charset="0"/>
              </a:rPr>
              <a:t>: but you don’t show your penis to young children in a public place, you could offend or frighten them</a:t>
            </a:r>
          </a:p>
          <a:p>
            <a:pPr lvl="1"/>
            <a:r>
              <a:rPr lang="nl-NL">
                <a:solidFill>
                  <a:srgbClr val="00CC99"/>
                </a:solidFill>
                <a:latin typeface="Arial" charset="0"/>
                <a:ea typeface="MS PGothic" charset="0"/>
              </a:rPr>
              <a:t>Making agreements</a:t>
            </a:r>
            <a:r>
              <a:rPr lang="nl-NL">
                <a:latin typeface="Arial" charset="0"/>
                <a:ea typeface="MS PGothic" charset="0"/>
              </a:rPr>
              <a:t>: can we make some agreements about this?</a:t>
            </a:r>
          </a:p>
          <a:p>
            <a:pPr lvl="1"/>
            <a:endParaRPr lang="nl-NL">
              <a:latin typeface="Arial" charset="0"/>
              <a:ea typeface="MS PGothic" charset="0"/>
            </a:endParaRPr>
          </a:p>
          <a:p>
            <a:pPr lvl="1"/>
            <a:endParaRPr lang="nl-NL">
              <a:latin typeface="Arial" charset="0"/>
              <a:ea typeface="MS PGothic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el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Pedagogical strategies long term</a:t>
            </a:r>
          </a:p>
        </p:txBody>
      </p:sp>
      <p:graphicFrame>
        <p:nvGraphicFramePr>
          <p:cNvPr id="7" name="Tijdelijke aanduiding voor inhoud 6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1752600"/>
          <a:ext cx="7239000" cy="4576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2248">
                  <a:extLst>
                    <a:ext uri="{9D8B030D-6E8A-4147-A177-3AD203B41FA5}"/>
                  </a:extLst>
                </a:gridCol>
                <a:gridCol w="1787252">
                  <a:extLst>
                    <a:ext uri="{9D8B030D-6E8A-4147-A177-3AD203B41FA5}"/>
                  </a:extLst>
                </a:gridCol>
                <a:gridCol w="1809750">
                  <a:extLst>
                    <a:ext uri="{9D8B030D-6E8A-4147-A177-3AD203B41FA5}"/>
                  </a:extLst>
                </a:gridCol>
                <a:gridCol w="1809750">
                  <a:extLst>
                    <a:ext uri="{9D8B030D-6E8A-4147-A177-3AD203B41FA5}"/>
                  </a:extLst>
                </a:gridCol>
              </a:tblGrid>
              <a:tr h="370681">
                <a:tc>
                  <a:txBody>
                    <a:bodyPr/>
                    <a:lstStyle/>
                    <a:p>
                      <a:r>
                        <a:rPr lang="nl-NL" sz="1800" dirty="0"/>
                        <a:t>Green </a:t>
                      </a:r>
                    </a:p>
                  </a:txBody>
                  <a:tcPr marT="45703" marB="45703"/>
                </a:tc>
                <a:tc>
                  <a:txBody>
                    <a:bodyPr/>
                    <a:lstStyle/>
                    <a:p>
                      <a:r>
                        <a:rPr lang="nl-NL" sz="1800" dirty="0" err="1"/>
                        <a:t>yellow</a:t>
                      </a:r>
                      <a:r>
                        <a:rPr lang="nl-NL" sz="1800" dirty="0"/>
                        <a:t> </a:t>
                      </a:r>
                    </a:p>
                  </a:txBody>
                  <a:tcPr marT="45703" marB="45703"/>
                </a:tc>
                <a:tc>
                  <a:txBody>
                    <a:bodyPr/>
                    <a:lstStyle/>
                    <a:p>
                      <a:r>
                        <a:rPr lang="nl-NL" sz="1800" dirty="0"/>
                        <a:t>Red </a:t>
                      </a:r>
                    </a:p>
                  </a:txBody>
                  <a:tcPr marT="45703" marB="45703"/>
                </a:tc>
                <a:tc>
                  <a:txBody>
                    <a:bodyPr/>
                    <a:lstStyle/>
                    <a:p>
                      <a:r>
                        <a:rPr lang="nl-NL" sz="1800" dirty="0"/>
                        <a:t>Black</a:t>
                      </a:r>
                    </a:p>
                  </a:txBody>
                  <a:tcPr marT="45703" marB="45703"/>
                </a:tc>
                <a:extLst>
                  <a:ext uri="{0D108BD9-81ED-4DB2-BD59-A6C34878D82A}"/>
                </a:extLst>
              </a:tr>
              <a:tr h="914361">
                <a:tc gridSpan="4">
                  <a:txBody>
                    <a:bodyPr/>
                    <a:lstStyle/>
                    <a:p>
                      <a:r>
                        <a:rPr lang="nl-NL" sz="1800" dirty="0"/>
                        <a:t>Information</a:t>
                      </a:r>
                    </a:p>
                    <a:p>
                      <a:r>
                        <a:rPr lang="nl-NL" sz="1800" dirty="0" err="1"/>
                        <a:t>Empathy</a:t>
                      </a:r>
                      <a:r>
                        <a:rPr lang="nl-NL" sz="1800" dirty="0"/>
                        <a:t> &amp; </a:t>
                      </a:r>
                      <a:r>
                        <a:rPr lang="nl-NL" sz="1800" dirty="0" err="1"/>
                        <a:t>consience</a:t>
                      </a:r>
                      <a:endParaRPr lang="nl-NL" sz="1800" dirty="0"/>
                    </a:p>
                    <a:p>
                      <a:r>
                        <a:rPr lang="nl-NL" sz="1800" dirty="0" err="1" smtClean="0"/>
                        <a:t>Psychological</a:t>
                      </a:r>
                      <a:r>
                        <a:rPr lang="nl-NL" sz="1800" baseline="0" dirty="0" smtClean="0"/>
                        <a:t> </a:t>
                      </a:r>
                      <a:r>
                        <a:rPr lang="nl-NL" sz="1800" dirty="0" err="1" smtClean="0"/>
                        <a:t>education</a:t>
                      </a:r>
                      <a:endParaRPr lang="nl-NL" sz="1800" dirty="0"/>
                    </a:p>
                  </a:txBody>
                  <a:tcPr marT="45703" marB="45703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914361">
                <a:tc>
                  <a:txBody>
                    <a:bodyPr/>
                    <a:lstStyle/>
                    <a:p>
                      <a:endParaRPr lang="nl-NL" sz="1800"/>
                    </a:p>
                  </a:txBody>
                  <a:tcPr marT="45703" marB="45703"/>
                </a:tc>
                <a:tc gridSpan="3">
                  <a:txBody>
                    <a:bodyPr/>
                    <a:lstStyle/>
                    <a:p>
                      <a:r>
                        <a:rPr lang="nl-NL" sz="1800" dirty="0" err="1"/>
                        <a:t>Cognitive</a:t>
                      </a:r>
                      <a:r>
                        <a:rPr lang="nl-NL" sz="1800" dirty="0"/>
                        <a:t> coping</a:t>
                      </a:r>
                    </a:p>
                    <a:p>
                      <a:r>
                        <a:rPr lang="nl-NL" sz="1800" dirty="0" err="1"/>
                        <a:t>Rewards</a:t>
                      </a:r>
                      <a:endParaRPr lang="nl-NL" sz="1800" dirty="0"/>
                    </a:p>
                    <a:p>
                      <a:r>
                        <a:rPr lang="nl-NL" sz="1800" dirty="0"/>
                        <a:t>Coaching </a:t>
                      </a:r>
                    </a:p>
                  </a:txBody>
                  <a:tcPr marT="45703" marB="45703">
                    <a:solidFill>
                      <a:srgbClr val="8585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188680">
                <a:tc>
                  <a:txBody>
                    <a:bodyPr/>
                    <a:lstStyle/>
                    <a:p>
                      <a:endParaRPr lang="nl-NL" sz="1800"/>
                    </a:p>
                  </a:txBody>
                  <a:tcPr marT="45703" marB="45703"/>
                </a:tc>
                <a:tc>
                  <a:txBody>
                    <a:bodyPr/>
                    <a:lstStyle/>
                    <a:p>
                      <a:endParaRPr lang="nl-NL" sz="1800"/>
                    </a:p>
                  </a:txBody>
                  <a:tcPr marT="45703" marB="45703"/>
                </a:tc>
                <a:tc gridSpan="2">
                  <a:txBody>
                    <a:bodyPr/>
                    <a:lstStyle/>
                    <a:p>
                      <a:r>
                        <a:rPr lang="nl-NL" sz="1800" dirty="0"/>
                        <a:t>Time-out</a:t>
                      </a:r>
                    </a:p>
                    <a:p>
                      <a:r>
                        <a:rPr lang="nl-NL" sz="1800" dirty="0" err="1"/>
                        <a:t>Supervision</a:t>
                      </a:r>
                      <a:endParaRPr lang="nl-NL" sz="1800" dirty="0"/>
                    </a:p>
                    <a:p>
                      <a:r>
                        <a:rPr lang="nl-NL" sz="1800" dirty="0" err="1"/>
                        <a:t>Restorative</a:t>
                      </a:r>
                      <a:r>
                        <a:rPr lang="nl-NL" sz="1800" dirty="0"/>
                        <a:t> </a:t>
                      </a:r>
                      <a:r>
                        <a:rPr lang="nl-NL" sz="1800" dirty="0" err="1"/>
                        <a:t>interventions</a:t>
                      </a:r>
                      <a:endParaRPr lang="nl-NL" sz="1800" dirty="0"/>
                    </a:p>
                    <a:p>
                      <a:r>
                        <a:rPr lang="nl-NL" sz="1800" dirty="0"/>
                        <a:t>Care</a:t>
                      </a:r>
                    </a:p>
                  </a:txBody>
                  <a:tcPr marT="45703" marB="45703">
                    <a:solidFill>
                      <a:srgbClr val="8585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188680">
                <a:tc>
                  <a:txBody>
                    <a:bodyPr/>
                    <a:lstStyle/>
                    <a:p>
                      <a:endParaRPr lang="nl-NL" sz="1800"/>
                    </a:p>
                  </a:txBody>
                  <a:tcPr marT="45703" marB="45703"/>
                </a:tc>
                <a:tc>
                  <a:txBody>
                    <a:bodyPr/>
                    <a:lstStyle/>
                    <a:p>
                      <a:endParaRPr lang="nl-NL" sz="1800"/>
                    </a:p>
                  </a:txBody>
                  <a:tcPr marT="45703" marB="45703"/>
                </a:tc>
                <a:tc>
                  <a:txBody>
                    <a:bodyPr/>
                    <a:lstStyle/>
                    <a:p>
                      <a:endParaRPr lang="nl-NL" sz="1800"/>
                    </a:p>
                  </a:txBody>
                  <a:tcPr marT="45703" marB="45703"/>
                </a:tc>
                <a:tc>
                  <a:txBody>
                    <a:bodyPr/>
                    <a:lstStyle/>
                    <a:p>
                      <a:r>
                        <a:rPr lang="nl-NL" sz="1800" dirty="0" err="1"/>
                        <a:t>Punishment</a:t>
                      </a:r>
                      <a:endParaRPr lang="nl-NL" sz="1800" dirty="0"/>
                    </a:p>
                    <a:p>
                      <a:r>
                        <a:rPr lang="nl-NL" sz="1800" dirty="0" err="1"/>
                        <a:t>Measures</a:t>
                      </a:r>
                      <a:endParaRPr lang="nl-NL" sz="1800" dirty="0"/>
                    </a:p>
                    <a:p>
                      <a:r>
                        <a:rPr lang="nl-NL" sz="1800" dirty="0"/>
                        <a:t>Help</a:t>
                      </a:r>
                    </a:p>
                    <a:p>
                      <a:r>
                        <a:rPr lang="nl-NL" sz="1800" dirty="0" err="1"/>
                        <a:t>Aftercare</a:t>
                      </a:r>
                      <a:endParaRPr lang="nl-NL" sz="1800" dirty="0"/>
                    </a:p>
                  </a:txBody>
                  <a:tcPr marT="45703" marB="45703">
                    <a:solidFill>
                      <a:srgbClr val="8585E0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el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What is the intended outcome of the Flagsystem?</a:t>
            </a:r>
          </a:p>
        </p:txBody>
      </p:sp>
      <p:sp>
        <p:nvSpPr>
          <p:cNvPr id="36866" name="Tijdelijke aanduiding voor inhoud 2"/>
          <p:cNvSpPr>
            <a:spLocks noGrp="1"/>
          </p:cNvSpPr>
          <p:nvPr>
            <p:ph idx="1"/>
          </p:nvPr>
        </p:nvSpPr>
        <p:spPr bwMode="auto">
          <a:xfrm>
            <a:off x="1371600" y="1752600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>
                <a:latin typeface="Arial" charset="0"/>
                <a:ea typeface="MS PGothic" charset="0"/>
              </a:rPr>
              <a:t>The professional feels competent to condone healthy sexual behavior and prevent sexual abusive behavior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Being able to understand and judge the sexual behavior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Being able to discuss sexual behavior with all partners involved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Being able to give an appropriate &amp; consistent pedagogical answer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el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More levels</a:t>
            </a:r>
          </a:p>
        </p:txBody>
      </p:sp>
      <p:sp>
        <p:nvSpPr>
          <p:cNvPr id="37890" name="Tijdelijke aanduiding voor inhoud 2"/>
          <p:cNvSpPr>
            <a:spLocks noGrp="1"/>
          </p:cNvSpPr>
          <p:nvPr>
            <p:ph idx="1"/>
          </p:nvPr>
        </p:nvSpPr>
        <p:spPr bwMode="auto">
          <a:xfrm>
            <a:off x="1371600" y="1752600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>
                <a:latin typeface="Arial" charset="0"/>
                <a:ea typeface="MS PGothic" charset="0"/>
              </a:rPr>
              <a:t>The </a:t>
            </a:r>
            <a:r>
              <a:rPr lang="nl-NL">
                <a:solidFill>
                  <a:srgbClr val="008000"/>
                </a:solidFill>
                <a:latin typeface="Arial" charset="0"/>
                <a:ea typeface="MS PGothic" charset="0"/>
              </a:rPr>
              <a:t>target group </a:t>
            </a:r>
            <a:r>
              <a:rPr lang="nl-NL">
                <a:latin typeface="Arial" charset="0"/>
                <a:ea typeface="MS PGothic" charset="0"/>
              </a:rPr>
              <a:t>is sexually resourcefull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Knowing when sexual behavior is OK or not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Being able to communicate about sexuality and boundaries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Being able to respond appropriate to sexual abusive behavior</a:t>
            </a:r>
          </a:p>
          <a:p>
            <a:r>
              <a:rPr lang="nl-NL">
                <a:latin typeface="Arial" charset="0"/>
                <a:ea typeface="MS PGothic" charset="0"/>
              </a:rPr>
              <a:t>The </a:t>
            </a:r>
            <a:r>
              <a:rPr lang="nl-NL">
                <a:solidFill>
                  <a:srgbClr val="008000"/>
                </a:solidFill>
                <a:latin typeface="Arial" charset="0"/>
                <a:ea typeface="MS PGothic" charset="0"/>
              </a:rPr>
              <a:t>management</a:t>
            </a:r>
            <a:r>
              <a:rPr lang="nl-NL">
                <a:latin typeface="Arial" charset="0"/>
                <a:ea typeface="MS PGothic" charset="0"/>
              </a:rPr>
              <a:t> level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Has a vision on sexual health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Takes sustainable measures to protect sexual health and prevent sexual abuse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Evaluates and rectifies</a:t>
            </a:r>
          </a:p>
          <a:p>
            <a:pPr lvl="1"/>
            <a:endParaRPr lang="nl-NL">
              <a:latin typeface="Arial" charset="0"/>
              <a:ea typeface="MS PGothic" charset="0"/>
            </a:endParaRPr>
          </a:p>
          <a:p>
            <a:pPr lvl="1"/>
            <a:endParaRPr lang="nl-NL">
              <a:latin typeface="Arial" charset="0"/>
              <a:ea typeface="MS PGothic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el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3 levels of influence: prevention triangle</a:t>
            </a:r>
          </a:p>
        </p:txBody>
      </p:sp>
      <p:pic>
        <p:nvPicPr>
          <p:cNvPr id="38914" name="Tijdelijke aanduiding voor inhoud 3" descr="Preventiedriehoek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668" r="-18668"/>
          <a:stretch>
            <a:fillRect/>
          </a:stretch>
        </p:blipFill>
        <p:spPr bwMode="auto">
          <a:xfrm>
            <a:off x="1385888" y="1628775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el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Tools and materials</a:t>
            </a:r>
          </a:p>
        </p:txBody>
      </p:sp>
      <p:sp>
        <p:nvSpPr>
          <p:cNvPr id="39938" name="Tijdelijke aanduiding voor inhoud 2"/>
          <p:cNvSpPr>
            <a:spLocks noGrp="1"/>
          </p:cNvSpPr>
          <p:nvPr>
            <p:ph sz="half" idx="1"/>
          </p:nvPr>
        </p:nvSpPr>
        <p:spPr bwMode="auto">
          <a:xfrm>
            <a:off x="1371600" y="1752600"/>
            <a:ext cx="3543300" cy="4676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dirty="0" smtClean="0">
                <a:latin typeface="Arial" charset="0"/>
                <a:ea typeface="MS PGothic" charset="0"/>
              </a:rPr>
              <a:t>150 </a:t>
            </a:r>
            <a:r>
              <a:rPr lang="nl-NL" dirty="0" err="1">
                <a:latin typeface="Arial" charset="0"/>
                <a:ea typeface="MS PGothic" charset="0"/>
              </a:rPr>
              <a:t>situations</a:t>
            </a:r>
            <a:endParaRPr lang="nl-NL" dirty="0">
              <a:latin typeface="Arial" charset="0"/>
              <a:ea typeface="MS PGothic" charset="0"/>
            </a:endParaRPr>
          </a:p>
          <a:p>
            <a:r>
              <a:rPr lang="nl-NL" dirty="0" smtClean="0">
                <a:latin typeface="Arial" charset="0"/>
                <a:ea typeface="MS PGothic" charset="0"/>
              </a:rPr>
              <a:t>2 </a:t>
            </a:r>
            <a:r>
              <a:rPr lang="nl-NL" dirty="0" err="1" smtClean="0">
                <a:latin typeface="Arial" charset="0"/>
                <a:ea typeface="MS PGothic" charset="0"/>
              </a:rPr>
              <a:t>Manuals</a:t>
            </a:r>
            <a:endParaRPr lang="nl-NL" dirty="0">
              <a:latin typeface="Arial" charset="0"/>
              <a:ea typeface="MS PGothic" charset="0"/>
            </a:endParaRPr>
          </a:p>
          <a:p>
            <a:r>
              <a:rPr lang="nl-NL" dirty="0">
                <a:latin typeface="Arial" charset="0"/>
                <a:ea typeface="MS PGothic" charset="0"/>
              </a:rPr>
              <a:t>Development Chart</a:t>
            </a:r>
          </a:p>
          <a:p>
            <a:r>
              <a:rPr lang="nl-NL" dirty="0" err="1">
                <a:latin typeface="Arial" charset="0"/>
                <a:ea typeface="MS PGothic" charset="0"/>
              </a:rPr>
              <a:t>Steering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wheel</a:t>
            </a:r>
            <a:r>
              <a:rPr lang="nl-NL" dirty="0">
                <a:latin typeface="Arial" charset="0"/>
                <a:ea typeface="MS PGothic" charset="0"/>
              </a:rPr>
              <a:t> poster</a:t>
            </a:r>
          </a:p>
          <a:p>
            <a:r>
              <a:rPr lang="nl-NL" dirty="0">
                <a:latin typeface="Arial" charset="0"/>
                <a:ea typeface="MS PGothic" charset="0"/>
              </a:rPr>
              <a:t>Response </a:t>
            </a:r>
            <a:r>
              <a:rPr lang="nl-NL" dirty="0" err="1">
                <a:latin typeface="Arial" charset="0"/>
                <a:ea typeface="MS PGothic" charset="0"/>
              </a:rPr>
              <a:t>guidelines</a:t>
            </a:r>
            <a:endParaRPr lang="nl-NL" dirty="0">
              <a:latin typeface="Arial" charset="0"/>
              <a:ea typeface="MS PGothic" charset="0"/>
            </a:endParaRPr>
          </a:p>
          <a:p>
            <a:endParaRPr lang="nl-NL" dirty="0">
              <a:latin typeface="Arial" charset="0"/>
              <a:ea typeface="MS PGothic" charset="0"/>
            </a:endParaRPr>
          </a:p>
        </p:txBody>
      </p:sp>
      <p:sp>
        <p:nvSpPr>
          <p:cNvPr id="4" name="Tijdelijke aanduiding voor inhoud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67300" y="1752600"/>
            <a:ext cx="3543300" cy="4676775"/>
          </a:xfrm>
        </p:spPr>
        <p:txBody>
          <a:bodyPr/>
          <a:lstStyle/>
          <a:p>
            <a:pPr>
              <a:defRPr/>
            </a:pPr>
            <a:r>
              <a:rPr lang="nl-NL" dirty="0">
                <a:ea typeface="ＭＳ Ｐゴシック" pitchFamily="-105" charset="-128"/>
                <a:cs typeface="ＭＳ Ｐゴシック" pitchFamily="-105" charset="-128"/>
              </a:rPr>
              <a:t>Protocol</a:t>
            </a:r>
          </a:p>
          <a:p>
            <a:pPr>
              <a:defRPr/>
            </a:pPr>
            <a:r>
              <a:rPr lang="nl-NL" dirty="0" err="1">
                <a:ea typeface="ＭＳ Ｐゴシック" pitchFamily="-105" charset="-128"/>
                <a:cs typeface="ＭＳ Ｐゴシック" pitchFamily="-105" charset="-128"/>
              </a:rPr>
              <a:t>Observation</a:t>
            </a:r>
            <a:r>
              <a:rPr lang="nl-NL" dirty="0">
                <a:ea typeface="ＭＳ Ｐゴシック" pitchFamily="-105" charset="-128"/>
                <a:cs typeface="ＭＳ Ｐゴシック" pitchFamily="-105" charset="-128"/>
              </a:rPr>
              <a:t> checklist</a:t>
            </a:r>
          </a:p>
          <a:p>
            <a:pPr>
              <a:defRPr/>
            </a:pPr>
            <a:r>
              <a:rPr lang="nl-NL" dirty="0">
                <a:ea typeface="ＭＳ Ｐゴシック" pitchFamily="-105" charset="-128"/>
                <a:cs typeface="ＭＳ Ｐゴシック" pitchFamily="-105" charset="-128"/>
              </a:rPr>
              <a:t>Training manual</a:t>
            </a:r>
          </a:p>
          <a:p>
            <a:pPr>
              <a:defRPr/>
            </a:pPr>
            <a:r>
              <a:rPr lang="nl-NL" dirty="0" err="1">
                <a:ea typeface="ＭＳ Ｐゴシック" pitchFamily="-105" charset="-128"/>
                <a:cs typeface="ＭＳ Ｐゴシック" pitchFamily="-105" charset="-128"/>
              </a:rPr>
              <a:t>Toolbox</a:t>
            </a:r>
            <a:endParaRPr lang="nl-NL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buFontTx/>
              <a:buNone/>
              <a:defRPr/>
            </a:pPr>
            <a:endParaRPr lang="nl-NL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defRPr/>
            </a:pPr>
            <a:endParaRPr lang="nl-NL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el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Protocol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71550" y="1752600"/>
          <a:ext cx="8172450" cy="4029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4490">
                  <a:extLst>
                    <a:ext uri="{9D8B030D-6E8A-4147-A177-3AD203B41FA5}"/>
                  </a:extLst>
                </a:gridCol>
                <a:gridCol w="1634490">
                  <a:extLst>
                    <a:ext uri="{9D8B030D-6E8A-4147-A177-3AD203B41FA5}"/>
                  </a:extLst>
                </a:gridCol>
                <a:gridCol w="1634490">
                  <a:extLst>
                    <a:ext uri="{9D8B030D-6E8A-4147-A177-3AD203B41FA5}"/>
                  </a:extLst>
                </a:gridCol>
                <a:gridCol w="1634490">
                  <a:extLst>
                    <a:ext uri="{9D8B030D-6E8A-4147-A177-3AD203B41FA5}"/>
                  </a:extLst>
                </a:gridCol>
                <a:gridCol w="1634490">
                  <a:extLst>
                    <a:ext uri="{9D8B030D-6E8A-4147-A177-3AD203B41FA5}"/>
                  </a:extLst>
                </a:gridCol>
              </a:tblGrid>
              <a:tr h="370907">
                <a:tc>
                  <a:txBody>
                    <a:bodyPr/>
                    <a:lstStyle/>
                    <a:p>
                      <a:endParaRPr lang="nl-NL" sz="1800" dirty="0"/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solidFill>
                            <a:srgbClr val="008000"/>
                          </a:solidFill>
                        </a:rPr>
                        <a:t>Green </a:t>
                      </a: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nl-NL" sz="1800" dirty="0" err="1">
                          <a:solidFill>
                            <a:srgbClr val="FFFF00"/>
                          </a:solidFill>
                        </a:rPr>
                        <a:t>yellow</a:t>
                      </a:r>
                      <a:endParaRPr lang="nl-NL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solidFill>
                            <a:srgbClr val="FF0000"/>
                          </a:solidFill>
                        </a:rPr>
                        <a:t>Red </a:t>
                      </a: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nl-NL" sz="1800" dirty="0"/>
                        <a:t>Black</a:t>
                      </a:r>
                    </a:p>
                  </a:txBody>
                  <a:tcPr marL="91441" marR="91441" marT="45728" marB="45728"/>
                </a:tc>
                <a:extLst>
                  <a:ext uri="{0D108BD9-81ED-4DB2-BD59-A6C34878D82A}"/>
                </a:extLst>
              </a:tr>
              <a:tr h="640196">
                <a:tc>
                  <a:txBody>
                    <a:bodyPr/>
                    <a:lstStyle/>
                    <a:p>
                      <a:r>
                        <a:rPr lang="nl-NL" sz="1800" dirty="0"/>
                        <a:t>Fase 1</a:t>
                      </a:r>
                    </a:p>
                  </a:txBody>
                  <a:tcPr marL="91441" marR="91441" marT="45728" marB="45728"/>
                </a:tc>
                <a:tc gridSpan="4">
                  <a:txBody>
                    <a:bodyPr/>
                    <a:lstStyle/>
                    <a:p>
                      <a:r>
                        <a:rPr lang="nl-NL" sz="1800" dirty="0" err="1"/>
                        <a:t>Assess</a:t>
                      </a:r>
                      <a:r>
                        <a:rPr lang="nl-NL" sz="1800" baseline="0" dirty="0"/>
                        <a:t> </a:t>
                      </a:r>
                      <a:r>
                        <a:rPr lang="nl-NL" sz="1800" baseline="0" dirty="0" err="1"/>
                        <a:t>situation</a:t>
                      </a:r>
                      <a:endParaRPr lang="nl-NL" sz="1800" baseline="0" dirty="0"/>
                    </a:p>
                    <a:p>
                      <a:r>
                        <a:rPr lang="nl-NL" sz="1800" dirty="0"/>
                        <a:t>Is </a:t>
                      </a:r>
                      <a:r>
                        <a:rPr lang="nl-NL" sz="1800" dirty="0" err="1"/>
                        <a:t>situation</a:t>
                      </a:r>
                      <a:r>
                        <a:rPr lang="nl-NL" sz="1800" dirty="0"/>
                        <a:t> acute?</a:t>
                      </a:r>
                    </a:p>
                  </a:txBody>
                  <a:tcPr marL="91441" marR="91441" marT="45728" marB="45728"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914565">
                <a:tc>
                  <a:txBody>
                    <a:bodyPr/>
                    <a:lstStyle/>
                    <a:p>
                      <a:r>
                        <a:rPr lang="nl-NL" sz="1800" dirty="0"/>
                        <a:t>Fase 2</a:t>
                      </a:r>
                    </a:p>
                  </a:txBody>
                  <a:tcPr marL="91441" marR="91441" marT="45728" marB="45728"/>
                </a:tc>
                <a:tc gridSpan="2">
                  <a:txBody>
                    <a:bodyPr/>
                    <a:lstStyle/>
                    <a:p>
                      <a:r>
                        <a:rPr lang="nl-NL" sz="1800" dirty="0" err="1" smtClean="0"/>
                        <a:t>Internal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/>
                        <a:t>deliberation</a:t>
                      </a:r>
                      <a:endParaRPr lang="nl-NL" sz="1800" dirty="0"/>
                    </a:p>
                    <a:p>
                      <a:r>
                        <a:rPr lang="nl-NL" sz="1800" dirty="0" err="1" smtClean="0"/>
                        <a:t>external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advise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when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needed</a:t>
                      </a:r>
                      <a:endParaRPr lang="nl-NL" sz="1800" dirty="0"/>
                    </a:p>
                  </a:txBody>
                  <a:tcPr marL="91441" marR="91441" marT="45728" marB="45728"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nl-NL" sz="1800" dirty="0" err="1" smtClean="0"/>
                        <a:t>Internal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/>
                        <a:t>deliberation</a:t>
                      </a:r>
                      <a:endParaRPr lang="nl-NL" sz="1800" dirty="0"/>
                    </a:p>
                    <a:p>
                      <a:r>
                        <a:rPr lang="nl-NL" sz="1800" dirty="0" err="1"/>
                        <a:t>Involving</a:t>
                      </a:r>
                      <a:r>
                        <a:rPr lang="nl-NL" sz="1800" baseline="0" dirty="0"/>
                        <a:t> </a:t>
                      </a:r>
                      <a:r>
                        <a:rPr lang="nl-NL" sz="1800" baseline="0" dirty="0" err="1"/>
                        <a:t>parents</a:t>
                      </a:r>
                      <a:r>
                        <a:rPr lang="nl-NL" sz="1800" dirty="0"/>
                        <a:t> </a:t>
                      </a:r>
                    </a:p>
                    <a:p>
                      <a:r>
                        <a:rPr lang="nl-NL" sz="1800" dirty="0" err="1"/>
                        <a:t>External</a:t>
                      </a:r>
                      <a:r>
                        <a:rPr lang="nl-NL" sz="1800" dirty="0"/>
                        <a:t> </a:t>
                      </a:r>
                      <a:r>
                        <a:rPr lang="nl-NL" sz="1800" dirty="0" err="1"/>
                        <a:t>advise</a:t>
                      </a:r>
                      <a:endParaRPr lang="nl-NL" sz="1800" dirty="0"/>
                    </a:p>
                  </a:txBody>
                  <a:tcPr marL="91441" marR="91441" marT="45728" marB="45728"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188842">
                <a:tc>
                  <a:txBody>
                    <a:bodyPr/>
                    <a:lstStyle/>
                    <a:p>
                      <a:r>
                        <a:rPr lang="nl-NL" sz="1800" dirty="0"/>
                        <a:t>Fase 3</a:t>
                      </a: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endParaRPr lang="nl-NL" sz="1800"/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nl-NL" sz="1800" dirty="0" err="1"/>
                        <a:t>Intern</a:t>
                      </a:r>
                      <a:r>
                        <a:rPr lang="nl-NL" sz="1800" baseline="0" dirty="0" err="1"/>
                        <a:t>al</a:t>
                      </a:r>
                      <a:r>
                        <a:rPr lang="nl-NL" sz="1800" baseline="0" dirty="0"/>
                        <a:t> treatment</a:t>
                      </a:r>
                      <a:endParaRPr lang="nl-NL" sz="1800" dirty="0"/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nl-NL" sz="1800" dirty="0" err="1"/>
                        <a:t>External</a:t>
                      </a:r>
                      <a:r>
                        <a:rPr lang="nl-NL" sz="1800" dirty="0"/>
                        <a:t> treatment</a:t>
                      </a:r>
                      <a:r>
                        <a:rPr lang="nl-NL" sz="1800" baseline="0" dirty="0"/>
                        <a:t> &amp; counseling</a:t>
                      </a:r>
                      <a:endParaRPr lang="nl-NL" sz="1800" dirty="0"/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err="1"/>
                        <a:t>External</a:t>
                      </a:r>
                      <a:r>
                        <a:rPr lang="nl-NL" sz="1800" dirty="0"/>
                        <a:t> treatment</a:t>
                      </a:r>
                      <a:r>
                        <a:rPr lang="nl-NL" sz="1800" baseline="0" dirty="0"/>
                        <a:t> &amp; counseling</a:t>
                      </a:r>
                      <a:endParaRPr lang="nl-NL" sz="1800" dirty="0"/>
                    </a:p>
                    <a:p>
                      <a:r>
                        <a:rPr lang="nl-NL" sz="1800" dirty="0" err="1"/>
                        <a:t>Police</a:t>
                      </a:r>
                      <a:r>
                        <a:rPr lang="nl-NL" sz="1800" dirty="0"/>
                        <a:t>/</a:t>
                      </a:r>
                      <a:r>
                        <a:rPr lang="nl-NL" sz="1800" dirty="0" err="1"/>
                        <a:t>justice</a:t>
                      </a:r>
                      <a:endParaRPr lang="nl-NL" sz="1800" dirty="0"/>
                    </a:p>
                  </a:txBody>
                  <a:tcPr marL="91441" marR="91441" marT="45728" marB="45728"/>
                </a:tc>
                <a:extLst>
                  <a:ext uri="{0D108BD9-81ED-4DB2-BD59-A6C34878D82A}"/>
                </a:extLst>
              </a:tr>
              <a:tr h="914565">
                <a:tc>
                  <a:txBody>
                    <a:bodyPr/>
                    <a:lstStyle/>
                    <a:p>
                      <a:r>
                        <a:rPr lang="nl-NL" sz="1800" dirty="0"/>
                        <a:t>Fase 4</a:t>
                      </a: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endParaRPr lang="nl-NL" sz="1800"/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nl-NL" sz="1800" dirty="0" err="1"/>
                        <a:t>Internal</a:t>
                      </a:r>
                      <a:r>
                        <a:rPr lang="nl-NL" sz="1800" baseline="0" dirty="0"/>
                        <a:t> </a:t>
                      </a:r>
                      <a:r>
                        <a:rPr lang="nl-NL" sz="1800" baseline="0" dirty="0" err="1"/>
                        <a:t>evaluation</a:t>
                      </a:r>
                      <a:endParaRPr lang="nl-NL" sz="1800" dirty="0"/>
                    </a:p>
                  </a:txBody>
                  <a:tcPr marL="91441" marR="91441" marT="45728" marB="45728"/>
                </a:tc>
                <a:tc gridSpan="2">
                  <a:txBody>
                    <a:bodyPr/>
                    <a:lstStyle/>
                    <a:p>
                      <a:r>
                        <a:rPr lang="nl-NL" sz="1800" dirty="0" err="1"/>
                        <a:t>Internal</a:t>
                      </a:r>
                      <a:r>
                        <a:rPr lang="nl-NL" sz="1800" dirty="0"/>
                        <a:t> &amp; </a:t>
                      </a:r>
                      <a:r>
                        <a:rPr lang="nl-NL" sz="1800" dirty="0" err="1"/>
                        <a:t>external</a:t>
                      </a:r>
                      <a:r>
                        <a:rPr lang="nl-NL" sz="1800" dirty="0"/>
                        <a:t> </a:t>
                      </a:r>
                      <a:r>
                        <a:rPr lang="nl-NL" sz="1800" dirty="0" err="1"/>
                        <a:t>evaluation</a:t>
                      </a:r>
                      <a:endParaRPr lang="nl-NL" sz="1800" dirty="0"/>
                    </a:p>
                    <a:p>
                      <a:r>
                        <a:rPr lang="nl-NL" sz="1800" dirty="0"/>
                        <a:t>Report</a:t>
                      </a:r>
                    </a:p>
                    <a:p>
                      <a:r>
                        <a:rPr lang="nl-NL" sz="1800" dirty="0" err="1"/>
                        <a:t>Aftercare</a:t>
                      </a:r>
                      <a:endParaRPr lang="nl-NL" sz="1800" dirty="0"/>
                    </a:p>
                  </a:txBody>
                  <a:tcPr marL="91441" marR="91441" marT="45728" marB="45728"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 of the </a:t>
            </a:r>
            <a:r>
              <a:rPr lang="nl-NL" dirty="0" err="1" smtClean="0"/>
              <a:t>Flag</a:t>
            </a:r>
            <a:r>
              <a:rPr lang="nl-NL" dirty="0" smtClean="0"/>
              <a:t> system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Developmental</a:t>
            </a:r>
            <a:r>
              <a:rPr lang="nl-NL" dirty="0" smtClean="0"/>
              <a:t> Chart: </a:t>
            </a:r>
            <a:r>
              <a:rPr lang="nl-NL" dirty="0" err="1" smtClean="0"/>
              <a:t>what</a:t>
            </a:r>
            <a:r>
              <a:rPr lang="nl-NL" dirty="0" smtClean="0"/>
              <a:t> is part of “</a:t>
            </a:r>
            <a:r>
              <a:rPr lang="nl-NL" dirty="0" err="1" smtClean="0"/>
              <a:t>normal</a:t>
            </a:r>
            <a:r>
              <a:rPr lang="nl-NL" dirty="0" smtClean="0"/>
              <a:t>” </a:t>
            </a:r>
            <a:r>
              <a:rPr lang="nl-NL" dirty="0" err="1" smtClean="0"/>
              <a:t>sexual</a:t>
            </a:r>
            <a:r>
              <a:rPr lang="nl-NL" dirty="0" smtClean="0"/>
              <a:t> </a:t>
            </a:r>
            <a:r>
              <a:rPr lang="nl-NL" dirty="0" err="1" smtClean="0"/>
              <a:t>development</a:t>
            </a:r>
            <a:endParaRPr lang="nl-NL" dirty="0" smtClean="0"/>
          </a:p>
          <a:p>
            <a:r>
              <a:rPr lang="nl-NL" dirty="0" smtClean="0"/>
              <a:t>How </a:t>
            </a:r>
            <a:r>
              <a:rPr lang="nl-NL" dirty="0" err="1" smtClean="0"/>
              <a:t>can</a:t>
            </a:r>
            <a:r>
              <a:rPr lang="nl-NL" dirty="0" smtClean="0"/>
              <a:t> we help professionals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parents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integrate</a:t>
            </a:r>
            <a:r>
              <a:rPr lang="nl-NL" dirty="0" smtClean="0"/>
              <a:t> proper </a:t>
            </a:r>
            <a:r>
              <a:rPr lang="nl-NL" dirty="0" err="1" smtClean="0"/>
              <a:t>guidance</a:t>
            </a:r>
            <a:r>
              <a:rPr lang="nl-NL" dirty="0" smtClean="0"/>
              <a:t> on </a:t>
            </a:r>
            <a:r>
              <a:rPr lang="nl-NL" dirty="0" err="1" smtClean="0"/>
              <a:t>sexuality</a:t>
            </a:r>
            <a:r>
              <a:rPr lang="nl-NL" dirty="0" smtClean="0"/>
              <a:t> in </a:t>
            </a:r>
            <a:r>
              <a:rPr lang="nl-NL" dirty="0" err="1" smtClean="0"/>
              <a:t>their</a:t>
            </a:r>
            <a:r>
              <a:rPr lang="nl-NL" dirty="0" smtClean="0"/>
              <a:t> </a:t>
            </a:r>
            <a:r>
              <a:rPr lang="nl-NL" dirty="0" err="1" smtClean="0"/>
              <a:t>pedagogical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endParaRPr lang="nl-NL" dirty="0" smtClean="0"/>
          </a:p>
          <a:p>
            <a:pPr lvl="1"/>
            <a:r>
              <a:rPr lang="nl-NL" dirty="0" smtClean="0"/>
              <a:t>We </a:t>
            </a:r>
            <a:r>
              <a:rPr lang="nl-NL" dirty="0" err="1" smtClean="0"/>
              <a:t>need</a:t>
            </a:r>
            <a:r>
              <a:rPr lang="nl-NL" dirty="0" smtClean="0"/>
              <a:t> criteria </a:t>
            </a:r>
            <a:r>
              <a:rPr lang="nl-NL" dirty="0" err="1" smtClean="0"/>
              <a:t>to</a:t>
            </a:r>
            <a:r>
              <a:rPr lang="nl-NL" dirty="0" smtClean="0"/>
              <a:t> make </a:t>
            </a:r>
            <a:r>
              <a:rPr lang="nl-NL" dirty="0" err="1" smtClean="0"/>
              <a:t>objective</a:t>
            </a:r>
            <a:r>
              <a:rPr lang="nl-NL" dirty="0" smtClean="0"/>
              <a:t> </a:t>
            </a:r>
            <a:r>
              <a:rPr lang="nl-NL" dirty="0" err="1" smtClean="0"/>
              <a:t>assesements</a:t>
            </a:r>
            <a:endParaRPr lang="nl-NL" dirty="0" smtClean="0"/>
          </a:p>
          <a:p>
            <a:pPr lvl="1"/>
            <a:r>
              <a:rPr lang="nl-NL" dirty="0" smtClean="0"/>
              <a:t>How </a:t>
            </a:r>
            <a:r>
              <a:rPr lang="nl-NL" dirty="0" err="1" smtClean="0"/>
              <a:t>can</a:t>
            </a:r>
            <a:r>
              <a:rPr lang="nl-NL" dirty="0" smtClean="0"/>
              <a:t> we </a:t>
            </a:r>
            <a:r>
              <a:rPr lang="nl-NL" dirty="0" err="1" smtClean="0"/>
              <a:t>stimulate</a:t>
            </a:r>
            <a:r>
              <a:rPr lang="nl-NL" dirty="0" smtClean="0"/>
              <a:t> </a:t>
            </a:r>
            <a:r>
              <a:rPr lang="nl-NL" dirty="0" err="1" smtClean="0"/>
              <a:t>communication</a:t>
            </a:r>
            <a:endParaRPr lang="nl-NL" dirty="0" smtClean="0"/>
          </a:p>
          <a:p>
            <a:pPr lvl="1"/>
            <a:r>
              <a:rPr lang="nl-NL" dirty="0" smtClean="0"/>
              <a:t>How </a:t>
            </a:r>
            <a:r>
              <a:rPr lang="nl-NL" dirty="0" err="1" smtClean="0"/>
              <a:t>can</a:t>
            </a:r>
            <a:r>
              <a:rPr lang="nl-NL" dirty="0" smtClean="0"/>
              <a:t> we help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nuancate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distinguish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 severe SA </a:t>
            </a:r>
            <a:r>
              <a:rPr lang="nl-NL" dirty="0" err="1" smtClean="0"/>
              <a:t>and</a:t>
            </a:r>
            <a:r>
              <a:rPr lang="nl-NL" dirty="0" smtClean="0"/>
              <a:t> “</a:t>
            </a:r>
            <a:r>
              <a:rPr lang="nl-NL" dirty="0" err="1" smtClean="0"/>
              <a:t>normal</a:t>
            </a:r>
            <a:r>
              <a:rPr lang="nl-NL" dirty="0" smtClean="0"/>
              <a:t>” </a:t>
            </a:r>
            <a:r>
              <a:rPr lang="nl-NL" dirty="0" err="1" smtClean="0"/>
              <a:t>behavior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03462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el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What works? </a:t>
            </a:r>
          </a:p>
        </p:txBody>
      </p:sp>
      <p:sp>
        <p:nvSpPr>
          <p:cNvPr id="41986" name="Tijdelijke aanduiding voor inhoud 5"/>
          <p:cNvSpPr>
            <a:spLocks noGrp="1"/>
          </p:cNvSpPr>
          <p:nvPr>
            <p:ph idx="1"/>
          </p:nvPr>
        </p:nvSpPr>
        <p:spPr bwMode="auto">
          <a:xfrm>
            <a:off x="1371600" y="1752600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>
                <a:latin typeface="Arial" charset="0"/>
                <a:ea typeface="MS PGothic" charset="0"/>
              </a:rPr>
              <a:t>Positive evaluations</a:t>
            </a:r>
          </a:p>
          <a:p>
            <a:r>
              <a:rPr lang="nl-NL">
                <a:latin typeface="Arial" charset="0"/>
                <a:ea typeface="MS PGothic" charset="0"/>
              </a:rPr>
              <a:t>Significant differences users and non users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More self-confidence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Improved correct judgement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More knowledge of criteria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Better pedagogical response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Facilitating communication</a:t>
            </a:r>
          </a:p>
          <a:p>
            <a:pPr lvl="1"/>
            <a:r>
              <a:rPr lang="nl-NL">
                <a:latin typeface="Arial" charset="0"/>
                <a:ea typeface="MS PGothic" charset="0"/>
              </a:rPr>
              <a:t>Effect on organisational policy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More </a:t>
            </a:r>
            <a:r>
              <a:rPr lang="nl-NL" dirty="0" err="1" smtClean="0"/>
              <a:t>evaluation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Terminology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theory</a:t>
            </a:r>
            <a:r>
              <a:rPr lang="nl-NL" dirty="0" smtClean="0"/>
              <a:t> is </a:t>
            </a:r>
            <a:r>
              <a:rPr lang="nl-NL" dirty="0" err="1" smtClean="0"/>
              <a:t>widely</a:t>
            </a:r>
            <a:r>
              <a:rPr lang="nl-NL" dirty="0" smtClean="0"/>
              <a:t> </a:t>
            </a:r>
            <a:r>
              <a:rPr lang="nl-NL" dirty="0" err="1" smtClean="0"/>
              <a:t>used</a:t>
            </a:r>
            <a:r>
              <a:rPr lang="nl-NL" dirty="0" smtClean="0"/>
              <a:t> </a:t>
            </a:r>
            <a:r>
              <a:rPr lang="nl-NL" dirty="0" err="1" smtClean="0"/>
              <a:t>within</a:t>
            </a:r>
            <a:r>
              <a:rPr lang="nl-NL" dirty="0" smtClean="0"/>
              <a:t> teams </a:t>
            </a:r>
            <a:r>
              <a:rPr lang="nl-NL" dirty="0" err="1" smtClean="0"/>
              <a:t>who</a:t>
            </a:r>
            <a:r>
              <a:rPr lang="nl-NL" dirty="0" smtClean="0"/>
              <a:t> had a training</a:t>
            </a:r>
          </a:p>
          <a:p>
            <a:r>
              <a:rPr lang="nl-NL" dirty="0" smtClean="0"/>
              <a:t>Professionals have more information on </a:t>
            </a:r>
            <a:r>
              <a:rPr lang="nl-NL" dirty="0" err="1" smtClean="0"/>
              <a:t>sexual</a:t>
            </a:r>
            <a:r>
              <a:rPr lang="nl-NL" dirty="0" smtClean="0"/>
              <a:t> </a:t>
            </a:r>
            <a:r>
              <a:rPr lang="nl-NL" dirty="0" err="1" smtClean="0"/>
              <a:t>development</a:t>
            </a:r>
            <a:r>
              <a:rPr lang="nl-NL" dirty="0" smtClean="0"/>
              <a:t>, the </a:t>
            </a:r>
            <a:r>
              <a:rPr lang="nl-NL" dirty="0" err="1" smtClean="0"/>
              <a:t>effects</a:t>
            </a:r>
            <a:r>
              <a:rPr lang="nl-NL" dirty="0" smtClean="0"/>
              <a:t> of trauma </a:t>
            </a:r>
            <a:r>
              <a:rPr lang="nl-NL" dirty="0" err="1" smtClean="0"/>
              <a:t>and</a:t>
            </a:r>
            <a:r>
              <a:rPr lang="nl-NL" dirty="0" smtClean="0"/>
              <a:t> the </a:t>
            </a:r>
            <a:r>
              <a:rPr lang="nl-NL" dirty="0" err="1" smtClean="0"/>
              <a:t>causes</a:t>
            </a:r>
            <a:r>
              <a:rPr lang="nl-NL" dirty="0" smtClean="0"/>
              <a:t> of </a:t>
            </a:r>
            <a:r>
              <a:rPr lang="nl-NL" dirty="0" err="1" smtClean="0"/>
              <a:t>sexual</a:t>
            </a:r>
            <a:r>
              <a:rPr lang="nl-NL" dirty="0" smtClean="0"/>
              <a:t> </a:t>
            </a:r>
            <a:r>
              <a:rPr lang="nl-NL" dirty="0" err="1" smtClean="0"/>
              <a:t>abuse</a:t>
            </a:r>
            <a:endParaRPr lang="nl-NL" dirty="0" smtClean="0"/>
          </a:p>
          <a:p>
            <a:r>
              <a:rPr lang="nl-NL" dirty="0" smtClean="0"/>
              <a:t>Professionals feel more </a:t>
            </a:r>
            <a:r>
              <a:rPr lang="nl-NL" dirty="0" err="1" smtClean="0"/>
              <a:t>confident</a:t>
            </a:r>
            <a:r>
              <a:rPr lang="nl-NL" dirty="0" smtClean="0"/>
              <a:t> in </a:t>
            </a:r>
            <a:r>
              <a:rPr lang="nl-NL" dirty="0" err="1" smtClean="0"/>
              <a:t>judging</a:t>
            </a:r>
            <a:r>
              <a:rPr lang="nl-NL" dirty="0" smtClean="0"/>
              <a:t> &amp; </a:t>
            </a:r>
            <a:r>
              <a:rPr lang="nl-NL" dirty="0" err="1" smtClean="0"/>
              <a:t>communicating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reacting</a:t>
            </a:r>
            <a:endParaRPr lang="nl-NL" dirty="0" smtClean="0"/>
          </a:p>
          <a:p>
            <a:r>
              <a:rPr lang="nl-NL" dirty="0" smtClean="0"/>
              <a:t>More </a:t>
            </a:r>
            <a:r>
              <a:rPr lang="nl-NL" dirty="0" err="1" smtClean="0"/>
              <a:t>personel</a:t>
            </a:r>
            <a:r>
              <a:rPr lang="nl-NL" dirty="0" smtClean="0"/>
              <a:t> </a:t>
            </a:r>
            <a:r>
              <a:rPr lang="nl-NL" dirty="0" err="1" smtClean="0"/>
              <a:t>effectivity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attitude change (= </a:t>
            </a:r>
            <a:r>
              <a:rPr lang="nl-NL" dirty="0" err="1" smtClean="0"/>
              <a:t>considering</a:t>
            </a:r>
            <a:r>
              <a:rPr lang="nl-NL" dirty="0" smtClean="0"/>
              <a:t> </a:t>
            </a:r>
            <a:r>
              <a:rPr lang="nl-NL" dirty="0" err="1" smtClean="0"/>
              <a:t>sexual</a:t>
            </a:r>
            <a:r>
              <a:rPr lang="nl-NL" dirty="0" smtClean="0"/>
              <a:t> </a:t>
            </a:r>
            <a:r>
              <a:rPr lang="nl-NL" dirty="0" err="1" smtClean="0"/>
              <a:t>behavior</a:t>
            </a:r>
            <a:r>
              <a:rPr lang="nl-NL" dirty="0" smtClean="0"/>
              <a:t> as part of a </a:t>
            </a:r>
            <a:r>
              <a:rPr lang="nl-NL" dirty="0" err="1" smtClean="0"/>
              <a:t>normal</a:t>
            </a:r>
            <a:r>
              <a:rPr lang="nl-NL" dirty="0" smtClean="0"/>
              <a:t> </a:t>
            </a:r>
            <a:r>
              <a:rPr lang="nl-NL" dirty="0" err="1" smtClean="0"/>
              <a:t>development</a:t>
            </a:r>
            <a:r>
              <a:rPr lang="nl-NL" dirty="0" smtClean="0"/>
              <a:t>)</a:t>
            </a:r>
          </a:p>
          <a:p>
            <a:r>
              <a:rPr lang="nl-NL" dirty="0" smtClean="0"/>
              <a:t>Rules </a:t>
            </a:r>
            <a:r>
              <a:rPr lang="nl-NL" dirty="0" err="1" smtClean="0"/>
              <a:t>institution</a:t>
            </a:r>
            <a:r>
              <a:rPr lang="nl-NL" dirty="0" smtClean="0"/>
              <a:t> more tolerant </a:t>
            </a:r>
            <a:r>
              <a:rPr lang="nl-NL" dirty="0" err="1" smtClean="0"/>
              <a:t>tw</a:t>
            </a:r>
            <a:r>
              <a:rPr lang="nl-NL" dirty="0" smtClean="0"/>
              <a:t> green </a:t>
            </a:r>
            <a:r>
              <a:rPr lang="nl-NL" dirty="0" err="1" smtClean="0"/>
              <a:t>sexuality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53407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else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Need</a:t>
            </a:r>
            <a:r>
              <a:rPr lang="nl-NL" dirty="0" smtClean="0"/>
              <a:t> for more </a:t>
            </a:r>
            <a:r>
              <a:rPr lang="nl-NL" dirty="0" err="1" smtClean="0"/>
              <a:t>materials</a:t>
            </a:r>
            <a:r>
              <a:rPr lang="nl-NL" dirty="0" smtClean="0"/>
              <a:t> for </a:t>
            </a:r>
            <a:r>
              <a:rPr lang="nl-NL" dirty="0" err="1" smtClean="0"/>
              <a:t>talking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children</a:t>
            </a:r>
            <a:r>
              <a:rPr lang="nl-NL" dirty="0" smtClean="0"/>
              <a:t>, </a:t>
            </a:r>
            <a:r>
              <a:rPr lang="nl-NL" dirty="0" err="1" smtClean="0"/>
              <a:t>young</a:t>
            </a:r>
            <a:r>
              <a:rPr lang="nl-NL" dirty="0" smtClean="0"/>
              <a:t> </a:t>
            </a:r>
            <a:r>
              <a:rPr lang="nl-NL" dirty="0" err="1" smtClean="0"/>
              <a:t>people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parents</a:t>
            </a:r>
            <a:endParaRPr lang="nl-NL" dirty="0" smtClean="0"/>
          </a:p>
          <a:p>
            <a:r>
              <a:rPr lang="nl-NL" dirty="0" smtClean="0"/>
              <a:t>Special </a:t>
            </a:r>
            <a:r>
              <a:rPr lang="nl-NL" dirty="0" err="1" smtClean="0"/>
              <a:t>needs</a:t>
            </a:r>
            <a:r>
              <a:rPr lang="nl-NL" dirty="0" smtClean="0"/>
              <a:t> </a:t>
            </a:r>
            <a:r>
              <a:rPr lang="nl-NL" dirty="0" err="1" smtClean="0"/>
              <a:t>groups</a:t>
            </a:r>
            <a:endParaRPr lang="nl-NL" dirty="0"/>
          </a:p>
          <a:p>
            <a:pPr lvl="1"/>
            <a:r>
              <a:rPr lang="nl-NL" dirty="0" err="1" smtClean="0"/>
              <a:t>Methods</a:t>
            </a:r>
            <a:r>
              <a:rPr lang="nl-NL" dirty="0" smtClean="0"/>
              <a:t> for </a:t>
            </a:r>
            <a:r>
              <a:rPr lang="nl-NL" dirty="0" err="1" smtClean="0"/>
              <a:t>children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disability</a:t>
            </a:r>
            <a:endParaRPr lang="nl-NL" dirty="0" smtClean="0"/>
          </a:p>
          <a:p>
            <a:pPr lvl="1"/>
            <a:r>
              <a:rPr lang="nl-NL" dirty="0" err="1" smtClean="0"/>
              <a:t>Situation</a:t>
            </a:r>
            <a:r>
              <a:rPr lang="nl-NL" dirty="0" smtClean="0"/>
              <a:t> for </a:t>
            </a:r>
            <a:r>
              <a:rPr lang="nl-NL" dirty="0" err="1" smtClean="0"/>
              <a:t>children</a:t>
            </a:r>
            <a:r>
              <a:rPr lang="nl-NL" dirty="0" smtClean="0"/>
              <a:t> in </a:t>
            </a:r>
            <a:r>
              <a:rPr lang="nl-NL" dirty="0" err="1" smtClean="0"/>
              <a:t>asylum</a:t>
            </a:r>
            <a:endParaRPr lang="nl-NL" dirty="0" smtClean="0"/>
          </a:p>
          <a:p>
            <a:pPr lvl="1"/>
            <a:r>
              <a:rPr lang="nl-NL" dirty="0" err="1" smtClean="0"/>
              <a:t>Children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autism</a:t>
            </a:r>
            <a:endParaRPr lang="nl-NL" dirty="0" smtClean="0"/>
          </a:p>
          <a:p>
            <a:r>
              <a:rPr lang="nl-NL" dirty="0" smtClean="0"/>
              <a:t>In schools: </a:t>
            </a:r>
            <a:r>
              <a:rPr lang="nl-NL" dirty="0" err="1" smtClean="0"/>
              <a:t>lesson</a:t>
            </a:r>
            <a:r>
              <a:rPr lang="nl-NL" dirty="0" smtClean="0"/>
              <a:t> </a:t>
            </a:r>
            <a:r>
              <a:rPr lang="nl-NL" dirty="0" err="1" smtClean="0"/>
              <a:t>plans</a:t>
            </a:r>
            <a:endParaRPr lang="nl-NL" dirty="0" smtClean="0"/>
          </a:p>
          <a:p>
            <a:r>
              <a:rPr lang="nl-NL" dirty="0" smtClean="0"/>
              <a:t>In 2019: </a:t>
            </a:r>
            <a:r>
              <a:rPr lang="nl-NL" dirty="0" err="1" smtClean="0"/>
              <a:t>Flag</a:t>
            </a:r>
            <a:r>
              <a:rPr lang="nl-NL" dirty="0" smtClean="0"/>
              <a:t> System for </a:t>
            </a:r>
            <a:r>
              <a:rPr lang="nl-NL" dirty="0" err="1" smtClean="0"/>
              <a:t>adults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44916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International </a:t>
            </a:r>
            <a:r>
              <a:rPr lang="nl-NL" dirty="0" err="1" smtClean="0"/>
              <a:t>implementation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Rutgers takes the lead</a:t>
            </a:r>
          </a:p>
          <a:p>
            <a:pPr lvl="1"/>
            <a:r>
              <a:rPr lang="nl-NL" dirty="0" smtClean="0"/>
              <a:t>Website </a:t>
            </a:r>
            <a:r>
              <a:rPr lang="nl-NL" dirty="0" err="1" smtClean="0"/>
              <a:t>Flagsystem.org</a:t>
            </a:r>
            <a:endParaRPr lang="nl-NL" dirty="0" smtClean="0"/>
          </a:p>
          <a:p>
            <a:pPr lvl="1"/>
            <a:r>
              <a:rPr lang="nl-NL" dirty="0" err="1" smtClean="0"/>
              <a:t>Translation</a:t>
            </a:r>
            <a:r>
              <a:rPr lang="nl-NL" dirty="0" smtClean="0"/>
              <a:t> of the </a:t>
            </a:r>
            <a:r>
              <a:rPr lang="nl-NL" dirty="0" err="1" smtClean="0"/>
              <a:t>book</a:t>
            </a:r>
            <a:endParaRPr lang="nl-NL" dirty="0" smtClean="0"/>
          </a:p>
          <a:p>
            <a:pPr lvl="1"/>
            <a:r>
              <a:rPr lang="nl-NL" dirty="0" err="1" smtClean="0"/>
              <a:t>Creating</a:t>
            </a:r>
            <a:r>
              <a:rPr lang="nl-NL" dirty="0" smtClean="0"/>
              <a:t> partnerships for </a:t>
            </a:r>
            <a:r>
              <a:rPr lang="nl-NL" dirty="0" err="1" smtClean="0"/>
              <a:t>implementation</a:t>
            </a:r>
            <a:r>
              <a:rPr lang="nl-NL" dirty="0" smtClean="0"/>
              <a:t> </a:t>
            </a:r>
            <a:r>
              <a:rPr lang="nl-NL" dirty="0" err="1" smtClean="0"/>
              <a:t>within</a:t>
            </a:r>
            <a:r>
              <a:rPr lang="nl-NL" dirty="0" smtClean="0"/>
              <a:t> </a:t>
            </a:r>
            <a:r>
              <a:rPr lang="nl-NL" dirty="0" err="1" smtClean="0"/>
              <a:t>countries</a:t>
            </a:r>
            <a:endParaRPr lang="nl-NL" dirty="0" smtClean="0"/>
          </a:p>
          <a:p>
            <a:pPr lvl="1"/>
            <a:r>
              <a:rPr lang="nl-NL" dirty="0" smtClean="0"/>
              <a:t>Support </a:t>
            </a:r>
            <a:r>
              <a:rPr lang="nl-NL" dirty="0" err="1" smtClean="0"/>
              <a:t>by</a:t>
            </a:r>
            <a:r>
              <a:rPr lang="nl-NL" dirty="0" smtClean="0"/>
              <a:t> training, </a:t>
            </a:r>
            <a:r>
              <a:rPr lang="nl-NL" dirty="0" err="1" smtClean="0"/>
              <a:t>materials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advice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1574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el 4"/>
          <p:cNvSpPr>
            <a:spLocks noGrp="1" noChangeArrowheads="1"/>
          </p:cNvSpPr>
          <p:nvPr>
            <p:ph type="title"/>
          </p:nvPr>
        </p:nvSpPr>
        <p:spPr>
          <a:xfrm>
            <a:off x="1331913" y="476250"/>
            <a:ext cx="4248150" cy="1368425"/>
          </a:xfrm>
        </p:spPr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Good luck</a:t>
            </a:r>
            <a:br>
              <a:rPr lang="nl-NL">
                <a:latin typeface="Arial" charset="0"/>
                <a:ea typeface="MS PGothic" charset="0"/>
              </a:rPr>
            </a:br>
            <a:r>
              <a:rPr lang="nl-NL" sz="2400">
                <a:solidFill>
                  <a:srgbClr val="008000"/>
                </a:solidFill>
                <a:latin typeface="Arial" charset="0"/>
                <a:ea typeface="MS PGothic" charset="0"/>
              </a:rPr>
              <a:t>Nice breasts!</a:t>
            </a:r>
          </a:p>
        </p:txBody>
      </p:sp>
      <p:pic>
        <p:nvPicPr>
          <p:cNvPr id="43010" name="Tijdelijke aanduiding voor inhoud 3" descr="Sensoa vlaggen sport15_lijn_2012-11-0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405" r="-55405"/>
          <a:stretch>
            <a:fillRect/>
          </a:stretch>
        </p:blipFill>
        <p:spPr bwMode="auto">
          <a:xfrm>
            <a:off x="1371600" y="1752600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is </a:t>
            </a:r>
            <a:r>
              <a:rPr lang="nl-NL" dirty="0" err="1" smtClean="0"/>
              <a:t>causing</a:t>
            </a:r>
            <a:r>
              <a:rPr lang="nl-NL" dirty="0" smtClean="0"/>
              <a:t> </a:t>
            </a:r>
            <a:r>
              <a:rPr lang="nl-NL" dirty="0" err="1" smtClean="0"/>
              <a:t>harm</a:t>
            </a:r>
            <a:r>
              <a:rPr lang="nl-NL" dirty="0" smtClean="0"/>
              <a:t>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Sort</a:t>
            </a:r>
            <a:r>
              <a:rPr lang="nl-NL" dirty="0" smtClean="0"/>
              <a:t> of </a:t>
            </a:r>
            <a:r>
              <a:rPr lang="nl-NL" dirty="0" err="1" smtClean="0"/>
              <a:t>sexual</a:t>
            </a:r>
            <a:r>
              <a:rPr lang="nl-NL" dirty="0" smtClean="0"/>
              <a:t> </a:t>
            </a:r>
            <a:r>
              <a:rPr lang="nl-NL" dirty="0" err="1" smtClean="0"/>
              <a:t>behavior</a:t>
            </a:r>
            <a:r>
              <a:rPr lang="nl-NL" dirty="0" smtClean="0"/>
              <a:t>: </a:t>
            </a:r>
            <a:r>
              <a:rPr lang="nl-NL" dirty="0" err="1" smtClean="0"/>
              <a:t>duration</a:t>
            </a:r>
            <a:r>
              <a:rPr lang="nl-NL" dirty="0" smtClean="0"/>
              <a:t>, </a:t>
            </a:r>
            <a:r>
              <a:rPr lang="nl-NL" dirty="0" err="1" smtClean="0"/>
              <a:t>frequention</a:t>
            </a:r>
            <a:r>
              <a:rPr lang="nl-NL" dirty="0" smtClean="0"/>
              <a:t>, </a:t>
            </a:r>
            <a:r>
              <a:rPr lang="nl-NL" dirty="0"/>
              <a:t>Level of </a:t>
            </a:r>
            <a:r>
              <a:rPr lang="nl-NL" dirty="0" err="1"/>
              <a:t>intimicy</a:t>
            </a:r>
            <a:r>
              <a:rPr lang="nl-NL" dirty="0"/>
              <a:t> </a:t>
            </a:r>
            <a:endParaRPr lang="nl-NL" dirty="0" smtClean="0"/>
          </a:p>
          <a:p>
            <a:r>
              <a:rPr lang="nl-NL" dirty="0" err="1" smtClean="0"/>
              <a:t>Individual</a:t>
            </a:r>
            <a:r>
              <a:rPr lang="nl-NL" dirty="0" smtClean="0"/>
              <a:t> factors: Young </a:t>
            </a:r>
            <a:r>
              <a:rPr lang="nl-NL" dirty="0" err="1" smtClean="0"/>
              <a:t>age</a:t>
            </a:r>
            <a:endParaRPr lang="nl-NL" dirty="0" smtClean="0"/>
          </a:p>
          <a:p>
            <a:r>
              <a:rPr lang="nl-NL" dirty="0" err="1" smtClean="0"/>
              <a:t>Experience</a:t>
            </a:r>
            <a:r>
              <a:rPr lang="nl-NL" dirty="0" smtClean="0"/>
              <a:t>: level of </a:t>
            </a:r>
            <a:r>
              <a:rPr lang="nl-NL" dirty="0" err="1" smtClean="0"/>
              <a:t>anxiety</a:t>
            </a:r>
            <a:endParaRPr lang="nl-NL" dirty="0" smtClean="0"/>
          </a:p>
          <a:p>
            <a:r>
              <a:rPr lang="nl-NL" dirty="0" err="1" smtClean="0"/>
              <a:t>Social</a:t>
            </a:r>
            <a:r>
              <a:rPr lang="nl-NL" dirty="0" smtClean="0"/>
              <a:t> factors: Level of </a:t>
            </a:r>
            <a:r>
              <a:rPr lang="nl-NL" dirty="0" err="1" smtClean="0"/>
              <a:t>co</a:t>
            </a:r>
            <a:r>
              <a:rPr lang="nl-NL" dirty="0" err="1" smtClean="0"/>
              <a:t>ërsion</a:t>
            </a:r>
            <a:r>
              <a:rPr lang="nl-NL" dirty="0" smtClean="0"/>
              <a:t> </a:t>
            </a:r>
            <a:r>
              <a:rPr lang="nl-NL" dirty="0" err="1" smtClean="0"/>
              <a:t>used</a:t>
            </a:r>
            <a:r>
              <a:rPr lang="nl-NL" dirty="0" smtClean="0"/>
              <a:t>, </a:t>
            </a:r>
            <a:r>
              <a:rPr lang="nl-NL" dirty="0" err="1" smtClean="0"/>
              <a:t>Relationship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perpetrator</a:t>
            </a:r>
            <a:endParaRPr lang="nl-NL" dirty="0" smtClean="0"/>
          </a:p>
          <a:p>
            <a:r>
              <a:rPr lang="nl-NL" dirty="0" smtClean="0"/>
              <a:t>Context factors: </a:t>
            </a:r>
            <a:r>
              <a:rPr lang="nl-NL" dirty="0" err="1" smtClean="0"/>
              <a:t>When</a:t>
            </a:r>
            <a:r>
              <a:rPr lang="nl-NL" dirty="0" smtClean="0"/>
              <a:t> a </a:t>
            </a:r>
            <a:r>
              <a:rPr lang="nl-NL" dirty="0" err="1" smtClean="0"/>
              <a:t>child</a:t>
            </a:r>
            <a:r>
              <a:rPr lang="nl-NL" dirty="0" smtClean="0"/>
              <a:t> </a:t>
            </a:r>
            <a:r>
              <a:rPr lang="nl-NL" dirty="0" err="1" smtClean="0"/>
              <a:t>cannot</a:t>
            </a:r>
            <a:r>
              <a:rPr lang="nl-NL" dirty="0" smtClean="0"/>
              <a:t> get </a:t>
            </a:r>
            <a:r>
              <a:rPr lang="nl-NL" dirty="0" err="1" smtClean="0"/>
              <a:t>away</a:t>
            </a:r>
            <a:r>
              <a:rPr lang="nl-NL" dirty="0" smtClean="0"/>
              <a:t>, Level of </a:t>
            </a:r>
            <a:r>
              <a:rPr lang="nl-NL" dirty="0" err="1" smtClean="0"/>
              <a:t>secrecy</a:t>
            </a:r>
            <a:r>
              <a:rPr lang="nl-NL" dirty="0" smtClean="0"/>
              <a:t>, Level of support </a:t>
            </a:r>
            <a:r>
              <a:rPr lang="nl-NL" dirty="0" err="1" smtClean="0"/>
              <a:t>afterwards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77573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charset="0"/>
                <a:ea typeface="MS PGothic" charset="0"/>
              </a:rPr>
              <a:t>An </a:t>
            </a:r>
            <a:r>
              <a:rPr lang="nl-NL" dirty="0" err="1" smtClean="0">
                <a:latin typeface="Arial" charset="0"/>
                <a:ea typeface="MS PGothic" charset="0"/>
              </a:rPr>
              <a:t>example</a:t>
            </a:r>
            <a:r>
              <a:rPr lang="nl-NL" dirty="0">
                <a:latin typeface="Arial" charset="0"/>
                <a:ea typeface="MS PGothic" charset="0"/>
              </a:rPr>
              <a:t>:</a:t>
            </a:r>
          </a:p>
        </p:txBody>
      </p:sp>
      <p:sp>
        <p:nvSpPr>
          <p:cNvPr id="33794" name="Tijdelijke aanduiding voor inhoud 2"/>
          <p:cNvSpPr>
            <a:spLocks noGrp="1"/>
          </p:cNvSpPr>
          <p:nvPr>
            <p:ph sz="half" idx="1"/>
          </p:nvPr>
        </p:nvSpPr>
        <p:spPr bwMode="auto">
          <a:xfrm>
            <a:off x="1371600" y="1752600"/>
            <a:ext cx="3543300" cy="46767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  <a:defRPr/>
            </a:pPr>
            <a:r>
              <a:rPr lang="nl-NL" sz="2000" b="1" dirty="0" smtClean="0">
                <a:latin typeface="Arial" charset="0"/>
                <a:ea typeface="MS PGothic" charset="0"/>
              </a:rPr>
              <a:t>Boys of 13 </a:t>
            </a:r>
            <a:r>
              <a:rPr lang="nl-NL" sz="2000" b="1" dirty="0">
                <a:latin typeface="Arial" charset="0"/>
                <a:ea typeface="MS PGothic" charset="0"/>
              </a:rPr>
              <a:t>show </a:t>
            </a:r>
            <a:r>
              <a:rPr lang="nl-NL" sz="2000" b="1" dirty="0" err="1">
                <a:latin typeface="Arial" charset="0"/>
                <a:ea typeface="MS PGothic" charset="0"/>
              </a:rPr>
              <a:t>their</a:t>
            </a:r>
            <a:r>
              <a:rPr lang="nl-NL" sz="2000" b="1" dirty="0">
                <a:latin typeface="Arial" charset="0"/>
                <a:ea typeface="MS PGothic" charset="0"/>
              </a:rPr>
              <a:t> penis </a:t>
            </a:r>
            <a:r>
              <a:rPr lang="nl-NL" sz="2000" b="1" dirty="0" err="1">
                <a:latin typeface="Arial" charset="0"/>
                <a:ea typeface="MS PGothic" charset="0"/>
              </a:rPr>
              <a:t>to</a:t>
            </a:r>
            <a:r>
              <a:rPr lang="nl-NL" sz="2000" b="1" dirty="0">
                <a:latin typeface="Arial" charset="0"/>
                <a:ea typeface="MS PGothic" charset="0"/>
              </a:rPr>
              <a:t> </a:t>
            </a:r>
            <a:r>
              <a:rPr lang="nl-NL" sz="2000" b="1" dirty="0" err="1" smtClean="0">
                <a:latin typeface="Arial" charset="0"/>
                <a:ea typeface="MS PGothic" charset="0"/>
              </a:rPr>
              <a:t>playing</a:t>
            </a:r>
            <a:r>
              <a:rPr lang="nl-NL" sz="2000" b="1" dirty="0" smtClean="0">
                <a:latin typeface="Arial" charset="0"/>
                <a:ea typeface="MS PGothic" charset="0"/>
              </a:rPr>
              <a:t> </a:t>
            </a:r>
            <a:r>
              <a:rPr lang="nl-NL" sz="2000" b="1" dirty="0" err="1" smtClean="0">
                <a:latin typeface="Arial" charset="0"/>
                <a:ea typeface="MS PGothic" charset="0"/>
              </a:rPr>
              <a:t>children</a:t>
            </a:r>
            <a:r>
              <a:rPr lang="nl-NL" sz="2000" b="1" dirty="0" smtClean="0">
                <a:latin typeface="Arial" charset="0"/>
                <a:ea typeface="MS PGothic" charset="0"/>
              </a:rPr>
              <a:t>. </a:t>
            </a:r>
            <a:r>
              <a:rPr lang="nl-NL" sz="2000" b="1" dirty="0">
                <a:latin typeface="Arial" charset="0"/>
                <a:ea typeface="MS PGothic" charset="0"/>
              </a:rPr>
              <a:t>For </a:t>
            </a:r>
            <a:r>
              <a:rPr lang="nl-NL" sz="2000" b="1" dirty="0" err="1">
                <a:latin typeface="Arial" charset="0"/>
                <a:ea typeface="MS PGothic" charset="0"/>
              </a:rPr>
              <a:t>them</a:t>
            </a:r>
            <a:r>
              <a:rPr lang="nl-NL" sz="2000" b="1" dirty="0">
                <a:latin typeface="Arial" charset="0"/>
                <a:ea typeface="MS PGothic" charset="0"/>
              </a:rPr>
              <a:t> </a:t>
            </a:r>
            <a:r>
              <a:rPr lang="nl-NL" sz="2000" b="1" dirty="0" err="1">
                <a:latin typeface="Arial" charset="0"/>
                <a:ea typeface="MS PGothic" charset="0"/>
              </a:rPr>
              <a:t>it’s</a:t>
            </a:r>
            <a:r>
              <a:rPr lang="nl-NL" sz="2000" b="1" dirty="0">
                <a:latin typeface="Arial" charset="0"/>
                <a:ea typeface="MS PGothic" charset="0"/>
              </a:rPr>
              <a:t> a joke, for the </a:t>
            </a:r>
            <a:r>
              <a:rPr lang="nl-NL" sz="2000" b="1" dirty="0" err="1" smtClean="0">
                <a:latin typeface="Arial" charset="0"/>
                <a:ea typeface="MS PGothic" charset="0"/>
              </a:rPr>
              <a:t>children</a:t>
            </a:r>
            <a:r>
              <a:rPr lang="nl-NL" sz="2000" b="1" dirty="0" smtClean="0">
                <a:latin typeface="Arial" charset="0"/>
                <a:ea typeface="MS PGothic" charset="0"/>
              </a:rPr>
              <a:t> </a:t>
            </a:r>
            <a:r>
              <a:rPr lang="nl-NL" sz="2000" b="1" dirty="0" err="1" smtClean="0">
                <a:latin typeface="Arial" charset="0"/>
                <a:ea typeface="MS PGothic" charset="0"/>
              </a:rPr>
              <a:t>not</a:t>
            </a:r>
            <a:r>
              <a:rPr lang="nl-NL" sz="2000" b="1" dirty="0" smtClean="0">
                <a:latin typeface="Arial" charset="0"/>
                <a:ea typeface="MS PGothic" charset="0"/>
              </a:rPr>
              <a:t> </a:t>
            </a:r>
            <a:r>
              <a:rPr lang="nl-NL" sz="2000" b="1" dirty="0" err="1" smtClean="0">
                <a:latin typeface="Arial" charset="0"/>
                <a:ea typeface="MS PGothic" charset="0"/>
              </a:rPr>
              <a:t>so</a:t>
            </a:r>
            <a:endParaRPr lang="nl-NL" sz="2000" b="1" dirty="0" smtClean="0">
              <a:latin typeface="Arial" charset="0"/>
              <a:ea typeface="MS PGothic" charset="0"/>
            </a:endParaRPr>
          </a:p>
          <a:p>
            <a:pPr marL="0" indent="0">
              <a:buFontTx/>
              <a:buNone/>
              <a:defRPr/>
            </a:pPr>
            <a:endParaRPr lang="nl-NL" sz="2000" b="1" dirty="0" smtClean="0">
              <a:latin typeface="Arial" charset="0"/>
              <a:ea typeface="MS PGothic" charset="0"/>
            </a:endParaRPr>
          </a:p>
          <a:p>
            <a:pPr marL="0" indent="0">
              <a:buFontTx/>
              <a:buNone/>
              <a:defRPr/>
            </a:pPr>
            <a:r>
              <a:rPr lang="nl-NL" sz="2000" b="1" dirty="0" err="1" smtClean="0">
                <a:latin typeface="Arial" charset="0"/>
                <a:ea typeface="MS PGothic" charset="0"/>
              </a:rPr>
              <a:t>What</a:t>
            </a:r>
            <a:r>
              <a:rPr lang="nl-NL" sz="2000" b="1" dirty="0" smtClean="0">
                <a:latin typeface="Arial" charset="0"/>
                <a:ea typeface="MS PGothic" charset="0"/>
              </a:rPr>
              <a:t> are the </a:t>
            </a:r>
            <a:r>
              <a:rPr lang="nl-NL" sz="2000" b="1" dirty="0" err="1" smtClean="0">
                <a:latin typeface="Arial" charset="0"/>
                <a:ea typeface="MS PGothic" charset="0"/>
              </a:rPr>
              <a:t>questions</a:t>
            </a:r>
            <a:r>
              <a:rPr lang="nl-NL" sz="2000" b="1" dirty="0">
                <a:latin typeface="Arial" charset="0"/>
                <a:ea typeface="MS PGothic" charset="0"/>
              </a:rPr>
              <a:t>?</a:t>
            </a:r>
          </a:p>
        </p:txBody>
      </p:sp>
      <p:pic>
        <p:nvPicPr>
          <p:cNvPr id="14339" name="Tijdelijke aanduiding voor inhoud 2" descr="Sensoa_BuitenDeLijnen_116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527" b="-33527"/>
          <a:stretch>
            <a:fillRect/>
          </a:stretch>
        </p:blipFill>
        <p:spPr bwMode="auto">
          <a:xfrm>
            <a:off x="5067300" y="1752600"/>
            <a:ext cx="3543300" cy="4676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Considerations </a:t>
            </a:r>
          </a:p>
        </p:txBody>
      </p:sp>
      <p:sp>
        <p:nvSpPr>
          <p:cNvPr id="16386" name="Tijdelijke aanduiding voor inhoud 5"/>
          <p:cNvSpPr>
            <a:spLocks noGrp="1"/>
          </p:cNvSpPr>
          <p:nvPr>
            <p:ph idx="1"/>
          </p:nvPr>
        </p:nvSpPr>
        <p:spPr bwMode="auto">
          <a:xfrm>
            <a:off x="1371600" y="1752600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dirty="0" err="1">
                <a:latin typeface="Arial" charset="0"/>
                <a:ea typeface="MS PGothic" charset="0"/>
              </a:rPr>
              <a:t>What</a:t>
            </a:r>
            <a:r>
              <a:rPr lang="nl-NL" dirty="0">
                <a:latin typeface="Arial" charset="0"/>
                <a:ea typeface="MS PGothic" charset="0"/>
              </a:rPr>
              <a:t> do </a:t>
            </a:r>
            <a:r>
              <a:rPr lang="nl-NL" dirty="0" err="1">
                <a:latin typeface="Arial" charset="0"/>
                <a:ea typeface="MS PGothic" charset="0"/>
              </a:rPr>
              <a:t>other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children</a:t>
            </a:r>
            <a:r>
              <a:rPr lang="nl-NL" dirty="0">
                <a:latin typeface="Arial" charset="0"/>
                <a:ea typeface="MS PGothic" charset="0"/>
              </a:rPr>
              <a:t> do at </a:t>
            </a:r>
            <a:r>
              <a:rPr lang="nl-NL" dirty="0" err="1">
                <a:latin typeface="Arial" charset="0"/>
                <a:ea typeface="MS PGothic" charset="0"/>
              </a:rPr>
              <a:t>age</a:t>
            </a:r>
            <a:r>
              <a:rPr lang="nl-NL" dirty="0">
                <a:latin typeface="Arial" charset="0"/>
                <a:ea typeface="MS PGothic" charset="0"/>
              </a:rPr>
              <a:t> of 13</a:t>
            </a:r>
          </a:p>
          <a:p>
            <a:r>
              <a:rPr lang="nl-NL" dirty="0">
                <a:latin typeface="Arial" charset="0"/>
                <a:ea typeface="MS PGothic" charset="0"/>
              </a:rPr>
              <a:t>Is </a:t>
            </a:r>
            <a:r>
              <a:rPr lang="nl-NL" dirty="0" err="1">
                <a:latin typeface="Arial" charset="0"/>
                <a:ea typeface="MS PGothic" charset="0"/>
              </a:rPr>
              <a:t>this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harmful</a:t>
            </a:r>
            <a:r>
              <a:rPr lang="nl-NL" dirty="0">
                <a:latin typeface="Arial" charset="0"/>
                <a:ea typeface="MS PGothic" charset="0"/>
              </a:rPr>
              <a:t> for the </a:t>
            </a:r>
            <a:r>
              <a:rPr lang="nl-NL" dirty="0" err="1">
                <a:latin typeface="Arial" charset="0"/>
                <a:ea typeface="MS PGothic" charset="0"/>
              </a:rPr>
              <a:t>little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children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involved</a:t>
            </a:r>
            <a:r>
              <a:rPr lang="nl-NL" dirty="0" smtClean="0">
                <a:latin typeface="Arial" charset="0"/>
                <a:ea typeface="MS PGothic" charset="0"/>
              </a:rPr>
              <a:t>?</a:t>
            </a:r>
          </a:p>
          <a:p>
            <a:r>
              <a:rPr lang="nl-NL" dirty="0" smtClean="0">
                <a:latin typeface="Arial" charset="0"/>
                <a:ea typeface="MS PGothic" charset="0"/>
              </a:rPr>
              <a:t>Is </a:t>
            </a:r>
            <a:r>
              <a:rPr lang="nl-NL" dirty="0" err="1" smtClean="0">
                <a:latin typeface="Arial" charset="0"/>
                <a:ea typeface="MS PGothic" charset="0"/>
              </a:rPr>
              <a:t>there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pressure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involved</a:t>
            </a:r>
            <a:r>
              <a:rPr lang="nl-NL" dirty="0" smtClean="0">
                <a:latin typeface="Arial" charset="0"/>
                <a:ea typeface="MS PGothic" charset="0"/>
              </a:rPr>
              <a:t>?</a:t>
            </a:r>
            <a:endParaRPr lang="nl-NL" dirty="0">
              <a:latin typeface="Arial" charset="0"/>
              <a:ea typeface="MS PGothic" charset="0"/>
            </a:endParaRPr>
          </a:p>
          <a:p>
            <a:r>
              <a:rPr lang="nl-NL" dirty="0" err="1">
                <a:latin typeface="Arial" charset="0"/>
                <a:ea typeface="MS PGothic" charset="0"/>
              </a:rPr>
              <a:t>Why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am</a:t>
            </a:r>
            <a:r>
              <a:rPr lang="nl-NL" dirty="0">
                <a:latin typeface="Arial" charset="0"/>
                <a:ea typeface="MS PGothic" charset="0"/>
              </a:rPr>
              <a:t> I </a:t>
            </a:r>
            <a:r>
              <a:rPr lang="nl-NL" dirty="0" err="1">
                <a:latin typeface="Arial" charset="0"/>
                <a:ea typeface="MS PGothic" charset="0"/>
              </a:rPr>
              <a:t>not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certain</a:t>
            </a:r>
            <a:r>
              <a:rPr lang="nl-NL" dirty="0">
                <a:latin typeface="Arial" charset="0"/>
                <a:ea typeface="MS PGothic" charset="0"/>
              </a:rPr>
              <a:t>? </a:t>
            </a:r>
          </a:p>
          <a:p>
            <a:r>
              <a:rPr lang="nl-NL" dirty="0" err="1">
                <a:latin typeface="Arial" charset="0"/>
                <a:ea typeface="MS PGothic" charset="0"/>
              </a:rPr>
              <a:t>What</a:t>
            </a:r>
            <a:r>
              <a:rPr lang="nl-NL" dirty="0">
                <a:latin typeface="Arial" charset="0"/>
                <a:ea typeface="MS PGothic" charset="0"/>
              </a:rPr>
              <a:t> do I feel?</a:t>
            </a:r>
          </a:p>
          <a:p>
            <a:r>
              <a:rPr lang="nl-NL" dirty="0" err="1">
                <a:latin typeface="Arial" charset="0"/>
                <a:ea typeface="MS PGothic" charset="0"/>
              </a:rPr>
              <a:t>What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will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my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teammates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think</a:t>
            </a:r>
            <a:r>
              <a:rPr lang="nl-NL" dirty="0">
                <a:latin typeface="Arial" charset="0"/>
                <a:ea typeface="MS PGothic" charset="0"/>
              </a:rPr>
              <a:t>?</a:t>
            </a:r>
          </a:p>
          <a:p>
            <a:r>
              <a:rPr lang="nl-NL" dirty="0" err="1">
                <a:latin typeface="Arial" charset="0"/>
                <a:ea typeface="MS PGothic" charset="0"/>
              </a:rPr>
              <a:t>What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will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parents</a:t>
            </a:r>
            <a:r>
              <a:rPr lang="nl-NL" dirty="0">
                <a:latin typeface="Arial" charset="0"/>
                <a:ea typeface="MS PGothic" charset="0"/>
              </a:rPr>
              <a:t> want </a:t>
            </a:r>
            <a:r>
              <a:rPr lang="nl-NL" dirty="0" err="1">
                <a:latin typeface="Arial" charset="0"/>
                <a:ea typeface="MS PGothic" charset="0"/>
              </a:rPr>
              <a:t>us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to</a:t>
            </a:r>
            <a:r>
              <a:rPr lang="nl-NL" dirty="0">
                <a:latin typeface="Arial" charset="0"/>
                <a:ea typeface="MS PGothic" charset="0"/>
              </a:rPr>
              <a:t> do?</a:t>
            </a:r>
          </a:p>
          <a:p>
            <a:r>
              <a:rPr lang="nl-NL" dirty="0" err="1">
                <a:latin typeface="Arial" charset="0"/>
                <a:ea typeface="MS PGothic" charset="0"/>
              </a:rPr>
              <a:t>What</a:t>
            </a:r>
            <a:r>
              <a:rPr lang="nl-NL" dirty="0">
                <a:latin typeface="Arial" charset="0"/>
                <a:ea typeface="MS PGothic" charset="0"/>
              </a:rPr>
              <a:t> do we want </a:t>
            </a:r>
            <a:r>
              <a:rPr lang="nl-NL" dirty="0" err="1">
                <a:latin typeface="Arial" charset="0"/>
                <a:ea typeface="MS PGothic" charset="0"/>
              </a:rPr>
              <a:t>children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to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learn</a:t>
            </a:r>
            <a:r>
              <a:rPr lang="nl-NL" dirty="0">
                <a:latin typeface="Arial" charset="0"/>
                <a:ea typeface="MS PGothic" charset="0"/>
              </a:rPr>
              <a:t>?</a:t>
            </a:r>
          </a:p>
          <a:p>
            <a:r>
              <a:rPr lang="nl-NL" dirty="0">
                <a:latin typeface="Arial" charset="0"/>
                <a:ea typeface="MS PGothic" charset="0"/>
              </a:rPr>
              <a:t>How </a:t>
            </a:r>
            <a:r>
              <a:rPr lang="nl-NL" dirty="0" err="1">
                <a:latin typeface="Arial" charset="0"/>
                <a:ea typeface="MS PGothic" charset="0"/>
              </a:rPr>
              <a:t>to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respond</a:t>
            </a:r>
            <a:r>
              <a:rPr lang="nl-NL" dirty="0">
                <a:latin typeface="Arial" charset="0"/>
                <a:ea typeface="MS PGothic" charset="0"/>
              </a:rPr>
              <a:t>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Arial" charset="0"/>
                <a:ea typeface="MS PGothic" charset="0"/>
              </a:rPr>
              <a:t>Needs</a:t>
            </a:r>
          </a:p>
        </p:txBody>
      </p:sp>
      <p:sp>
        <p:nvSpPr>
          <p:cNvPr id="17410" name="Tijdelijke aanduiding voor inhoud 2"/>
          <p:cNvSpPr>
            <a:spLocks noGrp="1"/>
          </p:cNvSpPr>
          <p:nvPr>
            <p:ph idx="1"/>
          </p:nvPr>
        </p:nvSpPr>
        <p:spPr bwMode="auto">
          <a:xfrm>
            <a:off x="1371600" y="1752600"/>
            <a:ext cx="7239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dirty="0">
                <a:latin typeface="Arial" charset="0"/>
                <a:ea typeface="MS PGothic" charset="0"/>
              </a:rPr>
              <a:t>I </a:t>
            </a:r>
            <a:r>
              <a:rPr lang="nl-NL" dirty="0" err="1">
                <a:latin typeface="Arial" charset="0"/>
                <a:ea typeface="MS PGothic" charset="0"/>
              </a:rPr>
              <a:t>need</a:t>
            </a:r>
            <a:endParaRPr lang="nl-NL" dirty="0">
              <a:latin typeface="Arial" charset="0"/>
              <a:ea typeface="MS PGothic" charset="0"/>
            </a:endParaRPr>
          </a:p>
          <a:p>
            <a:pPr lvl="1"/>
            <a:r>
              <a:rPr lang="nl-NL" dirty="0">
                <a:latin typeface="Arial" charset="0"/>
                <a:ea typeface="MS PGothic" charset="0"/>
              </a:rPr>
              <a:t>An </a:t>
            </a:r>
            <a:r>
              <a:rPr lang="nl-NL" dirty="0" err="1">
                <a:latin typeface="Arial" charset="0"/>
                <a:ea typeface="MS PGothic" charset="0"/>
              </a:rPr>
              <a:t>objective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measure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to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hold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my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judgement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against</a:t>
            </a:r>
            <a:endParaRPr lang="nl-NL" dirty="0">
              <a:latin typeface="Arial" charset="0"/>
              <a:ea typeface="MS PGothic" charset="0"/>
            </a:endParaRPr>
          </a:p>
          <a:p>
            <a:pPr lvl="1"/>
            <a:r>
              <a:rPr lang="nl-NL" dirty="0">
                <a:latin typeface="Arial" charset="0"/>
                <a:ea typeface="MS PGothic" charset="0"/>
              </a:rPr>
              <a:t>A system </a:t>
            </a:r>
            <a:r>
              <a:rPr lang="nl-NL" dirty="0" err="1">
                <a:latin typeface="Arial" charset="0"/>
                <a:ea typeface="MS PGothic" charset="0"/>
              </a:rPr>
              <a:t>facilitating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deliberation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and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communication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with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all</a:t>
            </a:r>
            <a:r>
              <a:rPr lang="nl-NL" dirty="0">
                <a:latin typeface="Arial" charset="0"/>
                <a:ea typeface="MS PGothic" charset="0"/>
              </a:rPr>
              <a:t> partners </a:t>
            </a:r>
            <a:r>
              <a:rPr lang="nl-NL" dirty="0" err="1">
                <a:latin typeface="Arial" charset="0"/>
                <a:ea typeface="MS PGothic" charset="0"/>
              </a:rPr>
              <a:t>involved</a:t>
            </a:r>
            <a:endParaRPr lang="nl-NL" dirty="0">
              <a:latin typeface="Arial" charset="0"/>
              <a:ea typeface="MS PGothic" charset="0"/>
            </a:endParaRPr>
          </a:p>
          <a:p>
            <a:pPr lvl="1"/>
            <a:r>
              <a:rPr lang="nl-NL" dirty="0">
                <a:latin typeface="Arial" charset="0"/>
                <a:ea typeface="MS PGothic" charset="0"/>
              </a:rPr>
              <a:t>A consistent response </a:t>
            </a:r>
            <a:r>
              <a:rPr lang="nl-NL" dirty="0" err="1">
                <a:latin typeface="Arial" charset="0"/>
                <a:ea typeface="MS PGothic" charset="0"/>
              </a:rPr>
              <a:t>to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teach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children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appropriate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sexual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behavior</a:t>
            </a:r>
            <a:endParaRPr lang="nl-NL" dirty="0" smtClean="0">
              <a:latin typeface="Arial" charset="0"/>
              <a:ea typeface="MS PGothic" charset="0"/>
            </a:endParaRPr>
          </a:p>
          <a:p>
            <a:pPr lvl="1"/>
            <a:r>
              <a:rPr lang="nl-NL" dirty="0" smtClean="0">
                <a:latin typeface="Arial" charset="0"/>
                <a:ea typeface="MS PGothic" charset="0"/>
              </a:rPr>
              <a:t>A </a:t>
            </a:r>
            <a:r>
              <a:rPr lang="nl-NL" dirty="0" err="1" smtClean="0">
                <a:latin typeface="Arial" charset="0"/>
                <a:ea typeface="MS PGothic" charset="0"/>
              </a:rPr>
              <a:t>method</a:t>
            </a:r>
            <a:r>
              <a:rPr lang="nl-NL" dirty="0" smtClean="0">
                <a:latin typeface="Arial" charset="0"/>
                <a:ea typeface="MS PGothic" charset="0"/>
              </a:rPr>
              <a:t> for </a:t>
            </a:r>
            <a:r>
              <a:rPr lang="nl-NL" dirty="0" err="1" smtClean="0">
                <a:latin typeface="Arial" charset="0"/>
                <a:ea typeface="MS PGothic" charset="0"/>
              </a:rPr>
              <a:t>critical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reflection</a:t>
            </a:r>
            <a:r>
              <a:rPr lang="nl-NL" dirty="0" smtClean="0">
                <a:latin typeface="Arial" charset="0"/>
                <a:ea typeface="MS PGothic" charset="0"/>
              </a:rPr>
              <a:t> on the policy of </a:t>
            </a:r>
            <a:r>
              <a:rPr lang="nl-NL" dirty="0" err="1" smtClean="0">
                <a:latin typeface="Arial" charset="0"/>
                <a:ea typeface="MS PGothic" charset="0"/>
              </a:rPr>
              <a:t>my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organisation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tw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 err="1" smtClean="0">
                <a:latin typeface="Arial" charset="0"/>
                <a:ea typeface="MS PGothic" charset="0"/>
              </a:rPr>
              <a:t>sexuality</a:t>
            </a:r>
            <a:endParaRPr lang="nl-NL" dirty="0">
              <a:latin typeface="Arial" charset="0"/>
              <a:ea typeface="MS PGothic" charset="0"/>
            </a:endParaRPr>
          </a:p>
          <a:p>
            <a:pPr lvl="1"/>
            <a:endParaRPr lang="nl-NL" dirty="0">
              <a:latin typeface="Arial" charset="0"/>
              <a:ea typeface="MS PGothic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charset="0"/>
                <a:ea typeface="MS PGothic" charset="0"/>
              </a:rPr>
              <a:t>The </a:t>
            </a:r>
            <a:r>
              <a:rPr lang="nl-NL" dirty="0" err="1" smtClean="0">
                <a:latin typeface="Arial" charset="0"/>
                <a:ea typeface="MS PGothic" charset="0"/>
              </a:rPr>
              <a:t>Flag</a:t>
            </a:r>
            <a:r>
              <a:rPr lang="nl-NL" dirty="0" smtClean="0">
                <a:latin typeface="Arial" charset="0"/>
                <a:ea typeface="MS PGothic" charset="0"/>
              </a:rPr>
              <a:t> system, </a:t>
            </a:r>
            <a:r>
              <a:rPr lang="nl-NL" dirty="0" err="1" smtClean="0">
                <a:latin typeface="Arial" charset="0"/>
                <a:ea typeface="MS PGothic" charset="0"/>
              </a:rPr>
              <a:t>how</a:t>
            </a:r>
            <a:r>
              <a:rPr lang="nl-NL" dirty="0" smtClean="0">
                <a:latin typeface="Arial" charset="0"/>
                <a:ea typeface="MS PGothic" charset="0"/>
              </a:rPr>
              <a:t> </a:t>
            </a:r>
            <a:r>
              <a:rPr lang="nl-NL" dirty="0">
                <a:latin typeface="Arial" charset="0"/>
                <a:ea typeface="MS PGothic" charset="0"/>
              </a:rPr>
              <a:t>does </a:t>
            </a:r>
            <a:r>
              <a:rPr lang="nl-NL" dirty="0" err="1">
                <a:latin typeface="Arial" charset="0"/>
                <a:ea typeface="MS PGothic" charset="0"/>
              </a:rPr>
              <a:t>it</a:t>
            </a:r>
            <a:r>
              <a:rPr lang="nl-NL" dirty="0">
                <a:latin typeface="Arial" charset="0"/>
                <a:ea typeface="MS PGothic" charset="0"/>
              </a:rPr>
              <a:t> </a:t>
            </a:r>
            <a:r>
              <a:rPr lang="nl-NL" dirty="0" err="1">
                <a:latin typeface="Arial" charset="0"/>
                <a:ea typeface="MS PGothic" charset="0"/>
              </a:rPr>
              <a:t>work</a:t>
            </a:r>
            <a:r>
              <a:rPr lang="nl-NL" dirty="0">
                <a:latin typeface="Arial" charset="0"/>
                <a:ea typeface="MS PGothic" charset="0"/>
              </a:rPr>
              <a:t>?</a:t>
            </a:r>
            <a:br>
              <a:rPr lang="nl-NL" dirty="0">
                <a:latin typeface="Arial" charset="0"/>
                <a:ea typeface="MS PGothic" charset="0"/>
              </a:rPr>
            </a:br>
            <a:r>
              <a:rPr lang="nl-NL" dirty="0" err="1">
                <a:solidFill>
                  <a:srgbClr val="008000"/>
                </a:solidFill>
                <a:latin typeface="Arial" charset="0"/>
                <a:ea typeface="MS PGothic" charset="0"/>
              </a:rPr>
              <a:t>Steering</a:t>
            </a:r>
            <a:r>
              <a:rPr lang="nl-NL" dirty="0">
                <a:solidFill>
                  <a:srgbClr val="008000"/>
                </a:solidFill>
                <a:latin typeface="Arial" charset="0"/>
                <a:ea typeface="MS PGothic" charset="0"/>
              </a:rPr>
              <a:t> </a:t>
            </a:r>
            <a:r>
              <a:rPr lang="nl-NL" dirty="0" err="1">
                <a:solidFill>
                  <a:srgbClr val="008000"/>
                </a:solidFill>
                <a:latin typeface="Arial" charset="0"/>
                <a:ea typeface="MS PGothic" charset="0"/>
              </a:rPr>
              <a:t>wheel</a:t>
            </a:r>
            <a:r>
              <a:rPr lang="nl-NL" dirty="0">
                <a:solidFill>
                  <a:srgbClr val="008000"/>
                </a:solidFill>
                <a:latin typeface="Arial" charset="0"/>
                <a:ea typeface="MS PGothic" charset="0"/>
              </a:rPr>
              <a:t> &amp; 6 criteria</a:t>
            </a:r>
          </a:p>
        </p:txBody>
      </p:sp>
      <p:pic>
        <p:nvPicPr>
          <p:cNvPr id="18434" name="Tijdelijke aanduiding voor inhoud 2" descr="StuurwielDef OL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5" b="3365"/>
          <a:stretch>
            <a:fillRect/>
          </a:stretch>
        </p:blipFill>
        <p:spPr bwMode="auto">
          <a:xfrm>
            <a:off x="1371600" y="1776561"/>
            <a:ext cx="3543300" cy="4676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ijdelijke aanduiding voor inhoud 1"/>
          <p:cNvSpPr>
            <a:spLocks noGrp="1"/>
          </p:cNvSpPr>
          <p:nvPr>
            <p:ph sz="half" idx="2"/>
          </p:nvPr>
        </p:nvSpPr>
        <p:spPr bwMode="auto">
          <a:xfrm>
            <a:off x="5067300" y="1752600"/>
            <a:ext cx="3543300" cy="4676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buFontTx/>
              <a:buAutoNum type="arabicPeriod"/>
            </a:pPr>
            <a:r>
              <a:rPr lang="nl-NL" sz="2400" dirty="0">
                <a:latin typeface="Arial" charset="0"/>
                <a:ea typeface="MS PGothic" charset="0"/>
              </a:rPr>
              <a:t>Consent</a:t>
            </a:r>
          </a:p>
          <a:p>
            <a:pPr marL="514350" indent="-514350">
              <a:buFontTx/>
              <a:buAutoNum type="arabicPeriod"/>
            </a:pPr>
            <a:r>
              <a:rPr lang="nl-NL" sz="2400" dirty="0" err="1" smtClean="0">
                <a:latin typeface="Arial" charset="0"/>
                <a:ea typeface="MS PGothic" charset="0"/>
              </a:rPr>
              <a:t>Voluntary</a:t>
            </a:r>
            <a:r>
              <a:rPr lang="nl-NL" sz="2400" dirty="0" smtClean="0">
                <a:latin typeface="Arial" charset="0"/>
                <a:ea typeface="MS PGothic" charset="0"/>
              </a:rPr>
              <a:t> engagement</a:t>
            </a:r>
            <a:endParaRPr lang="nl-NL" sz="2400" dirty="0">
              <a:latin typeface="Arial" charset="0"/>
              <a:ea typeface="MS PGothic" charset="0"/>
            </a:endParaRPr>
          </a:p>
          <a:p>
            <a:pPr marL="514350" indent="-514350">
              <a:buFontTx/>
              <a:buAutoNum type="arabicPeriod"/>
            </a:pPr>
            <a:r>
              <a:rPr lang="nl-NL" sz="2400" dirty="0" err="1">
                <a:latin typeface="Arial" charset="0"/>
                <a:ea typeface="MS PGothic" charset="0"/>
              </a:rPr>
              <a:t>Equality</a:t>
            </a:r>
            <a:endParaRPr lang="nl-NL" sz="2400" dirty="0">
              <a:latin typeface="Arial" charset="0"/>
              <a:ea typeface="MS PGothic" charset="0"/>
            </a:endParaRPr>
          </a:p>
          <a:p>
            <a:pPr marL="514350" indent="-514350">
              <a:buFontTx/>
              <a:buAutoNum type="arabicPeriod"/>
            </a:pPr>
            <a:r>
              <a:rPr lang="nl-NL" sz="2400" dirty="0" err="1">
                <a:latin typeface="Arial" charset="0"/>
                <a:ea typeface="MS PGothic" charset="0"/>
              </a:rPr>
              <a:t>Appropiate</a:t>
            </a:r>
            <a:r>
              <a:rPr lang="nl-NL" sz="2400" dirty="0">
                <a:latin typeface="Arial" charset="0"/>
                <a:ea typeface="MS PGothic" charset="0"/>
              </a:rPr>
              <a:t> for </a:t>
            </a:r>
            <a:r>
              <a:rPr lang="nl-NL" sz="2400" dirty="0" err="1">
                <a:latin typeface="Arial" charset="0"/>
                <a:ea typeface="MS PGothic" charset="0"/>
              </a:rPr>
              <a:t>age</a:t>
            </a:r>
            <a:r>
              <a:rPr lang="nl-NL" sz="2400" dirty="0">
                <a:latin typeface="Arial" charset="0"/>
                <a:ea typeface="MS PGothic" charset="0"/>
              </a:rPr>
              <a:t> </a:t>
            </a:r>
            <a:r>
              <a:rPr lang="nl-NL" sz="2400" dirty="0" err="1">
                <a:latin typeface="Arial" charset="0"/>
                <a:ea typeface="MS PGothic" charset="0"/>
              </a:rPr>
              <a:t>and</a:t>
            </a:r>
            <a:r>
              <a:rPr lang="nl-NL" sz="2400" dirty="0">
                <a:latin typeface="Arial" charset="0"/>
                <a:ea typeface="MS PGothic" charset="0"/>
              </a:rPr>
              <a:t>/or </a:t>
            </a:r>
            <a:r>
              <a:rPr lang="nl-NL" sz="2400" dirty="0" err="1">
                <a:latin typeface="Arial" charset="0"/>
                <a:ea typeface="MS PGothic" charset="0"/>
              </a:rPr>
              <a:t>development</a:t>
            </a:r>
            <a:endParaRPr lang="nl-NL" sz="2400" dirty="0">
              <a:latin typeface="Arial" charset="0"/>
              <a:ea typeface="MS PGothic" charset="0"/>
            </a:endParaRPr>
          </a:p>
          <a:p>
            <a:pPr marL="514350" indent="-514350">
              <a:buFontTx/>
              <a:buAutoNum type="arabicPeriod"/>
            </a:pPr>
            <a:r>
              <a:rPr lang="nl-NL" sz="2400" dirty="0" err="1" smtClean="0">
                <a:latin typeface="Arial" charset="0"/>
                <a:ea typeface="MS PGothic" charset="0"/>
              </a:rPr>
              <a:t>Appropriate</a:t>
            </a:r>
            <a:r>
              <a:rPr lang="nl-NL" sz="2400" dirty="0" smtClean="0">
                <a:latin typeface="Arial" charset="0"/>
                <a:ea typeface="MS PGothic" charset="0"/>
              </a:rPr>
              <a:t> </a:t>
            </a:r>
            <a:r>
              <a:rPr lang="nl-NL" sz="2400" dirty="0">
                <a:latin typeface="Arial" charset="0"/>
                <a:ea typeface="MS PGothic" charset="0"/>
              </a:rPr>
              <a:t>for context</a:t>
            </a:r>
          </a:p>
          <a:p>
            <a:pPr marL="514350" indent="-514350">
              <a:buFontTx/>
              <a:buAutoNum type="arabicPeriod"/>
            </a:pPr>
            <a:r>
              <a:rPr lang="nl-NL" sz="2400" dirty="0" err="1">
                <a:latin typeface="Arial" charset="0"/>
                <a:ea typeface="MS PGothic" charset="0"/>
              </a:rPr>
              <a:t>Self</a:t>
            </a:r>
            <a:r>
              <a:rPr lang="nl-NL" sz="2400" dirty="0">
                <a:latin typeface="Arial" charset="0"/>
                <a:ea typeface="MS PGothic" charset="0"/>
              </a:rPr>
              <a:t>-respect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>
                <a:latin typeface="Arial" charset="0"/>
                <a:ea typeface="MS PGothic" charset="0"/>
              </a:rPr>
              <a:t>Example</a:t>
            </a:r>
            <a:r>
              <a:rPr lang="nl-NL" dirty="0">
                <a:latin typeface="Arial" charset="0"/>
                <a:ea typeface="MS PGothic" charset="0"/>
              </a:rPr>
              <a:t>:</a:t>
            </a:r>
          </a:p>
        </p:txBody>
      </p:sp>
      <p:sp>
        <p:nvSpPr>
          <p:cNvPr id="33794" name="Tijdelijke aanduiding voor inhoud 2"/>
          <p:cNvSpPr>
            <a:spLocks noGrp="1"/>
          </p:cNvSpPr>
          <p:nvPr>
            <p:ph sz="half" idx="1"/>
          </p:nvPr>
        </p:nvSpPr>
        <p:spPr bwMode="auto">
          <a:xfrm>
            <a:off x="1371600" y="1752600"/>
            <a:ext cx="3543300" cy="46767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nl-NL" sz="2400" dirty="0" smtClean="0">
                <a:solidFill>
                  <a:schemeClr val="tx1"/>
                </a:solidFill>
                <a:latin typeface="Arial" charset="0"/>
                <a:ea typeface="MS PGothic" charset="0"/>
              </a:rPr>
              <a:t>Consent?</a:t>
            </a:r>
          </a:p>
          <a:p>
            <a:pPr>
              <a:defRPr/>
            </a:pPr>
            <a:r>
              <a:rPr lang="nl-NL" sz="2400" dirty="0" err="1" smtClean="0">
                <a:solidFill>
                  <a:schemeClr val="tx1"/>
                </a:solidFill>
                <a:latin typeface="Arial" charset="0"/>
                <a:ea typeface="MS PGothic" charset="0"/>
              </a:rPr>
              <a:t>Voluntary</a:t>
            </a:r>
            <a:r>
              <a:rPr lang="nl-NL" sz="2400" dirty="0" smtClean="0">
                <a:solidFill>
                  <a:schemeClr val="tx1"/>
                </a:solidFill>
                <a:latin typeface="Arial" charset="0"/>
                <a:ea typeface="MS PGothic" charset="0"/>
              </a:rPr>
              <a:t> engagement ?</a:t>
            </a:r>
          </a:p>
          <a:p>
            <a:pPr>
              <a:defRPr/>
            </a:pPr>
            <a:r>
              <a:rPr lang="nl-NL" sz="2400" dirty="0" err="1" smtClean="0">
                <a:solidFill>
                  <a:schemeClr val="tx1"/>
                </a:solidFill>
                <a:latin typeface="Arial" charset="0"/>
                <a:ea typeface="MS PGothic" charset="0"/>
              </a:rPr>
              <a:t>Equality</a:t>
            </a:r>
            <a:r>
              <a:rPr lang="nl-NL" sz="2400" dirty="0" smtClean="0">
                <a:solidFill>
                  <a:schemeClr val="tx1"/>
                </a:solidFill>
                <a:latin typeface="Arial" charset="0"/>
                <a:ea typeface="MS PGothic" charset="0"/>
              </a:rPr>
              <a:t>?</a:t>
            </a:r>
          </a:p>
          <a:p>
            <a:pPr>
              <a:defRPr/>
            </a:pPr>
            <a:r>
              <a:rPr lang="nl-NL" sz="2400" dirty="0" smtClean="0">
                <a:solidFill>
                  <a:schemeClr val="tx1"/>
                </a:solidFill>
                <a:latin typeface="Arial" charset="0"/>
                <a:ea typeface="MS PGothic" charset="0"/>
              </a:rPr>
              <a:t>Development ?</a:t>
            </a:r>
          </a:p>
          <a:p>
            <a:pPr>
              <a:defRPr/>
            </a:pPr>
            <a:r>
              <a:rPr lang="nl-NL" sz="2400" dirty="0" smtClean="0">
                <a:solidFill>
                  <a:schemeClr val="tx1"/>
                </a:solidFill>
                <a:latin typeface="Arial" charset="0"/>
                <a:ea typeface="MS PGothic" charset="0"/>
              </a:rPr>
              <a:t>Context?</a:t>
            </a:r>
          </a:p>
          <a:p>
            <a:pPr>
              <a:defRPr/>
            </a:pPr>
            <a:r>
              <a:rPr lang="nl-NL" sz="2400" dirty="0" err="1" smtClean="0">
                <a:solidFill>
                  <a:schemeClr val="tx1"/>
                </a:solidFill>
                <a:latin typeface="Arial" charset="0"/>
                <a:ea typeface="MS PGothic" charset="0"/>
              </a:rPr>
              <a:t>Self</a:t>
            </a:r>
            <a:r>
              <a:rPr lang="nl-NL" sz="2400" dirty="0" smtClean="0">
                <a:solidFill>
                  <a:schemeClr val="tx1"/>
                </a:solidFill>
                <a:latin typeface="Arial" charset="0"/>
                <a:ea typeface="MS PGothic" charset="0"/>
              </a:rPr>
              <a:t>-respect ?</a:t>
            </a:r>
            <a:endParaRPr lang="nl-NL" sz="2400" dirty="0">
              <a:solidFill>
                <a:schemeClr val="tx1"/>
              </a:solidFill>
              <a:latin typeface="Arial" charset="0"/>
              <a:ea typeface="MS PGothic" charset="0"/>
            </a:endParaRPr>
          </a:p>
        </p:txBody>
      </p:sp>
      <p:pic>
        <p:nvPicPr>
          <p:cNvPr id="19459" name="Tijdelijke aanduiding voor inhoud 2" descr="Sensoa_BuitenDeLijnen_116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527" b="-33527"/>
          <a:stretch>
            <a:fillRect/>
          </a:stretch>
        </p:blipFill>
        <p:spPr bwMode="auto">
          <a:xfrm>
            <a:off x="5067300" y="1752600"/>
            <a:ext cx="3543300" cy="4676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ensoa_schermpresentatie">
  <a:themeElements>
    <a:clrScheme name="Office-them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-them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412565B187F84F9E61F7B475319D45" ma:contentTypeVersion="8" ma:contentTypeDescription="Een nieuw document maken." ma:contentTypeScope="" ma:versionID="22f41ad0494dbc3cc2220fc3ce084ac5">
  <xsd:schema xmlns:xsd="http://www.w3.org/2001/XMLSchema" xmlns:xs="http://www.w3.org/2001/XMLSchema" xmlns:p="http://schemas.microsoft.com/office/2006/metadata/properties" xmlns:ns2="d5e38e56-cfc0-4be1-83c7-5039599b4a15" xmlns:ns3="a98011b6-6e9e-4d1e-877c-24385949d8d3" targetNamespace="http://schemas.microsoft.com/office/2006/metadata/properties" ma:root="true" ma:fieldsID="ed0fd110f06159532fb5ec339f81d22f" ns2:_="" ns3:_="">
    <xsd:import namespace="d5e38e56-cfc0-4be1-83c7-5039599b4a15"/>
    <xsd:import namespace="a98011b6-6e9e-4d1e-877c-24385949d8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e38e56-cfc0-4be1-83c7-5039599b4a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8011b6-6e9e-4d1e-877c-24385949d8d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97C9947-F7A6-41E3-84DD-AB4AF9F242D3}"/>
</file>

<file path=customXml/itemProps2.xml><?xml version="1.0" encoding="utf-8"?>
<ds:datastoreItem xmlns:ds="http://schemas.openxmlformats.org/officeDocument/2006/customXml" ds:itemID="{1D4A2A5B-4C7B-4178-93BE-A811AF327EE4}"/>
</file>

<file path=customXml/itemProps3.xml><?xml version="1.0" encoding="utf-8"?>
<ds:datastoreItem xmlns:ds="http://schemas.openxmlformats.org/officeDocument/2006/customXml" ds:itemID="{353FEE56-6D38-4FD1-961B-0AE5C0D04B56}"/>
</file>

<file path=docProps/app.xml><?xml version="1.0" encoding="utf-8"?>
<Properties xmlns="http://schemas.openxmlformats.org/officeDocument/2006/extended-properties" xmlns:vt="http://schemas.openxmlformats.org/officeDocument/2006/docPropsVTypes">
  <Template>Sensoa_schermpresentatie</Template>
  <TotalTime>3436</TotalTime>
  <Words>1413</Words>
  <Application>Microsoft Macintosh PowerPoint</Application>
  <PresentationFormat>Diavoorstelling (4:3)</PresentationFormat>
  <Paragraphs>332</Paragraphs>
  <Slides>34</Slides>
  <Notes>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35" baseType="lpstr">
      <vt:lpstr>Sensoa_schermpresentatie</vt:lpstr>
      <vt:lpstr>What about the  Flag System? </vt:lpstr>
      <vt:lpstr>Start of the Flag System</vt:lpstr>
      <vt:lpstr>Start of the Flag system</vt:lpstr>
      <vt:lpstr>What is causing harm? </vt:lpstr>
      <vt:lpstr>An example:</vt:lpstr>
      <vt:lpstr>Considerations </vt:lpstr>
      <vt:lpstr>Needs</vt:lpstr>
      <vt:lpstr>The Flag system, how does it work? Steering wheel &amp; 6 criteria</vt:lpstr>
      <vt:lpstr>Example:</vt:lpstr>
      <vt:lpstr> Continuum of flags </vt:lpstr>
      <vt:lpstr>No green flag, what else?</vt:lpstr>
      <vt:lpstr>Extra indicators</vt:lpstr>
      <vt:lpstr>Example: Yellow Flag</vt:lpstr>
      <vt:lpstr>Same judgement if..</vt:lpstr>
      <vt:lpstr>Disharmonic development profile</vt:lpstr>
      <vt:lpstr>Development Chart</vt:lpstr>
      <vt:lpstr>Example:</vt:lpstr>
      <vt:lpstr>Green Flag!</vt:lpstr>
      <vt:lpstr>! </vt:lpstr>
      <vt:lpstr>Green flag</vt:lpstr>
      <vt:lpstr>How to respond?</vt:lpstr>
      <vt:lpstr>Pedagogical response short term</vt:lpstr>
      <vt:lpstr>Response short term</vt:lpstr>
      <vt:lpstr>Pedagogical strategies long term</vt:lpstr>
      <vt:lpstr>What is the intended outcome of the Flagsystem?</vt:lpstr>
      <vt:lpstr>More levels</vt:lpstr>
      <vt:lpstr>3 levels of influence: prevention triangle</vt:lpstr>
      <vt:lpstr>Tools and materials</vt:lpstr>
      <vt:lpstr>Protocol</vt:lpstr>
      <vt:lpstr>What works? </vt:lpstr>
      <vt:lpstr>More evaluation</vt:lpstr>
      <vt:lpstr>What else</vt:lpstr>
      <vt:lpstr>International implementation</vt:lpstr>
      <vt:lpstr>Good luck Nice breasts!</vt:lpstr>
    </vt:vector>
  </TitlesOfParts>
  <Company>Sensoa vzw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vlaggensysteem</dc:title>
  <dc:creator>operator</dc:creator>
  <cp:lastModifiedBy>Erika Frans</cp:lastModifiedBy>
  <cp:revision>234</cp:revision>
  <cp:lastPrinted>2011-03-25T07:36:28Z</cp:lastPrinted>
  <dcterms:created xsi:type="dcterms:W3CDTF">2011-03-22T13:11:46Z</dcterms:created>
  <dcterms:modified xsi:type="dcterms:W3CDTF">2018-06-22T05:56:11Z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0x010100F9412565B187F84F9E61F7B475319D45</vt:lpwstr>
  </property>
</Properties>
</file>